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38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58.png" ContentType="image/png"/>
  <Override PartName="/ppt/media/image4.jpeg" ContentType="image/jpeg"/>
  <Override PartName="/ppt/media/image7.png" ContentType="image/png"/>
  <Override PartName="/ppt/media/image5.tif" ContentType="image/tiff"/>
  <Override PartName="/ppt/media/image24.png" ContentType="image/png"/>
  <Override PartName="/ppt/media/image6.jpeg" ContentType="image/jpeg"/>
  <Override PartName="/ppt/media/image21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2.png" ContentType="image/png"/>
  <Override PartName="/ppt/media/image23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8.jpeg" ContentType="image/jpeg"/>
  <Override PartName="/ppt/media/image57.png" ContentType="image/png"/>
  <Override PartName="/ppt/media/image29.tif" ContentType="image/tiff"/>
  <Override PartName="/ppt/media/image49.png" ContentType="image/png"/>
  <Override PartName="/ppt/media/image30.png" ContentType="image/png"/>
  <Override PartName="/ppt/media/image31.jpeg" ContentType="image/jpeg"/>
  <Override PartName="/ppt/media/image42.png" ContentType="image/png"/>
  <Override PartName="/ppt/media/image32.png" ContentType="image/png"/>
  <Override PartName="/ppt/media/image33.jpeg" ContentType="image/jpeg"/>
  <Override PartName="/ppt/media/image34.jpeg" ContentType="image/jpeg"/>
  <Override PartName="/ppt/media/image36.png" ContentType="image/png"/>
  <Override PartName="/ppt/media/image37.jpeg" ContentType="image/jpeg"/>
  <Override PartName="/ppt/media/image39.png" ContentType="image/png"/>
  <Override PartName="/ppt/media/image40.jpeg" ContentType="image/jpeg"/>
  <Override PartName="/ppt/media/image41.png" ContentType="image/png"/>
  <Override PartName="/ppt/media/image43.jpeg" ContentType="image/jpeg"/>
  <Override PartName="/ppt/media/image50.png" ContentType="image/png"/>
  <Override PartName="/ppt/media/image44.jpeg" ContentType="image/jpeg"/>
  <Override PartName="/ppt/media/image45.png" ContentType="image/png"/>
  <Override PartName="/ppt/media/image46.png" ContentType="image/png"/>
  <Override PartName="/ppt/media/image47.png" ContentType="image/png"/>
  <Override PartName="/ppt/media/image48.jpeg" ContentType="image/jpe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3004800" cy="97536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ti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hyperlink" Target="mailto:escoladelparc@gmail.com" TargetMode="External"/><Relationship Id="rId9" Type="http://schemas.openxmlformats.org/officeDocument/2006/relationships/hyperlink" Target="mailto:inforparc@escoladelparc.cat" TargetMode="External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mailto:monicagibert@escoladelparc.cat" TargetMode="External"/><Relationship Id="rId6" Type="http://schemas.openxmlformats.org/officeDocument/2006/relationships/image" Target="../media/image10.png"/><Relationship Id="rId7" Type="http://schemas.openxmlformats.org/officeDocument/2006/relationships/hyperlink" Target="mailto:silviamartin@escoladelparc.cat" TargetMode="External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tif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ENVINGUTS A I5!"/>
          <p:cNvSpPr/>
          <p:nvPr/>
        </p:nvSpPr>
        <p:spPr>
          <a:xfrm>
            <a:off x="2157120" y="7167600"/>
            <a:ext cx="8986680" cy="1725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6630" spc="-1" strike="noStrike">
                <a:solidFill>
                  <a:srgbClr val="ffffff"/>
                </a:solidFill>
                <a:latin typeface="Chalkduster"/>
                <a:ea typeface="Chalkduster"/>
              </a:rPr>
              <a:t>BENVINGUTS A I5!</a:t>
            </a:r>
            <a:endParaRPr b="0" lang="es-ES" sz="6630" spc="-1" strike="noStrike">
              <a:latin typeface="Arial"/>
            </a:endParaRPr>
          </a:p>
        </p:txBody>
      </p:sp>
      <p:pic>
        <p:nvPicPr>
          <p:cNvPr id="115" name="Imatge" descr="Imatge"/>
          <p:cNvPicPr/>
          <p:nvPr/>
        </p:nvPicPr>
        <p:blipFill>
          <a:blip r:embed="rId2"/>
          <a:stretch/>
        </p:blipFill>
        <p:spPr>
          <a:xfrm>
            <a:off x="2469960" y="847080"/>
            <a:ext cx="8063640" cy="5700960"/>
          </a:xfrm>
          <a:prstGeom prst="rect">
            <a:avLst/>
          </a:prstGeom>
          <a:ln w="889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e manera interdisciplinar, treballarem l’expressió plàstica i la musical. Guardem les producciones del curs passat i us les entregarem conjuntament amb les d’aquest curs al juny!…"/>
          <p:cNvSpPr/>
          <p:nvPr/>
        </p:nvSpPr>
        <p:spPr>
          <a:xfrm>
            <a:off x="1440000" y="1809720"/>
            <a:ext cx="4942080" cy="7090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Anirem treballant diferents tècniques plàstiques (collage, pintura, retallar, aquarel•les, ceres, modelatge...) 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I5A: Divendres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  </a:t>
            </a: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I5B: Dilluns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40" name="EXPRESSIÓ ARTÍSTICA"/>
          <p:cNvSpPr/>
          <p:nvPr/>
        </p:nvSpPr>
        <p:spPr>
          <a:xfrm>
            <a:off x="1731240" y="91260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6120" spc="-1" strike="noStrike">
                <a:solidFill>
                  <a:srgbClr val="ffffff"/>
                </a:solidFill>
                <a:latin typeface="Chalkduster"/>
                <a:ea typeface="Chalkduster"/>
              </a:rPr>
              <a:t>EXPRESSIÓ ARTÍSTICA</a:t>
            </a:r>
            <a:endParaRPr b="0" lang="es-ES" sz="6120" spc="-1" strike="noStrike">
              <a:latin typeface="Arial"/>
            </a:endParaRPr>
          </a:p>
        </p:txBody>
      </p:sp>
      <p:sp>
        <p:nvSpPr>
          <p:cNvPr id="141" name="Rectangle"/>
          <p:cNvSpPr/>
          <p:nvPr/>
        </p:nvSpPr>
        <p:spPr>
          <a:xfrm>
            <a:off x="6689880" y="8550360"/>
            <a:ext cx="5313960" cy="541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Chalkduster"/>
                <a:ea typeface="Chalkduster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142" name="Imatge 2" descr=""/>
          <p:cNvPicPr/>
          <p:nvPr/>
        </p:nvPicPr>
        <p:blipFill>
          <a:blip r:embed="rId2"/>
          <a:stretch/>
        </p:blipFill>
        <p:spPr>
          <a:xfrm>
            <a:off x="7246440" y="3154320"/>
            <a:ext cx="5371200" cy="472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quest curs, adaptarem la filosofia dels ambients al grup classe. Dintre de la pròpia aula i només amb els companys del grup bombolla, els hi donarem diferents propostes on puguin observar, actuar, experimentar, construir, imaginar……"/>
          <p:cNvSpPr/>
          <p:nvPr/>
        </p:nvSpPr>
        <p:spPr>
          <a:xfrm>
            <a:off x="893880" y="1980000"/>
            <a:ext cx="11215800" cy="442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Grups multi nivell.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Un ambient diferent a cada aula i dos en altres espais de l’escola.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A cada ambient s’oferiran diferents propostes on puguin observar, experimentar, construir, imaginar, etc... que l’alumnat escollirà lliurement.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Les propostes poden ser del tipus:  experimentació, sensorial, construccions, joc simbòlic, llum i ombres,etc..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Dues tardes setmanals.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44" name="AMBIENTS DE JOC"/>
          <p:cNvSpPr/>
          <p:nvPr/>
        </p:nvSpPr>
        <p:spPr>
          <a:xfrm>
            <a:off x="1714320" y="52344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AMBIENTS DE JOC</a:t>
            </a:r>
            <a:endParaRPr b="0" lang="es-ES" sz="7200" spc="-1" strike="noStrike">
              <a:latin typeface="Arial"/>
            </a:endParaRPr>
          </a:p>
        </p:txBody>
      </p:sp>
      <p:sp>
        <p:nvSpPr>
          <p:cNvPr id="145" name="Rectangle"/>
          <p:cNvSpPr/>
          <p:nvPr/>
        </p:nvSpPr>
        <p:spPr>
          <a:xfrm>
            <a:off x="795240" y="9376560"/>
            <a:ext cx="4296240" cy="541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Chalkduster"/>
                <a:ea typeface="Chalkduster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46" name="Rectangle"/>
          <p:cNvSpPr/>
          <p:nvPr/>
        </p:nvSpPr>
        <p:spPr>
          <a:xfrm>
            <a:off x="5230080" y="9455400"/>
            <a:ext cx="4296240" cy="541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Chalkduster"/>
                <a:ea typeface="Chalkduster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147" name="Imatge 2" descr=""/>
          <p:cNvPicPr/>
          <p:nvPr/>
        </p:nvPicPr>
        <p:blipFill>
          <a:blip r:embed="rId2"/>
          <a:stretch/>
        </p:blipFill>
        <p:spPr>
          <a:xfrm>
            <a:off x="1069920" y="6726960"/>
            <a:ext cx="3389760" cy="2227680"/>
          </a:xfrm>
          <a:prstGeom prst="rect">
            <a:avLst/>
          </a:prstGeom>
          <a:ln w="0">
            <a:noFill/>
          </a:ln>
        </p:spPr>
      </p:pic>
      <p:pic>
        <p:nvPicPr>
          <p:cNvPr id="148" name="Imatge 4" descr=""/>
          <p:cNvPicPr/>
          <p:nvPr/>
        </p:nvPicPr>
        <p:blipFill>
          <a:blip r:embed="rId3"/>
          <a:stretch/>
        </p:blipFill>
        <p:spPr>
          <a:xfrm>
            <a:off x="4792320" y="6658560"/>
            <a:ext cx="4399560" cy="227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quest curs, adaptarem la filosofia dels ambients al grup classe. Dintre de la pròpia aula i només amb els companys del grup bombolla, els hi donarem diferents propostes on puguin observar, actuar, experimentar, construir, imaginar……_0"/>
          <p:cNvSpPr/>
          <p:nvPr/>
        </p:nvSpPr>
        <p:spPr>
          <a:xfrm>
            <a:off x="1023480" y="1980000"/>
            <a:ext cx="11215800" cy="251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A partir de Gener cada cap de setmana.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Aplicació classroom i carpetes amb feines en paper.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50" name="AMBIENTS DE JOC_1"/>
          <p:cNvSpPr/>
          <p:nvPr/>
        </p:nvSpPr>
        <p:spPr>
          <a:xfrm>
            <a:off x="1714320" y="52344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DEURES</a:t>
            </a:r>
            <a:endParaRPr b="0" lang="es-ES" sz="7200" spc="-1" strike="noStrike">
              <a:latin typeface="Arial"/>
            </a:endParaRPr>
          </a:p>
        </p:txBody>
      </p:sp>
      <p:sp>
        <p:nvSpPr>
          <p:cNvPr id="151" name="Rectangle_2"/>
          <p:cNvSpPr/>
          <p:nvPr/>
        </p:nvSpPr>
        <p:spPr>
          <a:xfrm>
            <a:off x="795240" y="9376560"/>
            <a:ext cx="4296240" cy="541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Chalkduster"/>
                <a:ea typeface="Chalkduster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52" name="Rectangle_3"/>
          <p:cNvSpPr/>
          <p:nvPr/>
        </p:nvSpPr>
        <p:spPr>
          <a:xfrm>
            <a:off x="5230080" y="9455400"/>
            <a:ext cx="4296240" cy="541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Chalkduster"/>
                <a:ea typeface="Chalkduster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1440000" y="4860000"/>
            <a:ext cx="5679720" cy="3779280"/>
          </a:xfrm>
          <a:prstGeom prst="rect">
            <a:avLst/>
          </a:prstGeom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8163720" y="5940000"/>
            <a:ext cx="3535560" cy="19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VALUACIÓ"/>
          <p:cNvSpPr/>
          <p:nvPr/>
        </p:nvSpPr>
        <p:spPr>
          <a:xfrm>
            <a:off x="1270080" y="812880"/>
            <a:ext cx="10463760" cy="253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AVALUACIÓ</a:t>
            </a:r>
            <a:endParaRPr b="0" lang="es-ES" sz="7200" spc="-1" strike="noStrike">
              <a:latin typeface="Arial"/>
            </a:endParaRPr>
          </a:p>
        </p:txBody>
      </p:sp>
      <p:sp>
        <p:nvSpPr>
          <p:cNvPr id="156" name="A Educació Infantil, els Informes es lliuren dos cops al llarg del curs: un al febrer i un al juny."/>
          <p:cNvSpPr/>
          <p:nvPr/>
        </p:nvSpPr>
        <p:spPr>
          <a:xfrm>
            <a:off x="1322280" y="1371600"/>
            <a:ext cx="10629720" cy="6094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A Educació Infantil, els Informes es lliuren dos cops al llarg del curs: un al febrer i un al juny.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ORTIDES"/>
          <p:cNvSpPr/>
          <p:nvPr/>
        </p:nvSpPr>
        <p:spPr>
          <a:xfrm>
            <a:off x="900000" y="4680000"/>
            <a:ext cx="10463760" cy="169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5000" spc="-1" strike="noStrike">
                <a:solidFill>
                  <a:srgbClr val="ffffff"/>
                </a:solidFill>
                <a:latin typeface="Chalkduster"/>
                <a:ea typeface="Chalkduster"/>
              </a:rPr>
              <a:t>SORTIDES</a:t>
            </a:r>
            <a:r>
              <a:rPr b="0" lang="ca-ES" sz="5000" spc="-1" strike="noStrike">
                <a:solidFill>
                  <a:srgbClr val="ffffff"/>
                </a:solidFill>
                <a:latin typeface="Chalkduster"/>
                <a:ea typeface="Chalkduster"/>
              </a:rPr>
              <a:t> i COLÒNIES</a:t>
            </a:r>
            <a:endParaRPr b="0" lang="es-ES" sz="5000" spc="-1" strike="noStrike">
              <a:latin typeface="Arial"/>
            </a:endParaRPr>
          </a:p>
        </p:txBody>
      </p:sp>
      <p:sp>
        <p:nvSpPr>
          <p:cNvPr id="158" name="ACTIVITATS AJUNTAMENT"/>
          <p:cNvSpPr/>
          <p:nvPr/>
        </p:nvSpPr>
        <p:spPr>
          <a:xfrm>
            <a:off x="1270080" y="824040"/>
            <a:ext cx="10463760" cy="1503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5000" spc="-1" strike="noStrike">
                <a:solidFill>
                  <a:srgbClr val="ffffff"/>
                </a:solidFill>
                <a:latin typeface="Chalkduster"/>
                <a:ea typeface="Chalkduster"/>
              </a:rPr>
              <a:t>ACTIVITATS AJUNTAMENT</a:t>
            </a:r>
            <a:endParaRPr b="0" lang="es-ES" sz="5000" spc="-1" strike="noStrike">
              <a:latin typeface="Arial"/>
            </a:endParaRPr>
          </a:p>
        </p:txBody>
      </p:sp>
      <p:sp>
        <p:nvSpPr>
          <p:cNvPr id="159" name="Visita a la Biblioteca Municipal…"/>
          <p:cNvSpPr/>
          <p:nvPr/>
        </p:nvSpPr>
        <p:spPr>
          <a:xfrm>
            <a:off x="1835280" y="2187360"/>
            <a:ext cx="8001360" cy="1746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444600" indent="-443520"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Visita a la Biblioteca Municipal</a:t>
            </a:r>
            <a:endParaRPr b="0" lang="es-ES" sz="2400" spc="-1" strike="noStrike">
              <a:latin typeface="Arial"/>
            </a:endParaRPr>
          </a:p>
          <a:p>
            <a:pPr marL="444600" indent="-443520" algn="just"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Sembrem Natura</a:t>
            </a:r>
            <a:endParaRPr b="0" lang="es-ES" sz="2400" spc="-1" strike="noStrike">
              <a:latin typeface="Arial"/>
            </a:endParaRPr>
          </a:p>
          <a:p>
            <a:pPr marL="444600" indent="-443520" algn="just">
              <a:lnSpc>
                <a:spcPct val="150000"/>
              </a:lnSpc>
              <a:buSzPct val="100000"/>
              <a:buBlip>
                <a:blip r:embed="rId4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Contes musicals sobre els Drets Humans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60" name="Es farà una sortida al segon trimestre i una altra al tercer trimestre"/>
          <p:cNvSpPr/>
          <p:nvPr/>
        </p:nvSpPr>
        <p:spPr>
          <a:xfrm>
            <a:off x="1981800" y="5923440"/>
            <a:ext cx="9537480" cy="339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343080" indent="-34200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Es faran dues sortides:</a:t>
            </a:r>
            <a:endParaRPr b="0" lang="es-ES" sz="2400" spc="-1" strike="noStrike">
              <a:latin typeface="Arial"/>
            </a:endParaRPr>
          </a:p>
          <a:p>
            <a:pPr lvl="3" marL="864000" indent="-21528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- CRAM  28 d’octubre de 2022</a:t>
            </a:r>
            <a:endParaRPr b="0" lang="es-ES" sz="2400" spc="-1" strike="noStrike">
              <a:latin typeface="Arial"/>
            </a:endParaRPr>
          </a:p>
          <a:p>
            <a:pPr lvl="3" marL="864000" indent="-21528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- Palau de la Música   7 de febrer de 2023</a:t>
            </a:r>
            <a:endParaRPr b="0" lang="es-ES" sz="24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Les colònies al tercer trimestre, a Can Rigol, Begues </a:t>
            </a:r>
            <a:endParaRPr b="0" lang="es-ES" sz="2400" spc="-1" strike="noStrike">
              <a:latin typeface="Arial"/>
            </a:endParaRPr>
          </a:p>
          <a:p>
            <a:pPr lvl="4" marL="1080000" indent="-21528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31 de maig i 1 de juny 2023.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L·LABORACIÓ FAMÍLIES"/>
          <p:cNvSpPr/>
          <p:nvPr/>
        </p:nvSpPr>
        <p:spPr>
          <a:xfrm>
            <a:off x="1270080" y="203040"/>
            <a:ext cx="10463760" cy="253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COL·LABORACIÓ FAMÍLIES</a:t>
            </a:r>
            <a:endParaRPr b="0" lang="es-ES" sz="7200" spc="-1" strike="noStrike">
              <a:latin typeface="Arial"/>
            </a:endParaRPr>
          </a:p>
        </p:txBody>
      </p:sp>
      <p:sp>
        <p:nvSpPr>
          <p:cNvPr id="162" name="Jaquetes i bosses marcades amb el nom i  beta o goma per penjar-los.…"/>
          <p:cNvSpPr/>
          <p:nvPr/>
        </p:nvSpPr>
        <p:spPr>
          <a:xfrm>
            <a:off x="1181160" y="2537280"/>
            <a:ext cx="10641600" cy="6432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 fontScale="81000"/>
          </a:bodyPr>
          <a:p>
            <a:pPr marL="335160" indent="-334080" algn="just">
              <a:lnSpc>
                <a:spcPct val="150000"/>
              </a:lnSpc>
              <a:buSzPct val="100038"/>
              <a:buBlip>
                <a:blip r:embed="rId2"/>
              </a:buBlip>
            </a:pPr>
            <a:r>
              <a:rPr b="0" lang="es-ES" sz="2110" spc="-1" strike="noStrike">
                <a:solidFill>
                  <a:srgbClr val="ffffff"/>
                </a:solidFill>
                <a:latin typeface="Arial"/>
                <a:ea typeface="Arial"/>
              </a:rPr>
              <a:t>Jaquetes i bosses marcades amb el nom i  beta o goma per penjar-los. </a:t>
            </a:r>
            <a:endParaRPr b="0" lang="es-ES" sz="2110" spc="-1" strike="noStrike">
              <a:latin typeface="Arial"/>
            </a:endParaRPr>
          </a:p>
          <a:p>
            <a:pPr marL="335160" indent="-334080" algn="just">
              <a:lnSpc>
                <a:spcPct val="150000"/>
              </a:lnSpc>
              <a:buSzPct val="100038"/>
              <a:buBlip>
                <a:blip r:embed="rId3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Autonomia personal: Cal que practiquem a casa a vestir-se sols , a anar al WC sols, i menjar i beure sols.</a:t>
            </a:r>
            <a:endParaRPr b="0" lang="es-ES" sz="2110" spc="-1" strike="noStrike">
              <a:latin typeface="Arial"/>
            </a:endParaRPr>
          </a:p>
          <a:p>
            <a:pPr marL="335160" indent="-334080" algn="just">
              <a:lnSpc>
                <a:spcPct val="150000"/>
              </a:lnSpc>
              <a:buSzPct val="100038"/>
              <a:buBlip>
                <a:blip r:embed="rId4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Esmorzars a l’aula: tovalló, carmanyola amb un </a:t>
            </a:r>
            <a:r>
              <a:rPr b="0" lang="ca-ES" sz="211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petit</a:t>
            </a: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 esmorzar que els hi agradi (mantenim dimarts com el “Dia de la fruita”) i una ampolla amb aigua. Escola Verda: Carmanyoles i envasos reutilitzables </a:t>
            </a:r>
            <a:endParaRPr b="0" lang="es-ES" sz="2110" spc="-1" strike="noStrike">
              <a:latin typeface="Arial"/>
            </a:endParaRPr>
          </a:p>
          <a:p>
            <a:pPr marL="335160" indent="-334080" algn="just">
              <a:lnSpc>
                <a:spcPct val="150000"/>
              </a:lnSpc>
              <a:buSzPct val="100038"/>
              <a:buBlip>
                <a:blip r:embed="rId5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Aniversaris: Tal i com venim fent els darrers cursos, no es poden portar galetes, sucs ni menjar; se’ls hi farà una postal a l’escola</a:t>
            </a:r>
            <a:endParaRPr b="0" lang="es-ES" sz="2110" spc="-1" strike="noStrike">
              <a:latin typeface="Arial"/>
            </a:endParaRPr>
          </a:p>
          <a:p>
            <a:pPr marL="335160" indent="-334080" algn="just">
              <a:lnSpc>
                <a:spcPct val="150000"/>
              </a:lnSpc>
              <a:buSzPct val="100038"/>
              <a:buBlip>
                <a:blip r:embed="rId6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Reunions presencials, individuals amb les famílies amb cita prèvia . </a:t>
            </a:r>
            <a:endParaRPr b="0" lang="es-ES" sz="2110" spc="-1" strike="noStrike">
              <a:latin typeface="Arial"/>
            </a:endParaRPr>
          </a:p>
          <a:p>
            <a:pPr marL="335160" indent="-334080" algn="just">
              <a:lnSpc>
                <a:spcPct val="150000"/>
              </a:lnSpc>
              <a:buSzPct val="100038"/>
              <a:buBlip>
                <a:blip r:embed="rId7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En cas de canvi d’adreça i telèfons dels pares caldrà avisar a l’escola. Recordeu que el mail de l’escola és </a:t>
            </a:r>
            <a:r>
              <a:rPr b="0" lang="ca-ES" sz="211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8"/>
              </a:rPr>
              <a:t>escoladelparc@gmail.com</a:t>
            </a: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 o </a:t>
            </a:r>
            <a:r>
              <a:rPr b="0" lang="ca-ES" sz="211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9"/>
              </a:rPr>
              <a:t>inforparc@escoladelparc.cat</a:t>
            </a: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b="0" lang="es-ES" sz="2110" spc="-1" strike="noStrike">
              <a:latin typeface="Arial"/>
            </a:endParaRPr>
          </a:p>
          <a:p>
            <a:pPr marL="335160" indent="-334080" algn="just">
              <a:lnSpc>
                <a:spcPct val="150000"/>
              </a:lnSpc>
              <a:buSzPct val="100038"/>
              <a:buBlip>
                <a:blip r:embed="rId10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En cas d’absència, ens heu d’enviar els justificants via mail.</a:t>
            </a:r>
            <a:endParaRPr b="0" lang="es-ES" sz="2110" spc="-1" strike="noStrike">
              <a:latin typeface="Arial"/>
            </a:endParaRPr>
          </a:p>
          <a:p>
            <a:pPr marL="335160" indent="-334080">
              <a:lnSpc>
                <a:spcPct val="150000"/>
              </a:lnSpc>
              <a:buSzPct val="100038"/>
              <a:buBlip>
                <a:blip r:embed="rId11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La quota de material és de 55 € i l’EMAT són 30€. Cal enviar comprovant per mail a la tutora.</a:t>
            </a:r>
            <a:endParaRPr b="0" lang="es-ES" sz="2110" spc="-1" strike="noStrike">
              <a:latin typeface="Arial"/>
            </a:endParaRPr>
          </a:p>
          <a:p>
            <a:pPr marL="335160" indent="-334080">
              <a:lnSpc>
                <a:spcPct val="150000"/>
              </a:lnSpc>
              <a:buSzPct val="100038"/>
              <a:buBlip>
                <a:blip r:embed="rId12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Cal que cada nen porti una capsa de mocadors i de tovalloletes</a:t>
            </a:r>
            <a:endParaRPr b="0" lang="es-ES" sz="2110" spc="-1" strike="noStrike">
              <a:latin typeface="Arial"/>
            </a:endParaRPr>
          </a:p>
          <a:p>
            <a:pPr marL="335160" indent="-334080">
              <a:lnSpc>
                <a:spcPct val="150000"/>
              </a:lnSpc>
              <a:buSzPct val="100038"/>
              <a:buBlip>
                <a:blip r:embed="rId13"/>
              </a:buBlip>
            </a:pPr>
            <a:r>
              <a:rPr b="0" lang="ca-ES" sz="2110" spc="-1" strike="noStrike">
                <a:solidFill>
                  <a:srgbClr val="ffffff"/>
                </a:solidFill>
                <a:latin typeface="Arial"/>
                <a:ea typeface="Arial"/>
              </a:rPr>
              <a:t>Delegats d’Aula</a:t>
            </a:r>
            <a:endParaRPr b="0" lang="es-ES" sz="211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MESTRES"/>
          <p:cNvSpPr/>
          <p:nvPr/>
        </p:nvSpPr>
        <p:spPr>
          <a:xfrm>
            <a:off x="1270080" y="203040"/>
            <a:ext cx="10463760" cy="253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MESTRES</a:t>
            </a:r>
            <a:endParaRPr b="0" lang="es-ES" sz="7200" spc="-1" strike="noStrike">
              <a:latin typeface="Arial"/>
            </a:endParaRPr>
          </a:p>
        </p:txBody>
      </p:sp>
      <p:sp>
        <p:nvSpPr>
          <p:cNvPr id="117" name="Equip Docent:…"/>
          <p:cNvSpPr/>
          <p:nvPr/>
        </p:nvSpPr>
        <p:spPr>
          <a:xfrm>
            <a:off x="370440" y="1620000"/>
            <a:ext cx="12409200" cy="6644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 fontScale="88000"/>
          </a:bodyPr>
          <a:p>
            <a:pPr marL="434160" indent="-43308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2"/>
              </a:buBlip>
            </a:pPr>
            <a:r>
              <a:rPr b="0" lang="es-ES" sz="2700" spc="-1" strike="noStrike">
                <a:solidFill>
                  <a:srgbClr val="ffffff"/>
                </a:solidFill>
                <a:latin typeface="Arial"/>
                <a:ea typeface="Arial"/>
              </a:rPr>
              <a:t>Equip Docent: </a:t>
            </a:r>
            <a:endParaRPr b="0" lang="es-ES" sz="2700" spc="-1" strike="noStrike">
              <a:latin typeface="Arial"/>
            </a:endParaRPr>
          </a:p>
          <a:p>
            <a:pPr lvl="1" marL="868680" indent="-4334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3"/>
              </a:buBlip>
            </a:pPr>
            <a:r>
              <a:rPr b="0" lang="es-ES" sz="2700" spc="-1" strike="noStrike">
                <a:solidFill>
                  <a:srgbClr val="ffffff"/>
                </a:solidFill>
                <a:latin typeface="Arial"/>
                <a:ea typeface="Arial"/>
              </a:rPr>
              <a:t>I5 A </a:t>
            </a: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Loli Álvarez                             </a:t>
            </a:r>
            <a:r>
              <a:rPr b="1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lolialvarez@escoladelparc.cat</a:t>
            </a:r>
            <a:endParaRPr b="0" lang="es-ES" sz="2700" spc="-1" strike="noStrike">
              <a:latin typeface="Arial"/>
            </a:endParaRPr>
          </a:p>
          <a:p>
            <a:pPr lvl="1" marL="868680" indent="-4334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4"/>
              </a:buBlip>
              <a:tabLst>
                <a:tab algn="l" pos="0"/>
              </a:tabLst>
            </a:pP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I5B Mònica Gibert                         </a:t>
            </a:r>
            <a:r>
              <a:rPr b="1" lang="ca-ES" sz="27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5"/>
              </a:rPr>
              <a:t>monicagibert@escoladelparc.cat</a:t>
            </a:r>
            <a:endParaRPr b="0" lang="es-ES" sz="2700" spc="-1" strike="noStrike">
              <a:latin typeface="Arial"/>
            </a:endParaRPr>
          </a:p>
          <a:p>
            <a:pPr marL="434160" indent="-43308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6"/>
              </a:buBlip>
              <a:tabLst>
                <a:tab algn="l" pos="0"/>
              </a:tabLst>
            </a:pP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Reforç: </a:t>
            </a:r>
            <a:endParaRPr b="0" lang="es-ES" sz="2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01"/>
              </a:spcBef>
              <a:tabLst>
                <a:tab algn="l" pos="0"/>
              </a:tabLst>
            </a:pP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         </a:t>
            </a: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Silvia Martin                                   </a:t>
            </a:r>
            <a:r>
              <a:rPr b="1" lang="ca-ES" sz="27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7"/>
              </a:rPr>
              <a:t>silviamartin@escoladelparc.cat</a:t>
            </a:r>
            <a:endParaRPr b="0" lang="es-ES" sz="2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01"/>
              </a:spcBef>
              <a:tabLst>
                <a:tab algn="l" pos="0"/>
              </a:tabLst>
            </a:pPr>
            <a:r>
              <a:rPr b="1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         </a:t>
            </a: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Jana Pérez                                  </a:t>
            </a:r>
            <a:r>
              <a:rPr b="1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  janaperez@escoladelparc.cat</a:t>
            </a:r>
            <a:endParaRPr b="0" lang="es-ES" sz="2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01"/>
              </a:spcBef>
              <a:tabLst>
                <a:tab algn="l" pos="0"/>
              </a:tabLst>
            </a:pPr>
            <a:endParaRPr b="0" lang="es-ES" sz="2700" spc="-1" strike="noStrike">
              <a:latin typeface="Arial"/>
            </a:endParaRPr>
          </a:p>
          <a:p>
            <a:pPr marL="434160" indent="-43308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8"/>
              </a:buBlip>
              <a:tabLst>
                <a:tab algn="l" pos="0"/>
              </a:tabLst>
            </a:pP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Educació Especial: Eva Marín           </a:t>
            </a:r>
            <a:r>
              <a:rPr b="1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evamarin@escoladelparc.cat</a:t>
            </a:r>
            <a:endParaRPr b="0" lang="es-ES" sz="2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01"/>
              </a:spcBef>
              <a:tabLst>
                <a:tab algn="l" pos="0"/>
              </a:tabLst>
            </a:pP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      </a:t>
            </a: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SIEI: Aida Nebot                               </a:t>
            </a:r>
            <a:r>
              <a:rPr b="1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aidanebot@escoladelparc.cat</a:t>
            </a:r>
            <a:endParaRPr b="0" lang="es-ES" sz="2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01"/>
              </a:spcBef>
              <a:tabLst>
                <a:tab algn="l" pos="0"/>
              </a:tabLst>
            </a:pP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      </a:t>
            </a:r>
            <a:r>
              <a:rPr b="0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Educador SIEI: Alex Mateos             </a:t>
            </a:r>
            <a:r>
              <a:rPr b="1" lang="ca-ES" sz="2700" spc="-1" strike="noStrike">
                <a:solidFill>
                  <a:srgbClr val="ffffff"/>
                </a:solidFill>
                <a:latin typeface="Arial"/>
                <a:ea typeface="Arial"/>
              </a:rPr>
              <a:t>alexmateos@escoladelparc.cat</a:t>
            </a:r>
            <a:endParaRPr b="0" lang="es-E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IUS"/>
          <p:cNvSpPr/>
          <p:nvPr/>
        </p:nvSpPr>
        <p:spPr>
          <a:xfrm>
            <a:off x="1270080" y="203040"/>
            <a:ext cx="10463760" cy="253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OBJECTIUS</a:t>
            </a:r>
            <a:endParaRPr b="0" lang="es-ES" sz="7200" spc="-1" strike="noStrike">
              <a:latin typeface="Arial"/>
            </a:endParaRPr>
          </a:p>
        </p:txBody>
      </p:sp>
      <p:sp>
        <p:nvSpPr>
          <p:cNvPr id="119" name="Aconseguir una bona expressió en català amb una parla coherent, clara, entenedora i amb bon nivell de vocabulari.…"/>
          <p:cNvSpPr/>
          <p:nvPr/>
        </p:nvSpPr>
        <p:spPr>
          <a:xfrm>
            <a:off x="1270080" y="2370960"/>
            <a:ext cx="10463760" cy="6838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marL="429840" indent="-213840" algn="just">
              <a:lnSpc>
                <a:spcPct val="150000"/>
              </a:lnSpc>
              <a:buSzPct val="100018"/>
              <a:buBlip>
                <a:blip r:embed="rId2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Aconseguir una bona expressió en català amb una parla coherent, clara, entenedora i amb bon nivell de vocabulari.</a:t>
            </a:r>
            <a:endParaRPr b="0" lang="es-ES" sz="2260" spc="-1" strike="noStrike">
              <a:latin typeface="Arial"/>
            </a:endParaRPr>
          </a:p>
          <a:p>
            <a:pPr marL="429840" indent="-213840" algn="just">
              <a:lnSpc>
                <a:spcPct val="150000"/>
              </a:lnSpc>
              <a:buSzPct val="100018"/>
              <a:buBlip>
                <a:blip r:embed="rId3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Afavorir l’estructuració del pensament.</a:t>
            </a:r>
            <a:endParaRPr b="0" lang="es-ES" sz="2260" spc="-1" strike="noStrike">
              <a:latin typeface="Arial"/>
            </a:endParaRPr>
          </a:p>
          <a:p>
            <a:pPr marL="429840" indent="-213840" algn="just">
              <a:lnSpc>
                <a:spcPct val="150000"/>
              </a:lnSpc>
              <a:buSzPct val="100018"/>
              <a:buBlip>
                <a:blip r:embed="rId4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Treballar la consciència fonològica (reconeixements de sons, tipus de paraules llargues/curtes; analitzar o segmentar una paraula amb els seus sons)</a:t>
            </a:r>
            <a:endParaRPr b="0" lang="es-ES" sz="2260" spc="-1" strike="noStrike">
              <a:latin typeface="Arial"/>
            </a:endParaRPr>
          </a:p>
          <a:p>
            <a:pPr marL="429840" indent="-213840" algn="just">
              <a:lnSpc>
                <a:spcPct val="150000"/>
              </a:lnSpc>
              <a:buSzPct val="100018"/>
              <a:buBlip>
                <a:blip r:embed="rId5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Potenciar actituds de respecte, col·laboració i bona convivència envers els altres, afavorint un clima tranquil i segur a l’ aula.</a:t>
            </a:r>
            <a:endParaRPr b="0" lang="es-ES" sz="2260" spc="-1" strike="noStrike">
              <a:latin typeface="Arial"/>
            </a:endParaRPr>
          </a:p>
          <a:p>
            <a:pPr marL="429840" indent="-213840" algn="just">
              <a:lnSpc>
                <a:spcPct val="150000"/>
              </a:lnSpc>
              <a:buSzPct val="100018"/>
              <a:buBlip>
                <a:blip r:embed="rId6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Seguir avançant en l’adquisició d’autonomia personal.</a:t>
            </a:r>
            <a:endParaRPr b="0" lang="es-ES" sz="2260" spc="-1" strike="noStrike">
              <a:latin typeface="Arial"/>
            </a:endParaRPr>
          </a:p>
          <a:p>
            <a:pPr marL="429840" indent="-213840" algn="just">
              <a:lnSpc>
                <a:spcPct val="150000"/>
              </a:lnSpc>
              <a:buSzPct val="100018"/>
              <a:buBlip>
                <a:blip r:embed="rId7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Consolidar els hàbits de treball (treballar amb calma, respectar el torn de paraula; escoltar i mirar a qui està parlant, fer un ús adequat del material escolar...)</a:t>
            </a:r>
            <a:endParaRPr b="0" lang="es-ES" sz="2260" spc="-1" strike="noStrike">
              <a:latin typeface="Arial"/>
            </a:endParaRPr>
          </a:p>
          <a:p>
            <a:pPr marL="429840" indent="-213840" algn="just">
              <a:lnSpc>
                <a:spcPct val="150000"/>
              </a:lnSpc>
              <a:buSzPct val="100018"/>
              <a:buBlip>
                <a:blip r:embed="rId8"/>
              </a:buBlip>
            </a:pPr>
            <a:r>
              <a:rPr b="0" lang="es-ES" sz="2260" spc="-1" strike="noStrike">
                <a:solidFill>
                  <a:srgbClr val="ffffff"/>
                </a:solidFill>
                <a:latin typeface="Arial"/>
                <a:ea typeface="Arial"/>
              </a:rPr>
              <a:t>Treballar els conceptes matemàtics adients a l’edat, potenciant el raonament i l’experimentació i comprovació de resultats.</a:t>
            </a:r>
            <a:endParaRPr b="0" lang="es-ES" sz="22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ETODOLOGIA"/>
          <p:cNvSpPr/>
          <p:nvPr/>
        </p:nvSpPr>
        <p:spPr>
          <a:xfrm>
            <a:off x="999000" y="474120"/>
            <a:ext cx="7056000" cy="1559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6630" spc="-1" strike="noStrike">
                <a:solidFill>
                  <a:srgbClr val="ffffff"/>
                </a:solidFill>
                <a:latin typeface="Chalkduster"/>
                <a:ea typeface="Chalkduster"/>
              </a:rPr>
              <a:t>METODOLOGIA</a:t>
            </a:r>
            <a:endParaRPr b="0" lang="es-ES" sz="6630" spc="-1" strike="noStrike">
              <a:latin typeface="Arial"/>
            </a:endParaRPr>
          </a:p>
        </p:txBody>
      </p:sp>
      <p:sp>
        <p:nvSpPr>
          <p:cNvPr id="121" name="El nom del grup…"/>
          <p:cNvSpPr/>
          <p:nvPr/>
        </p:nvSpPr>
        <p:spPr>
          <a:xfrm>
            <a:off x="1473120" y="3091680"/>
            <a:ext cx="7302600" cy="462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00000"/>
              </a:lnSpc>
              <a:spcBef>
                <a:spcPts val="3200"/>
              </a:spcBef>
            </a:pPr>
            <a:endParaRPr b="0" lang="es-ES" sz="1800" spc="-1" strike="noStrike">
              <a:latin typeface="Arial"/>
            </a:endParaRPr>
          </a:p>
          <a:p>
            <a:pPr lvl="1" marL="965160" indent="-481680">
              <a:lnSpc>
                <a:spcPct val="100000"/>
              </a:lnSpc>
              <a:spcBef>
                <a:spcPts val="1899"/>
              </a:spcBef>
              <a:buSzPct val="100000"/>
              <a:buBlip>
                <a:blip r:embed="rId2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El nom del grup</a:t>
            </a:r>
            <a:endParaRPr b="0" lang="es-ES" sz="2400" spc="-1" strike="noStrike">
              <a:latin typeface="Arial"/>
            </a:endParaRPr>
          </a:p>
          <a:p>
            <a:pPr lvl="1" marL="965160" indent="-481680">
              <a:lnSpc>
                <a:spcPct val="100000"/>
              </a:lnSpc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Artista</a:t>
            </a:r>
            <a:endParaRPr b="0" lang="es-ES" sz="2400" spc="-1" strike="noStrike">
              <a:latin typeface="Arial"/>
            </a:endParaRPr>
          </a:p>
          <a:p>
            <a:pPr lvl="1" marL="965160" indent="-481680">
              <a:lnSpc>
                <a:spcPct val="100000"/>
              </a:lnSpc>
              <a:spcBef>
                <a:spcPts val="1899"/>
              </a:spcBef>
              <a:buSzPct val="100000"/>
              <a:buBlip>
                <a:blip r:embed="rId4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Setmana cultural (Història)</a:t>
            </a:r>
            <a:endParaRPr b="0" lang="es-ES" sz="2400" spc="-1" strike="noStrike">
              <a:latin typeface="Arial"/>
            </a:endParaRPr>
          </a:p>
          <a:p>
            <a:pPr lvl="1" marL="965160" indent="-481680">
              <a:lnSpc>
                <a:spcPct val="100000"/>
              </a:lnSpc>
              <a:spcBef>
                <a:spcPts val="1899"/>
              </a:spcBef>
              <a:buSzPct val="100000"/>
              <a:buBlip>
                <a:blip r:embed="rId5"/>
              </a:buBlip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Miniprojectes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22" name="PROJECTES"/>
          <p:cNvSpPr/>
          <p:nvPr/>
        </p:nvSpPr>
        <p:spPr>
          <a:xfrm>
            <a:off x="383040" y="2971800"/>
            <a:ext cx="705600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5400" spc="-1" strike="noStrike">
                <a:solidFill>
                  <a:srgbClr val="ffffff"/>
                </a:solidFill>
                <a:latin typeface="Chalkduster"/>
                <a:ea typeface="Chalkduster"/>
              </a:rPr>
              <a:t>PROJECTES</a:t>
            </a:r>
            <a:endParaRPr b="0" lang="es-E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acons de treball autònom d’aprenentatge significatiu, manipulatiu i vivencial…"/>
          <p:cNvSpPr/>
          <p:nvPr/>
        </p:nvSpPr>
        <p:spPr>
          <a:xfrm>
            <a:off x="1340640" y="2700360"/>
            <a:ext cx="10322280" cy="1981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Espais de treball autònom d’aprenentatge significatiu, manipulatiu i vivencial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Tots els matins de 9:10h a 9:30h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Acompanyament familiar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No fer fotos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24" name="ESPAIS D’APRENENTATGE"/>
          <p:cNvSpPr/>
          <p:nvPr/>
        </p:nvSpPr>
        <p:spPr>
          <a:xfrm>
            <a:off x="1274040" y="91260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5260" spc="-1" strike="noStrike">
                <a:solidFill>
                  <a:srgbClr val="ffffff"/>
                </a:solidFill>
                <a:latin typeface="Chalkduster"/>
                <a:ea typeface="Chalkduster"/>
              </a:rPr>
              <a:t>ESPAIS D’APRENENTATGE</a:t>
            </a:r>
            <a:endParaRPr b="0" lang="es-ES" sz="5260" spc="-1" strike="noStrike">
              <a:latin typeface="Arial"/>
            </a:endParaRPr>
          </a:p>
        </p:txBody>
      </p:sp>
      <p:pic>
        <p:nvPicPr>
          <p:cNvPr id="125" name="Imatge 2" descr=""/>
          <p:cNvPicPr/>
          <p:nvPr/>
        </p:nvPicPr>
        <p:blipFill>
          <a:blip r:embed="rId2"/>
          <a:stretch/>
        </p:blipFill>
        <p:spPr>
          <a:xfrm>
            <a:off x="4897440" y="5743440"/>
            <a:ext cx="3284640" cy="3012480"/>
          </a:xfrm>
          <a:prstGeom prst="rect">
            <a:avLst/>
          </a:prstGeom>
          <a:ln w="0">
            <a:noFill/>
          </a:ln>
        </p:spPr>
      </p:pic>
      <p:pic>
        <p:nvPicPr>
          <p:cNvPr id="126" name="Imatge 4" descr=""/>
          <p:cNvPicPr/>
          <p:nvPr/>
        </p:nvPicPr>
        <p:blipFill>
          <a:blip r:embed="rId3"/>
          <a:stretch/>
        </p:blipFill>
        <p:spPr>
          <a:xfrm>
            <a:off x="8603280" y="5708160"/>
            <a:ext cx="3735360" cy="30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rograma didàctic pedagògic basat en les intel·ligències múltiples. Permet treballar l’àrea matemàtica de manera contextualitzada i adaptada a la realitat dels alumnes…"/>
          <p:cNvSpPr/>
          <p:nvPr/>
        </p:nvSpPr>
        <p:spPr>
          <a:xfrm>
            <a:off x="1244520" y="1618560"/>
            <a:ext cx="10514880" cy="464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Programa didàctic pedagògic basat en les intel·ligències múltiples. Permet treballar l’àrea matemàtica de manera contextualitzada i adaptada a la realitat dels alumnes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Una sessió diària de EMAT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28" name="ENTUSIASMAT= EMAT"/>
          <p:cNvSpPr/>
          <p:nvPr/>
        </p:nvSpPr>
        <p:spPr>
          <a:xfrm>
            <a:off x="1714320" y="52344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6550" spc="-1" strike="noStrike">
                <a:solidFill>
                  <a:srgbClr val="ffffff"/>
                </a:solidFill>
                <a:latin typeface="Chalkduster"/>
                <a:ea typeface="Chalkduster"/>
              </a:rPr>
              <a:t>ENTUSIASMAT= EMAT</a:t>
            </a:r>
            <a:endParaRPr b="0" lang="es-ES" sz="6550" spc="-1" strike="noStrike">
              <a:latin typeface="Arial"/>
            </a:endParaRPr>
          </a:p>
        </p:txBody>
      </p:sp>
      <p:grpSp>
        <p:nvGrpSpPr>
          <p:cNvPr id="129" name="Imatge"/>
          <p:cNvGrpSpPr/>
          <p:nvPr/>
        </p:nvGrpSpPr>
        <p:grpSpPr>
          <a:xfrm>
            <a:off x="3489120" y="5722920"/>
            <a:ext cx="6939000" cy="3227040"/>
            <a:chOff x="3489120" y="5722920"/>
            <a:chExt cx="6939000" cy="3227040"/>
          </a:xfrm>
        </p:grpSpPr>
        <p:pic>
          <p:nvPicPr>
            <p:cNvPr id="130" name="Imatge" descr="Imatge"/>
            <p:cNvPicPr/>
            <p:nvPr/>
          </p:nvPicPr>
          <p:blipFill>
            <a:blip r:embed="rId2"/>
            <a:stretch/>
          </p:blipFill>
          <p:spPr>
            <a:xfrm>
              <a:off x="3533760" y="5767560"/>
              <a:ext cx="6850080" cy="3138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Imatge" descr="Imatge"/>
            <p:cNvPicPr/>
            <p:nvPr/>
          </p:nvPicPr>
          <p:blipFill>
            <a:blip r:embed="rId3"/>
            <a:stretch/>
          </p:blipFill>
          <p:spPr>
            <a:xfrm>
              <a:off x="3489120" y="5722920"/>
              <a:ext cx="6939000" cy="32270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ctivitat per promoure l’expressió oral en  català així com el vocabulari a través dels contes. Cada setmana, un infant es prepararà un conte a casa amb la vostra ajuda. Aquest conte us l’enviarem per mail en format pdf.…"/>
          <p:cNvSpPr/>
          <p:nvPr/>
        </p:nvSpPr>
        <p:spPr>
          <a:xfrm>
            <a:off x="1405440" y="2041920"/>
            <a:ext cx="5683320" cy="6338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Activitat per promoure l’expressió oral en  català així com el vocabulari a través dels contes. Cada setmana, un infant es prepararà  a casa, amb la vostra ajuda, el seu conte preferit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Una sessió semanal.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3" name="CONTE A CASA"/>
          <p:cNvSpPr/>
          <p:nvPr/>
        </p:nvSpPr>
        <p:spPr>
          <a:xfrm>
            <a:off x="1714320" y="52344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CONTE A CASA</a:t>
            </a:r>
            <a:endParaRPr b="0" lang="es-ES" sz="72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7216200" y="5068800"/>
            <a:ext cx="5203440" cy="357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essions dinàmiques, amb activitats lúdiques, musicals i teatrals per fomentar el llenguatge oral en anglès (vocabulari i frases) per engrescar-los amb la nova llengua i la seva pronuncia…"/>
          <p:cNvSpPr/>
          <p:nvPr/>
        </p:nvSpPr>
        <p:spPr>
          <a:xfrm>
            <a:off x="1778040" y="1550880"/>
            <a:ext cx="10264320" cy="6963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Sessions dinàmiques, amb activitats lúdiques, musicals i teatrals per fomentar el llenguatge oral en anglès (vocabulari i frases) per engrescar-los amb la nova llengua i la seva pronuncia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Una sessió setmanal 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"/>
              </a:rPr>
              <a:t>Mestres:  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Silvia Martín  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6" name="ANGLÈS"/>
          <p:cNvSpPr/>
          <p:nvPr/>
        </p:nvSpPr>
        <p:spPr>
          <a:xfrm>
            <a:off x="1575720" y="121752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ANGLÈS</a:t>
            </a:r>
            <a:endParaRPr b="0" lang="es-E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s sessions de psicomotricitat aquest curs es faran a l’exterior (pati) i seran impartides en anglès amb la Wini i la Nuria Rodríguez…"/>
          <p:cNvSpPr/>
          <p:nvPr/>
        </p:nvSpPr>
        <p:spPr>
          <a:xfrm>
            <a:off x="1899360" y="1758960"/>
            <a:ext cx="9482760" cy="7090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Una sessió setmanal que pot ser dins de la sala de psico o fora, en funció de l’activitat.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Es treballaran diferents aspectes psicomotrius: salts, desplaçaments, punteria, llançaments, equilibri, coordinació global i segmentària, circuits, jocs tradicionals. Es necessari portar roba esportiva i mitjons de psico.</a:t>
            </a:r>
            <a:r>
              <a:rPr b="1" lang="ca-ES" sz="12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 </a:t>
            </a:r>
            <a:endParaRPr b="0" lang="es-ES" sz="12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      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I5 A: Divendres tarda</a:t>
            </a:r>
            <a:endParaRPr b="0" lang="es-ES" sz="2400" spc="-1" strike="noStrike">
              <a:latin typeface="Arial"/>
            </a:endParaRPr>
          </a:p>
          <a:p>
            <a:pPr marL="457200" indent="-227880" algn="just">
              <a:lnSpc>
                <a:spcPct val="150000"/>
              </a:lnSpc>
              <a:spcBef>
                <a:spcPts val="3200"/>
              </a:spcBef>
              <a:tabLst>
                <a:tab algn="l" pos="0"/>
              </a:tabLst>
            </a:pP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       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0" lang="ca-ES" sz="2400" spc="-1" strike="noStrike">
                <a:solidFill>
                  <a:srgbClr val="ffffff"/>
                </a:solidFill>
                <a:latin typeface="Arial"/>
                <a:ea typeface="Arial"/>
              </a:rPr>
              <a:t>I5 B: Dilluns tarda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8" name="PSICOMOTRICITAT"/>
          <p:cNvSpPr/>
          <p:nvPr/>
        </p:nvSpPr>
        <p:spPr>
          <a:xfrm>
            <a:off x="1714320" y="1065240"/>
            <a:ext cx="9852480" cy="1559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7200" spc="-1" strike="noStrike">
                <a:solidFill>
                  <a:srgbClr val="ffffff"/>
                </a:solidFill>
                <a:latin typeface="Chalkduster"/>
                <a:ea typeface="Chalkduster"/>
              </a:rPr>
              <a:t>PSICOMOTRICITAT</a:t>
            </a:r>
            <a:endParaRPr b="0" lang="es-E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Application>LibreOffice/7.1.2.2$Windows_x86 LibreOffice_project/8a45595d069ef5570103caea1b71cc9d82b2aae4</Application>
  <AppVersion>15.0000</AppVersion>
  <Words>814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SAT1</dc:creator>
  <dc:description/>
  <dc:language>es-ES</dc:language>
  <cp:lastModifiedBy/>
  <cp:lastPrinted>2022-09-15T13:45:40Z</cp:lastPrinted>
  <dcterms:modified xsi:type="dcterms:W3CDTF">2022-10-03T14:50:39Z</dcterms:modified>
  <cp:revision>8</cp:revision>
  <dc:subject/>
  <dc:title>BENVINGUTS A I5!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Personalitzat</vt:lpwstr>
  </property>
  <property fmtid="{D5CDD505-2E9C-101B-9397-08002B2CF9AE}" pid="3" name="Slides">
    <vt:i4>15</vt:i4>
  </property>
</Properties>
</file>