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74" r:id="rId4"/>
    <p:sldId id="273" r:id="rId5"/>
    <p:sldId id="265" r:id="rId6"/>
    <p:sldId id="257" r:id="rId7"/>
    <p:sldId id="271" r:id="rId8"/>
    <p:sldId id="261" r:id="rId9"/>
    <p:sldId id="272" r:id="rId10"/>
    <p:sldId id="267" r:id="rId11"/>
    <p:sldId id="264" r:id="rId12"/>
    <p:sldId id="258" r:id="rId13"/>
    <p:sldId id="259" r:id="rId14"/>
    <p:sldId id="268" r:id="rId15"/>
    <p:sldId id="269" r:id="rId16"/>
    <p:sldId id="270" r:id="rId17"/>
    <p:sldId id="26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790" autoAdjust="0"/>
    <p:restoredTop sz="94622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4-02-16T16:57:55.6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53,'-23'0,"0"0,23 0,0 0,0 0,0 24,23-24,-23 0,0 0,-23 0,1 0,22-24,0 0,0 24,0-25,0 25,22 25,-22-25,23 48,0-48,-1 0,-44 0,-1 0,23 0,-23-24,23 24,0-24,0 24,23 0,-23-25,0 25,23 0,-23 0,22 0,-22 25,0-25,0 24,0-24,0 24,-22-24,-1 0</inkml:trace>
  <inkml:trace contextRef="#ctx0" brushRef="#br0" timeOffset="7250">74 149,'-23'0,"0"0,23-24,-22 24,22-24,0 0,0 24,0-24,0 24,0-24,0 24,0-25,0 25,22 0,-22 0,23 0,-23 0,0 0,0 0,0 0,0 0,23 0,-23 0,22 0,-22 0,0 0,0 0,23 0,-23 0,0 25,0-25,0 0,0 24,0-24,0 24,0-24,0 24,0-24,0 24,-23-24,1 0,22 0,-23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03161-8589-48B5-A08C-9DC7E54E624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EE54-0AAF-47C9-B42F-B3376A6E1C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251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EE54-0AAF-47C9-B42F-B3376A6E1C69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7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4BBF-04AA-4A9F-935E-CA6FEB2971B4}" type="datetimeFigureOut">
              <a:rPr lang="es-ES" smtClean="0"/>
              <a:pPr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ABCA-FBB8-4375-B6E6-1A5BC3A863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71876"/>
          </a:xfrm>
        </p:spPr>
        <p:txBody>
          <a:bodyPr>
            <a:normAutofit/>
          </a:bodyPr>
          <a:lstStyle/>
          <a:p>
            <a:r>
              <a:rPr lang="es-ES" sz="5300" dirty="0" smtClean="0">
                <a:latin typeface="Arial Black" pitchFamily="34" charset="0"/>
              </a:rPr>
              <a:t>ELS PLANETES DEL SISTEMA SOLAR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1284" name="Picture 20" descr="http://www.xtec.cat/~rmolins1/solar/fotos/sistema00.jpg"/>
          <p:cNvPicPr>
            <a:picLocks noChangeAspect="1" noChangeArrowheads="1"/>
          </p:cNvPicPr>
          <p:nvPr/>
        </p:nvPicPr>
        <p:blipFill>
          <a:blip r:embed="rId2"/>
          <a:srcRect t="1884" r="6249" b="2010"/>
          <a:stretch>
            <a:fillRect/>
          </a:stretch>
        </p:blipFill>
        <p:spPr bwMode="auto">
          <a:xfrm>
            <a:off x="1142976" y="2428867"/>
            <a:ext cx="6858048" cy="3886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Arial Black" pitchFamily="34" charset="0"/>
              </a:rPr>
              <a:t>PLANETES GEGANTS GASOSOS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34" y="1714488"/>
            <a:ext cx="82868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a-ES" sz="2800" dirty="0" smtClean="0"/>
              <a:t> 	A partir de Júpiter, els planetes són anomenats gegants gasosos ja que estan formats principalment de gasos. </a:t>
            </a:r>
            <a:endParaRPr lang="es-ES" sz="2800" i="1" dirty="0" smtClean="0"/>
          </a:p>
          <a:p>
            <a:pPr marL="342900" indent="-342900"/>
            <a:endParaRPr lang="ca-ES" sz="2800" b="1" dirty="0" smtClean="0"/>
          </a:p>
          <a:p>
            <a:pPr marL="342900" indent="-342900"/>
            <a:endParaRPr lang="ca-ES" sz="2800" b="1" dirty="0" smtClean="0"/>
          </a:p>
          <a:p>
            <a:pPr marL="342900" indent="-342900"/>
            <a:r>
              <a:rPr lang="ca-ES" sz="2800" b="1" dirty="0" smtClean="0"/>
              <a:t>	- Júpiter</a:t>
            </a:r>
          </a:p>
          <a:p>
            <a:pPr marL="342900" indent="-342900"/>
            <a:r>
              <a:rPr lang="ca-ES" sz="2800" b="1" dirty="0" smtClean="0"/>
              <a:t>	- Saturn</a:t>
            </a:r>
          </a:p>
          <a:p>
            <a:pPr marL="342900" indent="-342900"/>
            <a:r>
              <a:rPr lang="ca-ES" sz="2800" b="1" dirty="0" smtClean="0"/>
              <a:t>	- </a:t>
            </a:r>
            <a:r>
              <a:rPr lang="ca-ES" sz="2800" b="1" dirty="0" err="1" smtClean="0"/>
              <a:t>Urà</a:t>
            </a:r>
            <a:endParaRPr lang="ca-ES" sz="2800" b="1" dirty="0" smtClean="0"/>
          </a:p>
          <a:p>
            <a:pPr marL="342900" indent="-342900"/>
            <a:r>
              <a:rPr lang="ca-ES" sz="2800" b="1" dirty="0" smtClean="0"/>
              <a:t>	- </a:t>
            </a:r>
            <a:r>
              <a:rPr lang="ca-ES" sz="2800" b="1" dirty="0" err="1" smtClean="0"/>
              <a:t>Neptú</a:t>
            </a:r>
            <a:endParaRPr lang="ca-ES" sz="2800" b="1" dirty="0" smtClean="0"/>
          </a:p>
          <a:p>
            <a:pPr marL="342900" indent="-342900"/>
            <a:endParaRPr lang="ca-ES" sz="800" b="1" dirty="0" smtClean="0"/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1026" name="Picture 2" descr="Archivo:Planetas externos del Sistema S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3162541" cy="4071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JÚPITER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7686" y="1785926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2400" dirty="0" smtClean="0"/>
              <a:t> 71.492 km de radi.</a:t>
            </a:r>
          </a:p>
          <a:p>
            <a:pPr>
              <a:buFontTx/>
              <a:buChar char="-"/>
            </a:pPr>
            <a:r>
              <a:rPr lang="ca-ES" sz="2400" dirty="0" smtClean="0"/>
              <a:t> Temperatura de -120</a:t>
            </a:r>
            <a:r>
              <a:rPr lang="ca-ES" sz="2400" baseline="30000" dirty="0" smtClean="0"/>
              <a:t>o</a:t>
            </a:r>
            <a:r>
              <a:rPr lang="ca-ES" sz="2400" dirty="0" smtClean="0"/>
              <a:t>C.</a:t>
            </a:r>
          </a:p>
          <a:p>
            <a:pPr>
              <a:buFontTx/>
              <a:buChar char="-"/>
            </a:pPr>
            <a:r>
              <a:rPr lang="ca-ES" sz="2400" dirty="0" smtClean="0"/>
              <a:t>Es el planeta mes gran de el sistema solar i el que mes  ràpid gira sobre el mateix.</a:t>
            </a:r>
            <a:endParaRPr lang="ca-ES" sz="2400" dirty="0"/>
          </a:p>
        </p:txBody>
      </p:sp>
      <p:pic>
        <p:nvPicPr>
          <p:cNvPr id="7174" name="Picture 6" descr="http://upload.wikimedia.org/wikipedia/commons/5/5a/Jupiter_by_Cassini-Huygen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14422"/>
            <a:ext cx="3625050" cy="3495584"/>
          </a:xfrm>
          <a:prstGeom prst="rect">
            <a:avLst/>
          </a:prstGeom>
          <a:noFill/>
        </p:spPr>
      </p:pic>
      <p:pic>
        <p:nvPicPr>
          <p:cNvPr id="7177" name="Picture 9" descr="http://2.bp.blogspot.com/_IP-xhn2P2rQ/SeP9tEr8IYI/AAAAAAAABPg/UUeQr8_tswc/s320/voyager-jupiter.jpg"/>
          <p:cNvPicPr>
            <a:picLocks noChangeAspect="1" noChangeArrowheads="1"/>
          </p:cNvPicPr>
          <p:nvPr/>
        </p:nvPicPr>
        <p:blipFill>
          <a:blip r:embed="rId3"/>
          <a:srcRect t="10296" b="15058"/>
          <a:stretch>
            <a:fillRect/>
          </a:stretch>
        </p:blipFill>
        <p:spPr bwMode="auto">
          <a:xfrm>
            <a:off x="4771628" y="4293096"/>
            <a:ext cx="3000396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3544888"/>
              <a:ext cx="44450" cy="53975"/>
            </p14:xfrm>
          </p:contentPart>
        </mc:Choice>
        <mc:Fallback xmlns=""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2367" y="3535470"/>
                <a:ext cx="63242" cy="72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uperficie de Ve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946" y="3672243"/>
            <a:ext cx="4071966" cy="2626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VENUS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47351" y="1412776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2400" dirty="0" smtClean="0"/>
              <a:t> 6.052 km de radi.</a:t>
            </a:r>
          </a:p>
          <a:p>
            <a:pPr>
              <a:buFontTx/>
              <a:buChar char="-"/>
            </a:pPr>
            <a:r>
              <a:rPr lang="ca-ES" sz="2400" dirty="0" smtClean="0"/>
              <a:t> Temperatura de 482</a:t>
            </a:r>
            <a:r>
              <a:rPr lang="ca-ES" sz="2400" baseline="30000" dirty="0" smtClean="0"/>
              <a:t>o</a:t>
            </a:r>
            <a:r>
              <a:rPr lang="ca-ES" sz="2400" dirty="0" smtClean="0"/>
              <a:t>C.</a:t>
            </a:r>
          </a:p>
          <a:p>
            <a:pPr>
              <a:buFontTx/>
              <a:buChar char="-"/>
            </a:pPr>
            <a:r>
              <a:rPr lang="ca-ES" sz="2400" dirty="0" smtClean="0"/>
              <a:t>Es una mica mes petit que la terra i el planeta que  n'està mes </a:t>
            </a:r>
            <a:r>
              <a:rPr lang="ca-ES" sz="2400" dirty="0" smtClean="0"/>
              <a:t>a prop</a:t>
            </a:r>
            <a:r>
              <a:rPr lang="ca-ES" sz="2400" dirty="0" smtClean="0"/>
              <a:t>.</a:t>
            </a:r>
            <a:endParaRPr lang="ca-ES" sz="2400" dirty="0"/>
          </a:p>
        </p:txBody>
      </p:sp>
      <p:pic>
        <p:nvPicPr>
          <p:cNvPr id="15362" name="Picture 2" descr="El planeta Venu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77568"/>
            <a:ext cx="3786214" cy="381145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643438" y="592933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Superfície de Venus</a:t>
            </a:r>
            <a:r>
              <a:rPr lang="es-ES" b="1" dirty="0" smtClean="0"/>
              <a:t> 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LA TERRA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39952" y="1556792"/>
            <a:ext cx="4429156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2400" dirty="0" smtClean="0"/>
              <a:t> 6.378 km de radi.</a:t>
            </a:r>
          </a:p>
          <a:p>
            <a:pPr>
              <a:buFontTx/>
              <a:buChar char="-"/>
            </a:pPr>
            <a:r>
              <a:rPr lang="ca-ES" sz="2400" dirty="0" smtClean="0"/>
              <a:t> Temperatura de 15</a:t>
            </a:r>
            <a:r>
              <a:rPr lang="ca-ES" sz="2400" baseline="30000" dirty="0" smtClean="0"/>
              <a:t>o</a:t>
            </a:r>
            <a:r>
              <a:rPr lang="ca-ES" sz="2400" dirty="0" smtClean="0"/>
              <a:t>C.</a:t>
            </a:r>
          </a:p>
          <a:p>
            <a:pPr>
              <a:buFontTx/>
              <a:buChar char="-"/>
            </a:pPr>
            <a:endParaRPr lang="ca-ES" sz="3200" baseline="30000" dirty="0" smtClean="0"/>
          </a:p>
          <a:p>
            <a:pPr>
              <a:buFontTx/>
              <a:buChar char="-"/>
            </a:pPr>
            <a:r>
              <a:rPr lang="ca-ES" sz="3200" baseline="30000" dirty="0" smtClean="0"/>
              <a:t>Es l'únic planeta conegut  amb vida</a:t>
            </a:r>
          </a:p>
          <a:p>
            <a:pPr>
              <a:buFontTx/>
              <a:buChar char="-"/>
            </a:pPr>
            <a:r>
              <a:rPr lang="ca-ES" sz="2400" dirty="0" smtClean="0"/>
              <a:t>Es coneix com a planeta blau, perquè té aigua.</a:t>
            </a:r>
            <a:endParaRPr lang="ca-ES" sz="2400" dirty="0"/>
          </a:p>
        </p:txBody>
      </p:sp>
      <p:pic>
        <p:nvPicPr>
          <p:cNvPr id="16388" name="Picture 4" descr="http://www.xtec.cat/~rmolins1/solar/imatges/terra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357298"/>
            <a:ext cx="3267076" cy="3267077"/>
          </a:xfrm>
          <a:prstGeom prst="rect">
            <a:avLst/>
          </a:prstGeom>
          <a:noFill/>
        </p:spPr>
      </p:pic>
      <p:pic>
        <p:nvPicPr>
          <p:cNvPr id="16390" name="Picture 6" descr="http://www.xtec.cat/~rmolins1/solar/fotos/tierra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301" y="4124175"/>
            <a:ext cx="3088037" cy="2100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9 CuadroTexto"/>
          <p:cNvSpPr txBox="1"/>
          <p:nvPr/>
        </p:nvSpPr>
        <p:spPr>
          <a:xfrm>
            <a:off x="6786578" y="53578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Atmosfera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 0.024 0.037 0.049 0.055 0.059 C 0.082 0.075 0.108 0.081 0.113 0.073 C 0.117 0.065 0.099 0.045 0.072 0.029 C 0.054 0.019 0.021 0.012 -0.008 0.011 C -0.036 0.012 -0.07 0.019 -0.088 0.029 C -0.115 0.045 -0.133 0.065 -0.128 0.073 C -0.123 0.081 -0.097 0.075 -0.071 0.059 C -0.053 0.049 -0.03 0.024 -0.016 0 C -0.001 -0.025 0.009 -0.058 0.009 -0.079 C 0.009 -0.111 0.002 -0.136 -0.008 -0.136 C -0.017 -0.136 -0.025 -0.111 -0.025 -0.079 C -0.025 -0.058 -0.014 -0.025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SATURN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7686" y="1785926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2400" dirty="0" smtClean="0"/>
              <a:t> 60.268 km de radi.</a:t>
            </a:r>
          </a:p>
          <a:p>
            <a:pPr>
              <a:buFontTx/>
              <a:buChar char="-"/>
            </a:pPr>
            <a:r>
              <a:rPr lang="ca-ES" sz="2400" dirty="0" smtClean="0"/>
              <a:t> Temperatura de -125</a:t>
            </a:r>
            <a:r>
              <a:rPr lang="ca-ES" sz="2400" baseline="30000" dirty="0" smtClean="0"/>
              <a:t>o</a:t>
            </a:r>
            <a:r>
              <a:rPr lang="ca-ES" sz="2400" dirty="0" smtClean="0"/>
              <a:t>C.</a:t>
            </a:r>
          </a:p>
          <a:p>
            <a:pPr>
              <a:buFontTx/>
              <a:buChar char="-"/>
            </a:pPr>
            <a:r>
              <a:rPr lang="ca-ES" sz="2400" dirty="0" smtClean="0"/>
              <a:t>Es el 2 planeta  mes gran del sistema solar  es el que te el sistema </a:t>
            </a:r>
            <a:r>
              <a:rPr lang="ca-ES" sz="2400" dirty="0" err="1" smtClean="0"/>
              <a:t>d’aneills</a:t>
            </a:r>
            <a:r>
              <a:rPr lang="ca-ES" sz="2400" dirty="0" smtClean="0"/>
              <a:t>  mes desenvolupat</a:t>
            </a:r>
            <a:endParaRPr lang="ca-ES" sz="2400" dirty="0"/>
          </a:p>
        </p:txBody>
      </p:sp>
      <p:pic>
        <p:nvPicPr>
          <p:cNvPr id="5124" name="Picture 4" descr="http://4.bp.blogspot.com/-glhI0v_PaYI/T3y-9hKb_MI/AAAAAAAAYbA/C0v8UzGp43c/s1600/satur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89253">
            <a:off x="-348377" y="1534913"/>
            <a:ext cx="4741305" cy="2693654"/>
          </a:xfrm>
          <a:prstGeom prst="rect">
            <a:avLst/>
          </a:prstGeom>
          <a:noFill/>
        </p:spPr>
      </p:pic>
      <p:pic>
        <p:nvPicPr>
          <p:cNvPr id="32770" name="Picture 2" descr="http://1.bp.blogspot.com/_fXzRYbEw4hA/TRBe5GWp9JI/AAAAAAAAEW4/valyy9qvML8/s1600/anillos-satur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4855"/>
            <a:ext cx="3429024" cy="2598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5214942" y="61436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Anells Saturn</a:t>
            </a:r>
            <a:endParaRPr lang="ca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URÀ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7686" y="1785926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2400" dirty="0" smtClean="0"/>
              <a:t> 24.746 km de radi.</a:t>
            </a:r>
          </a:p>
          <a:p>
            <a:pPr>
              <a:buFontTx/>
              <a:buChar char="-"/>
            </a:pPr>
            <a:r>
              <a:rPr lang="ca-ES" sz="2400" dirty="0" smtClean="0"/>
              <a:t> Temperatura de -210</a:t>
            </a:r>
            <a:r>
              <a:rPr lang="ca-ES" sz="2400" baseline="30000" dirty="0" smtClean="0"/>
              <a:t>o</a:t>
            </a:r>
            <a:r>
              <a:rPr lang="ca-ES" sz="2400" dirty="0" smtClean="0"/>
              <a:t>C.</a:t>
            </a:r>
          </a:p>
          <a:p>
            <a:pPr>
              <a:buFontTx/>
              <a:buChar char="-"/>
            </a:pPr>
            <a:r>
              <a:rPr lang="ca-ES" sz="2400" dirty="0" smtClean="0"/>
              <a:t>Es el 3 planeta mes gran del sistema </a:t>
            </a:r>
            <a:r>
              <a:rPr lang="ca-ES" sz="2400" dirty="0" err="1" smtClean="0"/>
              <a:t>solr</a:t>
            </a:r>
            <a:r>
              <a:rPr lang="ca-ES" sz="2400" dirty="0" smtClean="0"/>
              <a:t>.</a:t>
            </a:r>
            <a:endParaRPr lang="ca-ES" sz="2400" dirty="0"/>
          </a:p>
        </p:txBody>
      </p:sp>
      <p:pic>
        <p:nvPicPr>
          <p:cNvPr id="3074" name="Picture 2" descr="http://upload.wikimedia.org/wikipedia/commons/3/3d/Uranus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995583"/>
            <a:ext cx="4071966" cy="4071966"/>
          </a:xfrm>
          <a:prstGeom prst="rect">
            <a:avLst/>
          </a:prstGeom>
          <a:noFill/>
        </p:spPr>
      </p:pic>
      <p:pic>
        <p:nvPicPr>
          <p:cNvPr id="12" name="Picture 4" descr="http://www.xtec.cat/~rmolins1/solar/fotos/urano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032" y="3643314"/>
            <a:ext cx="3015104" cy="2928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14 CuadroTexto"/>
          <p:cNvSpPr txBox="1"/>
          <p:nvPr/>
        </p:nvSpPr>
        <p:spPr>
          <a:xfrm>
            <a:off x="5357818" y="328612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Anells </a:t>
            </a:r>
            <a:r>
              <a:rPr lang="ca-ES" b="1" dirty="0" err="1" smtClean="0"/>
              <a:t>d’Urà</a:t>
            </a:r>
            <a:endParaRPr lang="ca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5 0.13102 L -0.13386 0.13102 C -0.12188 0.13102 -0.10816 0.10764 -0.09618 0.10416 C -0.08716 0.10416 -0.07031 0.12592 -0.06285 0.12592 C -0.05226 0.12592 -0.04184 0.11921 -0.02205 0.11921 L -0.00851 -0.14167 L 0.00677 0.17315 L 0.02482 0.13102 L 0.03975 0.11921 L 0.07639 0.1294 C 0.09288 0.1243 0.10642 0.10254 0.12309 0.09398 C 0.12899 0.09236 0.14271 0.09051 0.15191 0.09398 C 0.16076 0.09745 0.1684 0.12083 0.17135 0.12245 C 0.17604 0.1294 0.18663 0.12245 0.19253 0.12592 L 0.20173 0.13102 L 0.2184 0.13102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NEPTÚ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7686" y="1355058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2400" dirty="0" smtClean="0"/>
              <a:t> 24.746 km de radi.</a:t>
            </a:r>
          </a:p>
          <a:p>
            <a:pPr>
              <a:buFontTx/>
              <a:buChar char="-"/>
            </a:pPr>
            <a:r>
              <a:rPr lang="ca-ES" sz="2400" dirty="0" smtClean="0"/>
              <a:t> Temperatura de -200</a:t>
            </a:r>
            <a:r>
              <a:rPr lang="ca-ES" sz="2400" baseline="30000" dirty="0" smtClean="0"/>
              <a:t>o</a:t>
            </a:r>
            <a:r>
              <a:rPr lang="ca-ES" sz="2400" dirty="0" smtClean="0"/>
              <a:t>C.</a:t>
            </a:r>
          </a:p>
          <a:p>
            <a:pPr>
              <a:buFontTx/>
              <a:buChar char="-"/>
            </a:pPr>
            <a:r>
              <a:rPr lang="ca-ES" sz="2400" dirty="0" smtClean="0"/>
              <a:t>.</a:t>
            </a:r>
            <a:r>
              <a:rPr lang="ca-ES" sz="2400" baseline="30000" dirty="0" smtClean="0"/>
              <a:t>.</a:t>
            </a:r>
            <a:r>
              <a:rPr lang="ca-ES" sz="2400" baseline="30000" dirty="0" smtClean="0"/>
              <a:t>ES</a:t>
            </a:r>
            <a:r>
              <a:rPr lang="ca-ES" sz="2400" dirty="0" smtClean="0"/>
              <a:t> </a:t>
            </a:r>
            <a:r>
              <a:rPr lang="ca-ES" sz="2400" dirty="0" smtClean="0"/>
              <a:t>el planeta mes allunyat del sol i que te els vents mes forts.</a:t>
            </a:r>
            <a:endParaRPr lang="ca-ES" sz="2400" baseline="30000" dirty="0" smtClean="0"/>
          </a:p>
          <a:p>
            <a:pPr>
              <a:buFontTx/>
              <a:buChar char="-"/>
            </a:pPr>
            <a:endParaRPr lang="ca-ES" sz="2400" dirty="0"/>
          </a:p>
        </p:txBody>
      </p:sp>
      <p:pic>
        <p:nvPicPr>
          <p:cNvPr id="1026" name="Picture 2" descr="http://upload.wikimedia.org/wikipedia/commons/5/56/Neptune_Fu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712"/>
            <a:ext cx="3786190" cy="3786190"/>
          </a:xfrm>
          <a:prstGeom prst="rect">
            <a:avLst/>
          </a:prstGeom>
          <a:noFill/>
        </p:spPr>
      </p:pic>
      <p:pic>
        <p:nvPicPr>
          <p:cNvPr id="1030" name="Picture 6" descr="http://www.xtec.cat/~rmolins1/solar/fotos/neptuno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3500462" cy="3025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14 CuadroTexto"/>
          <p:cNvSpPr txBox="1"/>
          <p:nvPr/>
        </p:nvSpPr>
        <p:spPr>
          <a:xfrm>
            <a:off x="4643438" y="59293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Atmosfera de </a:t>
            </a:r>
            <a:r>
              <a:rPr lang="ca-ES" b="1" dirty="0" err="1" smtClean="0"/>
              <a:t>Neptú</a:t>
            </a:r>
            <a:endParaRPr lang="ca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6 0.011 0.011 0.015 0.017 C 0.02 0.011 0.024 0.006 0.03 0 C 0.065 -0.035 0.107 -0.05 0.124 -0.034 C 0.14 -0.017 0.125 0.025 0.09 0.06 C 0.084 0.065 0.079 0.07 0.073 0.075 C 0.079 0.079 0.084 0.084 0.09 0.09 C 0.125 0.125 0.14 0.167 0.124 0.183 C 0.107 0.2 0.065 0.185 0.03 0.15 C 0.024 0.144 0.02 0.139 0.015 0.133 C 0.011 0.139 0.006 0.144 0 0.15 C -0.035 0.185 -0.077 0.2 -0.094 0.183 C -0.11 0.167 -0.095 0.125 -0.06 0.09 C -0.054 0.084 -0.049 0.079 -0.043 0.075 C -0.049 0.07 -0.054 0.065 -0.06 0.06 C -0.095 0.025 -0.11 -0.017 -0.094 -0.034 C -0.077 -0.05 -0.035 -0.035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dicter.eusal.es/DICTER_images/astronomia/galaxia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289" r="2343" b="4166"/>
          <a:stretch>
            <a:fillRect/>
          </a:stretch>
        </p:blipFill>
        <p:spPr bwMode="auto">
          <a:xfrm>
            <a:off x="142876" y="-64189"/>
            <a:ext cx="9144000" cy="689148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r>
              <a:rPr lang="es-ES" sz="11500" dirty="0" smtClean="0">
                <a:solidFill>
                  <a:srgbClr val="FFFF00"/>
                </a:solidFill>
                <a:latin typeface="Arial Black" pitchFamily="34" charset="0"/>
              </a:rPr>
              <a:t>F</a:t>
            </a:r>
            <a:r>
              <a:rPr lang="es-ES" sz="11500" dirty="0" smtClean="0">
                <a:solidFill>
                  <a:srgbClr val="FF0000"/>
                </a:solidFill>
                <a:latin typeface="Arial Black" pitchFamily="34" charset="0"/>
              </a:rPr>
              <a:t>I</a:t>
            </a:r>
            <a:endParaRPr lang="es-ES" sz="115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3643314"/>
            <a:ext cx="78581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Fet </a:t>
            </a:r>
            <a:r>
              <a:rPr lang="es-ES" sz="2800" b="1" dirty="0" smtClean="0"/>
              <a:t>per: </a:t>
            </a:r>
            <a:r>
              <a:rPr lang="es-ES" sz="2800" dirty="0" smtClean="0"/>
              <a:t>Roger ,  Pol  i Pau .</a:t>
            </a:r>
          </a:p>
          <a:p>
            <a:endParaRPr lang="es-ES" sz="900" b="1" dirty="0" smtClean="0"/>
          </a:p>
          <a:p>
            <a:r>
              <a:rPr lang="es-ES" sz="2800" b="1" dirty="0" smtClean="0"/>
              <a:t>Curs:5è,5è,3r</a:t>
            </a:r>
            <a:endParaRPr lang="es-E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786842" cy="2143116"/>
          </a:xfrm>
        </p:spPr>
        <p:txBody>
          <a:bodyPr>
            <a:normAutofit/>
          </a:bodyPr>
          <a:lstStyle/>
          <a:p>
            <a:r>
              <a:rPr lang="ca-ES" sz="5400" dirty="0" smtClean="0">
                <a:latin typeface="Arial Black" pitchFamily="34" charset="0"/>
              </a:rPr>
              <a:t>ÍNDEX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1538" y="1214422"/>
            <a:ext cx="71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ca-ES" sz="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a-ES" sz="2700" b="1" dirty="0" smtClean="0"/>
              <a:t>PLANETES INTERIORS:</a:t>
            </a:r>
          </a:p>
          <a:p>
            <a:pPr marL="342900" indent="-342900"/>
            <a:r>
              <a:rPr lang="ca-ES" sz="2700" b="1" dirty="0" smtClean="0"/>
              <a:t>	  - Mercuri</a:t>
            </a:r>
          </a:p>
          <a:p>
            <a:pPr marL="342900" indent="-342900"/>
            <a:r>
              <a:rPr lang="ca-ES" sz="2700" b="1" dirty="0" smtClean="0"/>
              <a:t>	  - Venus</a:t>
            </a:r>
          </a:p>
          <a:p>
            <a:pPr marL="342900" indent="-342900"/>
            <a:r>
              <a:rPr lang="ca-ES" sz="2700" b="1" dirty="0" smtClean="0"/>
              <a:t>	  - La Terra</a:t>
            </a:r>
          </a:p>
          <a:p>
            <a:pPr marL="342900" indent="-342900"/>
            <a:r>
              <a:rPr lang="ca-ES" sz="2700" b="1" dirty="0" smtClean="0"/>
              <a:t>	  - Mart</a:t>
            </a:r>
          </a:p>
          <a:p>
            <a:pPr marL="342900" indent="-342900"/>
            <a:endParaRPr lang="ca-ES" sz="800" b="1" dirty="0" smtClean="0"/>
          </a:p>
          <a:p>
            <a:pPr marL="514350" indent="-514350"/>
            <a:r>
              <a:rPr lang="ca-ES" sz="2700" b="1" dirty="0" smtClean="0"/>
              <a:t>2.	PLANETES GEGANTS GASOSOS: </a:t>
            </a:r>
          </a:p>
          <a:p>
            <a:pPr marL="514350" indent="-514350"/>
            <a:r>
              <a:rPr lang="ca-ES" sz="2700" b="1" dirty="0" smtClean="0"/>
              <a:t>	- Júpiter</a:t>
            </a:r>
          </a:p>
          <a:p>
            <a:pPr marL="514350" indent="-514350"/>
            <a:r>
              <a:rPr lang="ca-ES" sz="2700" b="1" dirty="0" smtClean="0"/>
              <a:t>	- Saturn</a:t>
            </a:r>
          </a:p>
          <a:p>
            <a:pPr marL="342900" indent="-342900"/>
            <a:r>
              <a:rPr lang="ca-ES" sz="2700" b="1" dirty="0" smtClean="0"/>
              <a:t>	  - </a:t>
            </a:r>
            <a:r>
              <a:rPr lang="ca-ES" sz="2700" b="1" dirty="0" err="1" smtClean="0"/>
              <a:t>Urà</a:t>
            </a:r>
            <a:r>
              <a:rPr lang="ca-ES" sz="2700" b="1" dirty="0" smtClean="0"/>
              <a:t> </a:t>
            </a:r>
          </a:p>
          <a:p>
            <a:pPr marL="342900" indent="-342900"/>
            <a:r>
              <a:rPr lang="ca-ES" sz="2700" b="1" dirty="0" smtClean="0"/>
              <a:t>	  - </a:t>
            </a:r>
            <a:r>
              <a:rPr lang="ca-ES" sz="2700" b="1" dirty="0" err="1" smtClean="0"/>
              <a:t>Neptú</a:t>
            </a:r>
            <a:r>
              <a:rPr lang="ca-ES" sz="2700" b="1" dirty="0" smtClean="0"/>
              <a:t> </a:t>
            </a:r>
          </a:p>
          <a:p>
            <a:pPr marL="342900" indent="-342900"/>
            <a:endParaRPr lang="ca-ES" sz="800" b="1" dirty="0" smtClean="0"/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20482" name="Picture 2" descr="http://1.bp.blogspot.com/-jcKSz2WJ8C8/ThIdpcZqP7I/AAAAAAAAeds/XTW7zjhjhSY/s1600/oosolar-system-mon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3071802" cy="2458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PLANETES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Al sistema solar hi ha 8 planetes que són: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7136"/>
            <a:ext cx="8204011" cy="304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 SÓN ELS PLANETES?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Els planetes son </a:t>
            </a:r>
            <a:r>
              <a:rPr lang="ca-ES" b="1" dirty="0" smtClean="0">
                <a:solidFill>
                  <a:srgbClr val="FF0000"/>
                </a:solidFill>
              </a:rPr>
              <a:t>molt</a:t>
            </a:r>
            <a:r>
              <a:rPr lang="ca-ES" dirty="0" smtClean="0"/>
              <a:t> grans amb forma esfèrica i sense </a:t>
            </a:r>
            <a:r>
              <a:rPr lang="ca-ES" b="1" dirty="0" smtClean="0">
                <a:solidFill>
                  <a:srgbClr val="FF0000"/>
                </a:solidFill>
              </a:rPr>
              <a:t>llum</a:t>
            </a:r>
            <a:r>
              <a:rPr lang="ca-ES" dirty="0" smtClean="0"/>
              <a:t> pròpia que giren al voltant del Sol seguint una trajectòria circular anomenada</a:t>
            </a:r>
            <a:r>
              <a:rPr lang="ca-ES" dirty="0" smtClean="0">
                <a:solidFill>
                  <a:srgbClr val="FF0000"/>
                </a:solidFill>
              </a:rPr>
              <a:t> </a:t>
            </a:r>
            <a:r>
              <a:rPr lang="ca-ES" b="1" dirty="0" smtClean="0">
                <a:solidFill>
                  <a:srgbClr val="FF0000"/>
                </a:solidFill>
              </a:rPr>
              <a:t>rotació</a:t>
            </a:r>
            <a:r>
              <a:rPr lang="ca-ES" dirty="0" smtClean="0">
                <a:solidFill>
                  <a:srgbClr val="FF0000"/>
                </a:solidFill>
              </a:rPr>
              <a:t> </a:t>
            </a:r>
            <a:r>
              <a:rPr lang="ca-ES" dirty="0" smtClean="0"/>
              <a:t>i </a:t>
            </a:r>
            <a:r>
              <a:rPr lang="ca-ES" b="1" dirty="0" smtClean="0">
                <a:solidFill>
                  <a:srgbClr val="FF0000"/>
                </a:solidFill>
              </a:rPr>
              <a:t>translació</a:t>
            </a:r>
            <a:endParaRPr lang="ca-ES" b="1" dirty="0" smtClean="0">
              <a:solidFill>
                <a:srgbClr val="FF0000"/>
              </a:solidFill>
            </a:endParaRPr>
          </a:p>
          <a:p>
            <a:r>
              <a:rPr lang="ca-ES" dirty="0" smtClean="0"/>
              <a:t>Al </a:t>
            </a:r>
            <a:r>
              <a:rPr lang="ca-ES" dirty="0" smtClean="0"/>
              <a:t>voltant </a:t>
            </a:r>
            <a:r>
              <a:rPr lang="ca-ES" dirty="0" smtClean="0"/>
              <a:t>de la  majoria dels  planetes giren altres coes mes petites  anomenades </a:t>
            </a:r>
            <a:r>
              <a:rPr lang="ca-ES" b="1" dirty="0" smtClean="0">
                <a:solidFill>
                  <a:srgbClr val="FF0000"/>
                </a:solidFill>
              </a:rPr>
              <a:t>satèl·lits.</a:t>
            </a:r>
            <a:endParaRPr lang="ca-ES" b="1" dirty="0" smtClean="0"/>
          </a:p>
          <a:p>
            <a:r>
              <a:rPr lang="ca-ES" dirty="0" smtClean="0"/>
              <a:t>Els planetes nans som molt mes petit el mes conegut es pluto.</a:t>
            </a: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6556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PLANETES INTERIORS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34" y="1428736"/>
            <a:ext cx="82868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a-ES" sz="2800" dirty="0" smtClean="0"/>
              <a:t>    Els quatre primers planetes del Sistema Solar tenen una superfície rocosa i un nucli metàl·lic, s’anomenen els planetes interiors. </a:t>
            </a:r>
            <a:endParaRPr lang="es-ES" sz="2800" i="1" dirty="0" smtClean="0"/>
          </a:p>
          <a:p>
            <a:pPr marL="342900" indent="-342900"/>
            <a:endParaRPr lang="ca-ES" sz="2800" b="1" dirty="0" smtClean="0"/>
          </a:p>
          <a:p>
            <a:pPr marL="342900" indent="-342900"/>
            <a:r>
              <a:rPr lang="ca-ES" sz="2800" b="1" dirty="0" smtClean="0"/>
              <a:t>	- Mercuri</a:t>
            </a:r>
          </a:p>
          <a:p>
            <a:pPr marL="342900" indent="-342900"/>
            <a:r>
              <a:rPr lang="ca-ES" sz="2800" b="1" dirty="0" smtClean="0"/>
              <a:t>	- Venus</a:t>
            </a:r>
          </a:p>
          <a:p>
            <a:pPr marL="342900" indent="-342900"/>
            <a:r>
              <a:rPr lang="ca-ES" sz="2800" b="1" dirty="0" smtClean="0"/>
              <a:t>	- La Terra</a:t>
            </a:r>
          </a:p>
          <a:p>
            <a:pPr marL="342900" indent="-342900"/>
            <a:r>
              <a:rPr lang="ca-ES" sz="2800" b="1" dirty="0" smtClean="0"/>
              <a:t>	- Mart</a:t>
            </a:r>
          </a:p>
          <a:p>
            <a:pPr marL="342900" indent="-342900"/>
            <a:endParaRPr lang="ca-ES" sz="800" b="1" dirty="0" smtClean="0"/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3076" name="Picture 4" descr="Archivo:Planetas interiores del Sistema S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43248"/>
            <a:ext cx="5929322" cy="25792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MERCURI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14338" name="Picture 2" descr="Foto de Mercuri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3500462" cy="3476320"/>
          </a:xfrm>
          <a:prstGeom prst="rect">
            <a:avLst/>
          </a:prstGeom>
          <a:noFill/>
        </p:spPr>
      </p:pic>
      <p:pic>
        <p:nvPicPr>
          <p:cNvPr id="14340" name="Picture 4" descr="Mercurio de cerca"/>
          <p:cNvPicPr>
            <a:picLocks noChangeAspect="1" noChangeArrowheads="1"/>
          </p:cNvPicPr>
          <p:nvPr/>
        </p:nvPicPr>
        <p:blipFill>
          <a:blip r:embed="rId3"/>
          <a:srcRect t="20424"/>
          <a:stretch>
            <a:fillRect/>
          </a:stretch>
        </p:blipFill>
        <p:spPr bwMode="auto">
          <a:xfrm>
            <a:off x="5030716" y="4029080"/>
            <a:ext cx="3286116" cy="2285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4355976" y="1650453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2400" dirty="0" smtClean="0"/>
              <a:t> 2.440 km de radi.</a:t>
            </a:r>
          </a:p>
          <a:p>
            <a:pPr>
              <a:buFontTx/>
              <a:buChar char="-"/>
            </a:pPr>
            <a:r>
              <a:rPr lang="ca-ES" sz="2400" dirty="0" smtClean="0"/>
              <a:t> Temperatura de -170</a:t>
            </a:r>
            <a:r>
              <a:rPr lang="ca-ES" sz="2400" baseline="30000" dirty="0"/>
              <a:t>o</a:t>
            </a:r>
            <a:r>
              <a:rPr lang="ca-ES" sz="2400" dirty="0"/>
              <a:t>C</a:t>
            </a:r>
            <a:r>
              <a:rPr lang="ca-ES" sz="2400" dirty="0" smtClean="0"/>
              <a:t> a 425</a:t>
            </a:r>
            <a:r>
              <a:rPr lang="ca-ES" sz="2400" baseline="30000" dirty="0"/>
              <a:t>o</a:t>
            </a:r>
            <a:r>
              <a:rPr lang="ca-ES" sz="2400" dirty="0"/>
              <a:t>C</a:t>
            </a:r>
            <a:r>
              <a:rPr lang="ca-ES" sz="2400" dirty="0" smtClean="0"/>
              <a:t>.</a:t>
            </a:r>
          </a:p>
          <a:p>
            <a:pPr>
              <a:buFontTx/>
              <a:buChar char="-"/>
            </a:pPr>
            <a:r>
              <a:rPr lang="ca-ES" sz="2400" dirty="0" smtClean="0"/>
              <a:t> </a:t>
            </a:r>
            <a:endParaRPr lang="ca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929190" y="37147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Superfície de Mercuri:</a:t>
            </a:r>
            <a:r>
              <a:rPr lang="es-ES" b="1" dirty="0" smtClean="0"/>
              <a:t> 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ca-ES" dirty="0" smtClean="0"/>
              <a:t>MERCURI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6516216" y="404664"/>
            <a:ext cx="22945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Com és de gran?</a:t>
            </a:r>
          </a:p>
          <a:p>
            <a:r>
              <a:rPr lang="ca-ES" dirty="0">
                <a:solidFill>
                  <a:srgbClr val="FF0000"/>
                </a:solidFill>
              </a:rPr>
              <a:t>	</a:t>
            </a:r>
          </a:p>
          <a:p>
            <a:endParaRPr lang="ca-ES" dirty="0">
              <a:solidFill>
                <a:srgbClr val="FF0000"/>
              </a:solidFill>
            </a:endParaRPr>
          </a:p>
          <a:p>
            <a:r>
              <a:rPr lang="ca-ES" dirty="0">
                <a:solidFill>
                  <a:srgbClr val="FF0000"/>
                </a:solidFill>
              </a:rPr>
              <a:t>4.900 Km</a:t>
            </a:r>
          </a:p>
          <a:p>
            <a:endParaRPr lang="ca-ES" dirty="0"/>
          </a:p>
          <a:p>
            <a:r>
              <a:rPr lang="ca-ES" dirty="0">
                <a:solidFill>
                  <a:srgbClr val="FFC000"/>
                </a:solidFill>
              </a:rPr>
              <a:t>Quan tarda la seva rotació?</a:t>
            </a:r>
          </a:p>
          <a:p>
            <a:r>
              <a:rPr lang="ca-ES" dirty="0">
                <a:solidFill>
                  <a:srgbClr val="FFC000"/>
                </a:solidFill>
              </a:rPr>
              <a:t>	</a:t>
            </a:r>
          </a:p>
          <a:p>
            <a:endParaRPr lang="ca-ES" dirty="0">
              <a:solidFill>
                <a:srgbClr val="FFC000"/>
              </a:solidFill>
            </a:endParaRPr>
          </a:p>
          <a:p>
            <a:r>
              <a:rPr lang="ca-ES" dirty="0">
                <a:solidFill>
                  <a:srgbClr val="FFC000"/>
                </a:solidFill>
              </a:rPr>
              <a:t>59 dies</a:t>
            </a:r>
          </a:p>
          <a:p>
            <a:endParaRPr lang="ca-ES" dirty="0"/>
          </a:p>
          <a:p>
            <a:r>
              <a:rPr lang="ca-ES" dirty="0">
                <a:solidFill>
                  <a:srgbClr val="0070C0"/>
                </a:solidFill>
              </a:rPr>
              <a:t>Quan tarda un any?</a:t>
            </a:r>
          </a:p>
          <a:p>
            <a:r>
              <a:rPr lang="ca-ES" dirty="0">
                <a:solidFill>
                  <a:srgbClr val="0070C0"/>
                </a:solidFill>
              </a:rPr>
              <a:t>	</a:t>
            </a:r>
          </a:p>
          <a:p>
            <a:endParaRPr lang="ca-ES" dirty="0">
              <a:solidFill>
                <a:srgbClr val="0070C0"/>
              </a:solidFill>
            </a:endParaRPr>
          </a:p>
          <a:p>
            <a:r>
              <a:rPr lang="ca-ES" dirty="0">
                <a:solidFill>
                  <a:srgbClr val="0070C0"/>
                </a:solidFill>
              </a:rPr>
              <a:t>88 dies</a:t>
            </a:r>
          </a:p>
          <a:p>
            <a:endParaRPr lang="ca-ES" dirty="0"/>
          </a:p>
          <a:p>
            <a:r>
              <a:rPr lang="ca-ES" dirty="0">
                <a:solidFill>
                  <a:srgbClr val="7030A0"/>
                </a:solidFill>
              </a:rPr>
              <a:t>Distància al Sol?</a:t>
            </a:r>
          </a:p>
          <a:p>
            <a:r>
              <a:rPr lang="ca-ES" dirty="0">
                <a:solidFill>
                  <a:srgbClr val="7030A0"/>
                </a:solidFill>
              </a:rPr>
              <a:t>	</a:t>
            </a:r>
          </a:p>
          <a:p>
            <a:endParaRPr lang="ca-ES" dirty="0">
              <a:solidFill>
                <a:srgbClr val="7030A0"/>
              </a:solidFill>
            </a:endParaRPr>
          </a:p>
          <a:p>
            <a:r>
              <a:rPr lang="ca-ES" dirty="0">
                <a:solidFill>
                  <a:srgbClr val="7030A0"/>
                </a:solidFill>
              </a:rPr>
              <a:t>57´9 milions de Km</a:t>
            </a:r>
          </a:p>
          <a:p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683568" y="177281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Mercuri és el planeta més pròxim al sol, aproximadament és igual de grandària que la lluna.</a:t>
            </a:r>
            <a:endParaRPr lang="ca-ES" dirty="0"/>
          </a:p>
        </p:txBody>
      </p:sp>
      <p:sp>
        <p:nvSpPr>
          <p:cNvPr id="6" name="5 Rectángulo"/>
          <p:cNvSpPr/>
          <p:nvPr/>
        </p:nvSpPr>
        <p:spPr>
          <a:xfrm>
            <a:off x="251520" y="3393277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Mercuri és un petit món rocós, amb un nucli gran i dens. La seva superfície mostra nombrosos cràters per impacte. Dominat per el Sol</a:t>
            </a:r>
          </a:p>
        </p:txBody>
      </p:sp>
    </p:spTree>
    <p:extLst>
      <p:ext uri="{BB962C8B-B14F-4D97-AF65-F5344CB8AC3E}">
        <p14:creationId xmlns:p14="http://schemas.microsoft.com/office/powerpoint/2010/main" val="1813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itchFamily="34" charset="0"/>
              </a:rPr>
              <a:t>MART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7686" y="178592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2400" dirty="0" smtClean="0"/>
              <a:t> 3.397 km de radi.</a:t>
            </a:r>
          </a:p>
          <a:p>
            <a:pPr>
              <a:buFontTx/>
              <a:buChar char="-"/>
            </a:pPr>
            <a:r>
              <a:rPr lang="ca-ES" sz="2400" dirty="0" smtClean="0"/>
              <a:t> Temperatura de -63</a:t>
            </a:r>
            <a:r>
              <a:rPr lang="ca-ES" sz="2400" baseline="30000" dirty="0" smtClean="0"/>
              <a:t>o</a:t>
            </a:r>
            <a:r>
              <a:rPr lang="ca-ES" sz="2400" dirty="0" smtClean="0"/>
              <a:t>C.</a:t>
            </a:r>
          </a:p>
          <a:p>
            <a:pPr>
              <a:buFontTx/>
              <a:buChar char="-"/>
            </a:pPr>
            <a:endParaRPr lang="ca-ES" sz="2400" dirty="0"/>
          </a:p>
        </p:txBody>
      </p:sp>
      <p:pic>
        <p:nvPicPr>
          <p:cNvPr id="18434" name="Picture 2" descr="http://www.xtec.cat/~rmolins1/solar/fotos/planeta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357562"/>
            <a:ext cx="2857520" cy="285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10 CuadroTexto"/>
          <p:cNvSpPr txBox="1"/>
          <p:nvPr/>
        </p:nvSpPr>
        <p:spPr>
          <a:xfrm>
            <a:off x="6500826" y="3357562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Existència de l’aigua  (0,03%)</a:t>
            </a:r>
            <a:endParaRPr lang="ca-ES" b="1" dirty="0"/>
          </a:p>
        </p:txBody>
      </p:sp>
      <p:pic>
        <p:nvPicPr>
          <p:cNvPr id="18436" name="Picture 4" descr="http://www.xtec.cat/~rmolins1/solar/imatges/mart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142984"/>
            <a:ext cx="3462340" cy="3462340"/>
          </a:xfrm>
          <a:prstGeom prst="rect">
            <a:avLst/>
          </a:prstGeom>
          <a:noFill/>
        </p:spPr>
      </p:pic>
      <p:pic>
        <p:nvPicPr>
          <p:cNvPr id="18438" name="Picture 6" descr="http://www.xtec.cat/~rmolins1/solar/fotos/marte00.jpg"/>
          <p:cNvPicPr>
            <a:picLocks noChangeAspect="1" noChangeArrowheads="1"/>
          </p:cNvPicPr>
          <p:nvPr/>
        </p:nvPicPr>
        <p:blipFill>
          <a:blip r:embed="rId4"/>
          <a:srcRect b="16262"/>
          <a:stretch>
            <a:fillRect/>
          </a:stretch>
        </p:blipFill>
        <p:spPr bwMode="auto">
          <a:xfrm>
            <a:off x="3419872" y="4003893"/>
            <a:ext cx="2218065" cy="1857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13 CuadroTexto"/>
          <p:cNvSpPr txBox="1"/>
          <p:nvPr/>
        </p:nvSpPr>
        <p:spPr>
          <a:xfrm>
            <a:off x="3780549" y="5528993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Atmosfera</a:t>
            </a:r>
            <a:endParaRPr lang="ca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MART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14230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/>
              <a:t>Distància del sol: 227,8 milions de Km</a:t>
            </a:r>
          </a:p>
          <a:p>
            <a:endParaRPr lang="ca-ES" dirty="0"/>
          </a:p>
          <a:p>
            <a:r>
              <a:rPr lang="ca-ES" dirty="0"/>
              <a:t>Durada d’una rotació ( dia i nit): 24,5 hores</a:t>
            </a:r>
          </a:p>
          <a:p>
            <a:endParaRPr lang="ca-ES" dirty="0"/>
          </a:p>
          <a:p>
            <a:r>
              <a:rPr lang="ca-ES" dirty="0"/>
              <a:t>Durada d’un any: 687 dies</a:t>
            </a:r>
          </a:p>
          <a:p>
            <a:endParaRPr lang="ca-ES" dirty="0"/>
          </a:p>
          <a:p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305148" y="34971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 smtClean="0"/>
              <a:t> </a:t>
            </a:r>
          </a:p>
          <a:p>
            <a:r>
              <a:rPr lang="ca-ES" dirty="0" smtClean="0"/>
              <a:t>Mart és el quart planeta del sistema solar .</a:t>
            </a:r>
          </a:p>
          <a:p>
            <a:endParaRPr lang="ca-ES" dirty="0" smtClean="0"/>
          </a:p>
          <a:p>
            <a:r>
              <a:rPr lang="ca-ES" dirty="0" smtClean="0"/>
              <a:t>Té el nom d’un déu de Roma, el déu de la guerra.</a:t>
            </a:r>
          </a:p>
          <a:p>
            <a:endParaRPr lang="ca-ES" dirty="0" smtClean="0"/>
          </a:p>
          <a:p>
            <a:r>
              <a:rPr lang="ca-ES" dirty="0" smtClean="0"/>
              <a:t>La superfície de Mart és com la de la Lluna.</a:t>
            </a:r>
            <a:endParaRPr lang="ca-ES" dirty="0"/>
          </a:p>
        </p:txBody>
      </p:sp>
      <p:sp>
        <p:nvSpPr>
          <p:cNvPr id="6" name="5 Rectángulo"/>
          <p:cNvSpPr/>
          <p:nvPr/>
        </p:nvSpPr>
        <p:spPr>
          <a:xfrm>
            <a:off x="305148" y="55285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/>
              <a:t>Aquest planeta és vermell perquè està ple de ferro oxidat.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1" t="14113" r="16382" b="6654"/>
          <a:stretch/>
        </p:blipFill>
        <p:spPr bwMode="auto">
          <a:xfrm>
            <a:off x="4907484" y="1468538"/>
            <a:ext cx="4145288" cy="397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467</Words>
  <Application>Microsoft Office PowerPoint</Application>
  <PresentationFormat>Presentación en pantalla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ELS PLANETES DEL SISTEMA SOLAR </vt:lpstr>
      <vt:lpstr>ÍNDEX  </vt:lpstr>
      <vt:lpstr>ELS PLANETES</vt:lpstr>
      <vt:lpstr>COM SÓN ELS PLANETES?</vt:lpstr>
      <vt:lpstr>PLANETES INTERIORS</vt:lpstr>
      <vt:lpstr>MERCURI</vt:lpstr>
      <vt:lpstr>MERCURI</vt:lpstr>
      <vt:lpstr>MART</vt:lpstr>
      <vt:lpstr>MART</vt:lpstr>
      <vt:lpstr>PLANETES GEGANTS GASOSOS</vt:lpstr>
      <vt:lpstr>JÚPITER</vt:lpstr>
      <vt:lpstr>VENUS</vt:lpstr>
      <vt:lpstr>LA TERRA</vt:lpstr>
      <vt:lpstr>SATURN</vt:lpstr>
      <vt:lpstr>URÀ</vt:lpstr>
      <vt:lpstr>NEPTÚ</vt:lpstr>
      <vt:lpstr>FI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PLANETES DEL SISTEMA SOLAR</dc:title>
  <dc:creator>Contra</dc:creator>
  <cp:lastModifiedBy>super</cp:lastModifiedBy>
  <cp:revision>66</cp:revision>
  <dcterms:created xsi:type="dcterms:W3CDTF">2014-02-15T18:37:17Z</dcterms:created>
  <dcterms:modified xsi:type="dcterms:W3CDTF">2020-03-09T11:21:46Z</dcterms:modified>
</cp:coreProperties>
</file>