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0"/>
  </p:handoutMasterIdLst>
  <p:sldIdLst>
    <p:sldId id="256" r:id="rId2"/>
    <p:sldId id="260" r:id="rId3"/>
    <p:sldId id="257" r:id="rId4"/>
    <p:sldId id="263" r:id="rId5"/>
    <p:sldId id="258" r:id="rId6"/>
    <p:sldId id="259" r:id="rId7"/>
    <p:sldId id="261" r:id="rId8"/>
    <p:sldId id="262" r:id="rId9"/>
  </p:sldIdLst>
  <p:sldSz cx="9144000" cy="6858000" type="screen4x3"/>
  <p:notesSz cx="6662738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5345" autoAdjust="0"/>
  </p:normalViewPr>
  <p:slideViewPr>
    <p:cSldViewPr>
      <p:cViewPr>
        <p:scale>
          <a:sx n="82" d="100"/>
          <a:sy n="82" d="100"/>
        </p:scale>
        <p:origin x="-1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803DD-3C4C-423D-809D-AE0C850B1A41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8C585-F200-4D11-B5D1-DAE313F0804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5125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A1F7-8AB5-4C6B-A9B8-15938DACE467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45F4-55E4-4240-B4CC-75D6ECD9E0E7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A1F7-8AB5-4C6B-A9B8-15938DACE467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45F4-55E4-4240-B4CC-75D6ECD9E0E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A1F7-8AB5-4C6B-A9B8-15938DACE467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45F4-55E4-4240-B4CC-75D6ECD9E0E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A1F7-8AB5-4C6B-A9B8-15938DACE467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45F4-55E4-4240-B4CC-75D6ECD9E0E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A1F7-8AB5-4C6B-A9B8-15938DACE467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59A45F4-55E4-4240-B4CC-75D6ECD9E0E7}" type="slidenum">
              <a:rPr lang="ca-ES" smtClean="0"/>
              <a:t>‹Nº›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A1F7-8AB5-4C6B-A9B8-15938DACE467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45F4-55E4-4240-B4CC-75D6ECD9E0E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A1F7-8AB5-4C6B-A9B8-15938DACE467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45F4-55E4-4240-B4CC-75D6ECD9E0E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A1F7-8AB5-4C6B-A9B8-15938DACE467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45F4-55E4-4240-B4CC-75D6ECD9E0E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A1F7-8AB5-4C6B-A9B8-15938DACE467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45F4-55E4-4240-B4CC-75D6ECD9E0E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A1F7-8AB5-4C6B-A9B8-15938DACE467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45F4-55E4-4240-B4CC-75D6ECD9E0E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A1F7-8AB5-4C6B-A9B8-15938DACE467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45F4-55E4-4240-B4CC-75D6ECD9E0E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F3A1F7-8AB5-4C6B-A9B8-15938DACE467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9A45F4-55E4-4240-B4CC-75D6ECD9E0E7}" type="slidenum">
              <a:rPr lang="ca-ES" smtClean="0"/>
              <a:t>‹Nº›</a:t>
            </a:fld>
            <a:endParaRPr lang="ca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sultat d'imatges de lun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" y="1457254"/>
            <a:ext cx="7472496" cy="51458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Estrella de 5 puntas"/>
          <p:cNvSpPr/>
          <p:nvPr/>
        </p:nvSpPr>
        <p:spPr>
          <a:xfrm rot="10800000" flipV="1">
            <a:off x="6972881" y="-12556"/>
            <a:ext cx="864096" cy="98359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Estrella de 5 puntas"/>
          <p:cNvSpPr/>
          <p:nvPr/>
        </p:nvSpPr>
        <p:spPr>
          <a:xfrm>
            <a:off x="1043609" y="0"/>
            <a:ext cx="1728192" cy="11758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Estrella de 5 puntas"/>
          <p:cNvSpPr/>
          <p:nvPr/>
        </p:nvSpPr>
        <p:spPr>
          <a:xfrm>
            <a:off x="3311477" y="404663"/>
            <a:ext cx="684460" cy="8169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Estrella de 5 puntas"/>
          <p:cNvSpPr/>
          <p:nvPr/>
        </p:nvSpPr>
        <p:spPr>
          <a:xfrm>
            <a:off x="5388705" y="238011"/>
            <a:ext cx="1584176" cy="1219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Estrella de 5 puntas"/>
          <p:cNvSpPr/>
          <p:nvPr/>
        </p:nvSpPr>
        <p:spPr>
          <a:xfrm>
            <a:off x="0" y="3061442"/>
            <a:ext cx="828092" cy="9476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3995937" y="238011"/>
            <a:ext cx="2304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LA LLUNA</a:t>
            </a:r>
            <a:endParaRPr lang="es-ES" sz="3600" dirty="0"/>
          </a:p>
        </p:txBody>
      </p:sp>
      <p:sp>
        <p:nvSpPr>
          <p:cNvPr id="12" name="11 Estrella de 5 puntas"/>
          <p:cNvSpPr/>
          <p:nvPr/>
        </p:nvSpPr>
        <p:spPr>
          <a:xfrm>
            <a:off x="198529" y="794301"/>
            <a:ext cx="629563" cy="5879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5 puntas"/>
          <p:cNvSpPr/>
          <p:nvPr/>
        </p:nvSpPr>
        <p:spPr>
          <a:xfrm>
            <a:off x="6700760" y="847632"/>
            <a:ext cx="541991" cy="5663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9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/>
          <a:lstStyle/>
          <a:p>
            <a:r>
              <a:rPr lang="ca-ES" dirty="0"/>
              <a:t>Característiques de la Lluna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475656" y="2132856"/>
            <a:ext cx="6552728" cy="4176464"/>
          </a:xfrm>
        </p:spPr>
        <p:txBody>
          <a:bodyPr>
            <a:normAutofit lnSpcReduction="10000"/>
          </a:bodyPr>
          <a:lstStyle/>
          <a:p>
            <a:pPr algn="just"/>
            <a:r>
              <a:rPr lang="ca-ES" dirty="0">
                <a:solidFill>
                  <a:schemeClr val="tx1"/>
                </a:solidFill>
              </a:rPr>
              <a:t>La Terra té un únic satèl·lit natural: La Lluna. </a:t>
            </a:r>
            <a:r>
              <a:rPr lang="ca-ES" b="1" dirty="0">
                <a:solidFill>
                  <a:srgbClr val="FF0000"/>
                </a:solidFill>
              </a:rPr>
              <a:t>La Lluna és un satèl·lit que gira al voltant de la Terra</a:t>
            </a:r>
            <a:r>
              <a:rPr lang="ca-ES" dirty="0">
                <a:solidFill>
                  <a:schemeClr val="tx1"/>
                </a:solidFill>
              </a:rPr>
              <a:t>. Malgrat que la veiem de nit, la Lluna </a:t>
            </a:r>
            <a:r>
              <a:rPr lang="ca-ES" dirty="0">
                <a:solidFill>
                  <a:srgbClr val="00B0F0"/>
                </a:solidFill>
              </a:rPr>
              <a:t>no té llum pròpia</a:t>
            </a:r>
            <a:r>
              <a:rPr lang="ca-ES" dirty="0">
                <a:solidFill>
                  <a:schemeClr val="tx1"/>
                </a:solidFill>
              </a:rPr>
              <a:t>: reflecteix la llum que rep del Sol. De tant en tant, i no sempre des de tots els punts de la Terra, deixem de veure el Sol en ple dia, o bé la Lluna desapareix del cel. Aquest fenomen, que sol durar uns pocs minuts, s’anomena eclipsi.</a:t>
            </a:r>
          </a:p>
        </p:txBody>
      </p:sp>
    </p:spTree>
    <p:extLst>
      <p:ext uri="{BB962C8B-B14F-4D97-AF65-F5344CB8AC3E}">
        <p14:creationId xmlns:p14="http://schemas.microsoft.com/office/powerpoint/2010/main" val="3382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2940" y="332656"/>
            <a:ext cx="8229600" cy="1143000"/>
          </a:xfrm>
        </p:spPr>
        <p:txBody>
          <a:bodyPr/>
          <a:lstStyle/>
          <a:p>
            <a:r>
              <a:rPr lang="ca-ES" dirty="0">
                <a:solidFill>
                  <a:schemeClr val="accent4"/>
                </a:solidFill>
              </a:rPr>
              <a:t>Fases de la Lluna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907704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  <p:sp>
        <p:nvSpPr>
          <p:cNvPr id="3" name="2 Rectángulo"/>
          <p:cNvSpPr/>
          <p:nvPr/>
        </p:nvSpPr>
        <p:spPr>
          <a:xfrm>
            <a:off x="912204" y="1268760"/>
            <a:ext cx="7236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La </a:t>
            </a:r>
            <a:r>
              <a:rPr lang="ca-ES" b="1" dirty="0"/>
              <a:t>Lluna</a:t>
            </a:r>
            <a:r>
              <a:rPr lang="ca-ES" dirty="0"/>
              <a:t> té un moviment de translació al voltant de la Terra i triga uns </a:t>
            </a:r>
            <a:r>
              <a:rPr lang="ca-ES" b="1" dirty="0"/>
              <a:t>28 dies</a:t>
            </a:r>
            <a:r>
              <a:rPr lang="ca-ES" dirty="0"/>
              <a:t> en fer una volta completa. Aquest moviment fa que l'aspecte de la Lluna canviï cada dia i origini les </a:t>
            </a:r>
            <a:r>
              <a:rPr lang="ca-ES" b="1" dirty="0"/>
              <a:t>quatre fases</a:t>
            </a:r>
            <a:r>
              <a:rPr lang="ca-ES" dirty="0"/>
              <a:t> de la Lluna. En realitat, el que canvia és la part de la Lluna que, il·luminada pel Sol, es pot veure des de la Terra.</a:t>
            </a:r>
          </a:p>
          <a:p>
            <a:endParaRPr lang="ca-ES" dirty="0"/>
          </a:p>
          <a:p>
            <a:endParaRPr lang="ca-ES" dirty="0"/>
          </a:p>
          <a:p>
            <a:endParaRPr lang="es-ES" dirty="0"/>
          </a:p>
        </p:txBody>
      </p:sp>
      <p:pic>
        <p:nvPicPr>
          <p:cNvPr id="1028" name="Picture 4" descr="Resultat d'imatges de fases de la llu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5256584" cy="381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/>
              <a:t>Es el moviment de la terra.no emet llum, però es veu brillant perquè el sol la il·lumina. Fa alhora els moviments de rotació sobre si mateixa i de translació al voltant de la Terra. Tarda aproximadament molts dies a fer tots dos moviments . quant la lluna es desplaça durant </a:t>
            </a:r>
            <a:r>
              <a:rPr lang="ca-ES"/>
              <a:t>la translació </a:t>
            </a:r>
            <a:r>
              <a:rPr lang="ca-ES" dirty="0"/>
              <a:t>provoca les fases de la lluna.</a:t>
            </a:r>
          </a:p>
        </p:txBody>
      </p:sp>
    </p:spTree>
    <p:extLst>
      <p:ext uri="{BB962C8B-B14F-4D97-AF65-F5344CB8AC3E}">
        <p14:creationId xmlns:p14="http://schemas.microsoft.com/office/powerpoint/2010/main" val="10639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620688"/>
            <a:ext cx="6973276" cy="864096"/>
          </a:xfrm>
        </p:spPr>
        <p:txBody>
          <a:bodyPr>
            <a:normAutofit/>
          </a:bodyPr>
          <a:lstStyle/>
          <a:p>
            <a:pPr algn="ctr"/>
            <a:r>
              <a:rPr lang="es-ES" sz="4400" dirty="0">
                <a:solidFill>
                  <a:srgbClr val="7030A0"/>
                </a:solidFill>
              </a:rPr>
              <a:t>ECLIPSI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0884" y="2676386"/>
            <a:ext cx="7926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.</a:t>
            </a:r>
          </a:p>
        </p:txBody>
      </p:sp>
      <p:pic>
        <p:nvPicPr>
          <p:cNvPr id="1026" name="Picture 2" descr="Resultat d'imatges per a &quot;ECLIPSE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9" r="24901"/>
          <a:stretch/>
        </p:blipFill>
        <p:spPr bwMode="auto">
          <a:xfrm>
            <a:off x="868987" y="4434883"/>
            <a:ext cx="2705871" cy="234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79394"/>
            <a:ext cx="3879646" cy="240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0483" y="1563757"/>
            <a:ext cx="25922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u="sng" dirty="0"/>
              <a:t>ECLIPSI DE SOL.</a:t>
            </a:r>
          </a:p>
          <a:p>
            <a:endParaRPr lang="ca-ES" dirty="0"/>
          </a:p>
          <a:p>
            <a:r>
              <a:rPr lang="ca-ES" dirty="0"/>
              <a:t>Els moviments de translació de la Terra al voltant del Sol i de la Lluna al voltant de la Terra  fan que a vegades la lluna es trobi en mig del Sol i la Terra.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76056" y="198884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u="sng" dirty="0"/>
              <a:t>Eclipsi de Lluna</a:t>
            </a:r>
          </a:p>
          <a:p>
            <a:endParaRPr lang="es-ES" dirty="0"/>
          </a:p>
          <a:p>
            <a:r>
              <a:rPr lang="ca-ES" dirty="0"/>
              <a:t>En altres ocasions, és la Terra que es troba entre el  Sol i la Lluna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27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7030A0"/>
                </a:solidFill>
              </a:rPr>
              <a:t>Astronautes a la Lluna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>
                <a:solidFill>
                  <a:schemeClr val="accent6">
                    <a:lumMod val="50000"/>
                  </a:schemeClr>
                </a:solidFill>
              </a:rPr>
              <a:t>La Lluna es l'únic astre extraterrestre que ha trepitjat l'home</a:t>
            </a:r>
            <a:r>
              <a:rPr lang="ca-ES" dirty="0"/>
              <a:t>. El primer cop </a:t>
            </a:r>
            <a:r>
              <a:rPr lang="ca-ES" dirty="0">
                <a:solidFill>
                  <a:srgbClr val="92D050"/>
                </a:solidFill>
              </a:rPr>
              <a:t>va ser al 1969</a:t>
            </a:r>
            <a:r>
              <a:rPr lang="ca-ES" dirty="0"/>
              <a:t>, i el primer home en trepitjar la Lluna va ser </a:t>
            </a:r>
            <a:r>
              <a:rPr lang="ca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Neil </a:t>
            </a:r>
            <a:r>
              <a:rPr lang="ca-E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Amstrong</a:t>
            </a:r>
            <a:r>
              <a:rPr lang="ca-ES" dirty="0"/>
              <a:t>. El va acompanyar</a:t>
            </a:r>
            <a:r>
              <a:rPr lang="ca-ES" dirty="0">
                <a:solidFill>
                  <a:schemeClr val="accent4">
                    <a:lumMod val="75000"/>
                  </a:schemeClr>
                </a:solidFill>
              </a:rPr>
              <a:t> Edwin </a:t>
            </a:r>
            <a:r>
              <a:rPr lang="ca-ES" dirty="0" err="1">
                <a:solidFill>
                  <a:schemeClr val="accent4">
                    <a:lumMod val="75000"/>
                  </a:schemeClr>
                </a:solidFill>
              </a:rPr>
              <a:t>Adrin</a:t>
            </a:r>
            <a:r>
              <a:rPr lang="ca-E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a-ES" dirty="0"/>
              <a:t>mentre </a:t>
            </a:r>
            <a:r>
              <a:rPr lang="ca-ES" dirty="0">
                <a:solidFill>
                  <a:schemeClr val="accent2"/>
                </a:solidFill>
              </a:rPr>
              <a:t>Michael Collins</a:t>
            </a:r>
            <a:r>
              <a:rPr lang="ca-ES" dirty="0"/>
              <a:t> es quedava a la càpsula </a:t>
            </a:r>
            <a:r>
              <a:rPr lang="ca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Apolo</a:t>
            </a:r>
            <a:r>
              <a:rPr lang="ca-ES" dirty="0"/>
              <a:t> XI </a:t>
            </a:r>
          </a:p>
          <a:p>
            <a:r>
              <a:rPr lang="ca-ES" dirty="0"/>
              <a:t>Des de fa uns anys ja no s'envien missions tripulades a la Lluna.</a:t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endParaRPr lang="ca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62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736303"/>
          </a:xfrm>
        </p:spPr>
        <p:txBody>
          <a:bodyPr>
            <a:noAutofit/>
          </a:bodyPr>
          <a:lstStyle/>
          <a:p>
            <a:r>
              <a:rPr lang="ca-ES" sz="1400" cap="none" dirty="0">
                <a:solidFill>
                  <a:schemeClr val="tx1"/>
                </a:solidFill>
              </a:rPr>
              <a:t/>
            </a:r>
            <a:br>
              <a:rPr lang="ca-ES" sz="1400" cap="none" dirty="0">
                <a:solidFill>
                  <a:schemeClr val="tx1"/>
                </a:solidFill>
              </a:rPr>
            </a:br>
            <a:r>
              <a:rPr lang="ca-ES" sz="1400" cap="none" dirty="0">
                <a:solidFill>
                  <a:schemeClr val="tx1"/>
                </a:solidFill>
              </a:rPr>
              <a:t/>
            </a:r>
            <a:br>
              <a:rPr lang="ca-ES" sz="1400" cap="none" dirty="0">
                <a:solidFill>
                  <a:schemeClr val="tx1"/>
                </a:solidFill>
              </a:rPr>
            </a:br>
            <a:r>
              <a:rPr lang="ca-ES" sz="2000" cap="none" dirty="0">
                <a:solidFill>
                  <a:schemeClr val="tx1"/>
                </a:solidFill>
              </a:rPr>
              <a:t>El fet va revestir gran importància històrica no sols pel que va significar aquest assoliment, sinó per haver estat retransmès per televisió pública a partir del senyal rebut per l'estació de seguiment </a:t>
            </a:r>
            <a:r>
              <a:rPr lang="ca-ES" sz="2000" cap="none" dirty="0" err="1">
                <a:solidFill>
                  <a:schemeClr val="tx1"/>
                </a:solidFill>
              </a:rPr>
              <a:t>honeysuckle</a:t>
            </a:r>
            <a:r>
              <a:rPr lang="ca-ES" sz="2000" cap="none" dirty="0">
                <a:solidFill>
                  <a:schemeClr val="tx1"/>
                </a:solidFill>
              </a:rPr>
              <a:t> </a:t>
            </a:r>
            <a:r>
              <a:rPr lang="ca-ES" sz="2000" cap="none" dirty="0" err="1">
                <a:solidFill>
                  <a:schemeClr val="tx1"/>
                </a:solidFill>
              </a:rPr>
              <a:t>creek</a:t>
            </a:r>
            <a:r>
              <a:rPr lang="ca-ES" sz="2000" cap="none" dirty="0">
                <a:solidFill>
                  <a:schemeClr val="tx1"/>
                </a:solidFill>
              </a:rPr>
              <a:t>, a Canberra, Austràlia. En aquesta transmissió i enfront de la mirada perplexa de milions de persones que seguien el passeig lunar, Armstrong va expressar amb emoció la coneguda frase: “és un petit pas per a un home, però un gran salt per a la humanitat”.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5" y="3861047"/>
            <a:ext cx="3883484" cy="290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17" y="3929878"/>
            <a:ext cx="4917788" cy="276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32849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Primer astronauta a la lluna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148064" y="32849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Primera petjada a la lluna</a:t>
            </a:r>
          </a:p>
        </p:txBody>
      </p:sp>
    </p:spTree>
    <p:extLst>
      <p:ext uri="{BB962C8B-B14F-4D97-AF65-F5344CB8AC3E}">
        <p14:creationId xmlns:p14="http://schemas.microsoft.com/office/powerpoint/2010/main" val="220769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>
                <a:solidFill>
                  <a:schemeClr val="bg1">
                    <a:lumMod val="95000"/>
                    <a:lumOff val="5000"/>
                  </a:schemeClr>
                </a:solidFill>
              </a:rPr>
              <a:t>Gracies </a:t>
            </a:r>
            <a:r>
              <a:rPr lang="ca-ES">
                <a:solidFill>
                  <a:schemeClr val="bg1">
                    <a:lumMod val="95000"/>
                    <a:lumOff val="5000"/>
                  </a:schemeClr>
                </a:solidFill>
              </a:rPr>
              <a:t>per </a:t>
            </a:r>
            <a:r>
              <a:rPr lang="ca-E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escoltar-nos        TOLII </a:t>
            </a:r>
            <a:r>
              <a:rPr lang="ca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JOAN 3r</a:t>
            </a:r>
            <a:endParaRPr lang="ca-E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39251"/>
            <a:ext cx="4505178" cy="440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628800"/>
            <a:ext cx="3816424" cy="405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57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304</Words>
  <Application>Microsoft Office PowerPoint</Application>
  <PresentationFormat>Presentación en pantalla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Vértice</vt:lpstr>
      <vt:lpstr>Presentación de PowerPoint</vt:lpstr>
      <vt:lpstr>Característiques de la Lluna</vt:lpstr>
      <vt:lpstr>Fases de la Lluna</vt:lpstr>
      <vt:lpstr>Presentación de PowerPoint</vt:lpstr>
      <vt:lpstr>Presentación de PowerPoint</vt:lpstr>
      <vt:lpstr>Astronautes a la Lluna</vt:lpstr>
      <vt:lpstr>  El fet va revestir gran importància històrica no sols pel que va significar aquest assoliment, sinó per haver estat retransmès per televisió pública a partir del senyal rebut per l'estació de seguiment honeysuckle creek, a Canberra, Austràlia. En aquesta transmissió i enfront de la mirada perplexa de milions de persones que seguien el passeig lunar, Armstrong va expressar amb emoció la coneguda frase: “és un petit pas per a un home, però un gran salt per a la humanitat”.</vt:lpstr>
      <vt:lpstr>Gracies per escoltar-nos        TOLII JOAN 3r</vt:lpstr>
    </vt:vector>
  </TitlesOfParts>
  <Company>Departament d'Ensenyament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Lluna</dc:title>
  <dc:creator>Departament d'Educació</dc:creator>
  <cp:lastModifiedBy>super</cp:lastModifiedBy>
  <cp:revision>28</cp:revision>
  <cp:lastPrinted>2020-03-09T11:22:04Z</cp:lastPrinted>
  <dcterms:created xsi:type="dcterms:W3CDTF">2020-01-20T15:28:07Z</dcterms:created>
  <dcterms:modified xsi:type="dcterms:W3CDTF">2020-03-09T15:47:09Z</dcterms:modified>
</cp:coreProperties>
</file>