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embeddedFontLst>
    <p:embeddedFont>
      <p:font typeface="Libre Franklin"/>
      <p:regular r:id="rId19"/>
      <p:bold r:id="rId20"/>
      <p:italic r:id="rId21"/>
      <p:boldItalic r:id="rId22"/>
    </p:embeddedFont>
    <p:embeddedFont>
      <p:font typeface="Libre Franklin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7" roundtripDataSignature="AMtx7miOn9Lfk+fFxJoWUVJA1U26E7VY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bold.fntdata"/><Relationship Id="rId22" Type="http://schemas.openxmlformats.org/officeDocument/2006/relationships/font" Target="fonts/LibreFranklin-boldItalic.fntdata"/><Relationship Id="rId21" Type="http://schemas.openxmlformats.org/officeDocument/2006/relationships/font" Target="fonts/LibreFranklin-italic.fntdata"/><Relationship Id="rId24" Type="http://schemas.openxmlformats.org/officeDocument/2006/relationships/font" Target="fonts/LibreFranklinMedium-bold.fntdata"/><Relationship Id="rId23" Type="http://schemas.openxmlformats.org/officeDocument/2006/relationships/font" Target="fonts/LibreFranklin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ibreFranklinMedium-boldItalic.fntdata"/><Relationship Id="rId25" Type="http://schemas.openxmlformats.org/officeDocument/2006/relationships/font" Target="fonts/LibreFranklinMedium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LibreFranklin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15"/>
          <p:cNvCxnSpPr/>
          <p:nvPr/>
        </p:nvCxnSpPr>
        <p:spPr>
          <a:xfrm>
            <a:off x="514350" y="5349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15"/>
          <p:cNvSpPr txBox="1"/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44332A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" type="body"/>
          </p:nvPr>
        </p:nvSpPr>
        <p:spPr>
          <a:xfrm rot="5400000">
            <a:off x="2385218" y="-526257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showMasterSp="0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 txBox="1"/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" type="body"/>
          </p:nvPr>
        </p:nvSpPr>
        <p:spPr>
          <a:xfrm rot="5400000">
            <a:off x="655638" y="350839"/>
            <a:ext cx="5851525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5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showMasterSp="0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18"/>
          <p:cNvCxnSpPr/>
          <p:nvPr/>
        </p:nvCxnSpPr>
        <p:spPr>
          <a:xfrm>
            <a:off x="514350" y="3444902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DCD0B0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7" name="Google Shape;37;p18"/>
          <p:cNvSpPr txBox="1"/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" type="body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2" type="body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3060" lvl="0" marL="45720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indent="-335280" lvl="1" marL="91440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showMasterSp="0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" type="body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2" type="body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0" sz="180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3" type="body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4" type="body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indent="-317500" lvl="1" marL="9144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229600" y="6477000"/>
            <a:ext cx="762000" cy="24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54" name="Google Shape;54;p20"/>
          <p:cNvCxnSpPr/>
          <p:nvPr/>
        </p:nvCxnSpPr>
        <p:spPr>
          <a:xfrm>
            <a:off x="514350" y="6019800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ólo el título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showMasterSp="0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22"/>
          <p:cNvCxnSpPr/>
          <p:nvPr/>
        </p:nvCxnSpPr>
        <p:spPr>
          <a:xfrm>
            <a:off x="514350" y="5849117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22"/>
          <p:cNvSpPr txBox="1"/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" type="body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2" type="body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algn="l">
              <a:spcBef>
                <a:spcPts val="640"/>
              </a:spcBef>
              <a:spcAft>
                <a:spcPts val="0"/>
              </a:spcAft>
              <a:buSzPts val="2240"/>
              <a:buChar char="🞭"/>
              <a:defRPr sz="3200"/>
            </a:lvl1pPr>
            <a:lvl2pPr indent="-353060" lvl="1" marL="914400" algn="l">
              <a:spcBef>
                <a:spcPts val="560"/>
              </a:spcBef>
              <a:spcAft>
                <a:spcPts val="0"/>
              </a:spcAft>
              <a:buSzPts val="1960"/>
              <a:buChar char="🞤"/>
              <a:defRPr sz="28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🞫"/>
              <a:defRPr sz="2400"/>
            </a:lvl3pPr>
            <a:lvl4pPr indent="-317500" lvl="3" marL="1828800" algn="l">
              <a:spcBef>
                <a:spcPts val="400"/>
              </a:spcBef>
              <a:spcAft>
                <a:spcPts val="0"/>
              </a:spcAft>
              <a:buSzPts val="1400"/>
              <a:buChar char="🞲"/>
              <a:defRPr sz="2000"/>
            </a:lvl4pPr>
            <a:lvl5pPr indent="-304800" lvl="4" marL="2286000" algn="l">
              <a:spcBef>
                <a:spcPts val="400"/>
              </a:spcBef>
              <a:spcAft>
                <a:spcPts val="0"/>
              </a:spcAft>
              <a:buSzPts val="1200"/>
              <a:buChar char="🞩"/>
              <a:defRPr sz="20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showMasterSp="0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/>
          <p:nvPr>
            <p:ph idx="2" type="pic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900" endA="500" endPos="10000" fadeDir="5400000" kx="0" rotWithShape="0" algn="bl" stA="49000" stPos="0" sy="-90000" ky="0"/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0" name="Google Shape;70;p23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73" name="Google Shape;73;p23"/>
          <p:cNvSpPr txBox="1"/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91425" wrap="square" tIns="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81940" lvl="1" marL="914400" algn="l">
              <a:spcBef>
                <a:spcPts val="240"/>
              </a:spcBef>
              <a:spcAft>
                <a:spcPts val="0"/>
              </a:spcAft>
              <a:buSzPts val="840"/>
              <a:buChar char="🞤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🞫"/>
              <a:defRPr sz="1000"/>
            </a:lvl3pPr>
            <a:lvl4pPr indent="-268605" lvl="3" marL="1828800" algn="l">
              <a:spcBef>
                <a:spcPts val="180"/>
              </a:spcBef>
              <a:spcAft>
                <a:spcPts val="0"/>
              </a:spcAft>
              <a:buSzPts val="630"/>
              <a:buChar char="🞲"/>
              <a:defRPr sz="900"/>
            </a:lvl4pPr>
            <a:lvl5pPr indent="-262889" lvl="4" marL="2286000" algn="l">
              <a:spcBef>
                <a:spcPts val="180"/>
              </a:spcBef>
              <a:spcAft>
                <a:spcPts val="0"/>
              </a:spcAft>
              <a:buSzPts val="540"/>
              <a:buChar char="🞩"/>
              <a:defRPr sz="9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4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b="0" i="0" sz="3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b="0" i="0" sz="2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1" name="Google Shape;11;p14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 b="0" i="0" sz="3600" u="none" cap="none" strike="noStrik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2" name="Google Shape;12;p14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14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17.jpg"/><Relationship Id="rId5" Type="http://schemas.openxmlformats.org/officeDocument/2006/relationships/image" Target="../media/image15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j_mOVRTT-7MEHBzYsWDBYsNhSrua8eoW/view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755576" y="836712"/>
            <a:ext cx="763284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EL COR I EL SISTEMA CIRCULATORI</a:t>
            </a:r>
            <a:endParaRPr b="1" i="0" sz="3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NATOMÍA HUMANA - FUNCIONES NUTRICIÓN: El sistema circulatorio ..."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4995" y="1825462"/>
            <a:ext cx="3219173" cy="441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/>
          <p:nvPr/>
        </p:nvSpPr>
        <p:spPr>
          <a:xfrm>
            <a:off x="755576" y="332656"/>
            <a:ext cx="7128792" cy="577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SANG ESTÀ COMPOSTA PER: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0"/>
          <p:cNvSpPr txBox="1"/>
          <p:nvPr/>
        </p:nvSpPr>
        <p:spPr>
          <a:xfrm>
            <a:off x="971600" y="1196752"/>
            <a:ext cx="72008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GLOBUS VERMELLS</a:t>
            </a: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Transporten l’oxigen a tot el cos.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0"/>
          <p:cNvSpPr txBox="1"/>
          <p:nvPr/>
        </p:nvSpPr>
        <p:spPr>
          <a:xfrm>
            <a:off x="971600" y="2132856"/>
            <a:ext cx="7200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GLOBUS BLANCS</a:t>
            </a: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Defensen el cos de bactèries.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0"/>
          <p:cNvSpPr txBox="1"/>
          <p:nvPr/>
        </p:nvSpPr>
        <p:spPr>
          <a:xfrm>
            <a:off x="971600" y="2708920"/>
            <a:ext cx="72008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PLAQUETES</a:t>
            </a: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Són les encarregades de cicatritzar les ferides.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lementos formados de la sangre : MedlinePlus enciclopedia médica ..." id="170" name="Google Shape;170;p10"/>
          <p:cNvPicPr preferRelativeResize="0"/>
          <p:nvPr/>
        </p:nvPicPr>
        <p:blipFill rotWithShape="1">
          <a:blip r:embed="rId3">
            <a:alphaModFix/>
          </a:blip>
          <a:srcRect b="8761" l="0" r="0" t="0"/>
          <a:stretch/>
        </p:blipFill>
        <p:spPr>
          <a:xfrm>
            <a:off x="3203848" y="3429000"/>
            <a:ext cx="4295339" cy="3135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 txBox="1"/>
          <p:nvPr/>
        </p:nvSpPr>
        <p:spPr>
          <a:xfrm>
            <a:off x="971600" y="692696"/>
            <a:ext cx="70567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SABIES QUE…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1"/>
          <p:cNvSpPr txBox="1"/>
          <p:nvPr/>
        </p:nvSpPr>
        <p:spPr>
          <a:xfrm>
            <a:off x="971600" y="148478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TOT EL COS TENIM 5 LITRES DE SANG.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1"/>
          <p:cNvSpPr txBox="1"/>
          <p:nvPr/>
        </p:nvSpPr>
        <p:spPr>
          <a:xfrm>
            <a:off x="971600" y="2852936"/>
            <a:ext cx="3096344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AJUNTEM TOTES LES VENES, ASTÈRIES I CAPILARS S’UNA PERSONA FA 2 VOLTES I MITJA  A LA TERRA.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1"/>
          <p:cNvSpPr txBox="1"/>
          <p:nvPr/>
        </p:nvSpPr>
        <p:spPr>
          <a:xfrm>
            <a:off x="4860032" y="5301208"/>
            <a:ext cx="266429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COR S’ESCOLTA AMB EL FONENDOSCOPI.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arrafa de plástico 5 litros con Asa Verde + Tapón verde con vertedor" id="179" name="Google Shape;17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6256" y="332656"/>
            <a:ext cx="1728192" cy="2099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NES.JPG" id="180" name="Google Shape;18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984" y="2564904"/>
            <a:ext cx="4032448" cy="2303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nendoscopio Littmann Classic III, doble campana. Varios colores" id="181" name="Google Shape;181;p11"/>
          <p:cNvPicPr preferRelativeResize="0"/>
          <p:nvPr/>
        </p:nvPicPr>
        <p:blipFill rotWithShape="1">
          <a:blip r:embed="rId5">
            <a:alphaModFix/>
          </a:blip>
          <a:srcRect b="0" l="30570" r="26003" t="0"/>
          <a:stretch/>
        </p:blipFill>
        <p:spPr>
          <a:xfrm rot="5400000">
            <a:off x="1836034" y="4292758"/>
            <a:ext cx="1584176" cy="2736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/>
          <p:nvPr/>
        </p:nvSpPr>
        <p:spPr>
          <a:xfrm>
            <a:off x="899592" y="764704"/>
            <a:ext cx="7200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 PODEM CUIDAR EL NOSTRE COR?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2"/>
          <p:cNvSpPr txBox="1"/>
          <p:nvPr/>
        </p:nvSpPr>
        <p:spPr>
          <a:xfrm>
            <a:off x="179512" y="1988840"/>
            <a:ext cx="273630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FENT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EXERCICI.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ctividades físicas recomendadas para niños" id="188" name="Google Shape;18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824" y="1412776"/>
            <a:ext cx="2736304" cy="1824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ronavirus: juegos y ejercicios físicos para que los niños hagan ..." id="189" name="Google Shape;18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8144" y="1556792"/>
            <a:ext cx="2808312" cy="158881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2"/>
          <p:cNvSpPr txBox="1"/>
          <p:nvPr/>
        </p:nvSpPr>
        <p:spPr>
          <a:xfrm>
            <a:off x="1835696" y="4797152"/>
            <a:ext cx="216024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MENJANT SA </a:t>
            </a: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n a Color de Rueda y Piramide Alimenticia (con imágenes ..." id="191" name="Google Shape;19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55976" y="3356992"/>
            <a:ext cx="3600450" cy="320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/>
          <p:nvPr/>
        </p:nvSpPr>
        <p:spPr>
          <a:xfrm>
            <a:off x="900113" y="476250"/>
            <a:ext cx="7343775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GRÀCIES A</a:t>
            </a:r>
            <a:r>
              <a:rPr lang="es-E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L’ALEX T., 			L’ARYAN, 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EN DAVID, 			EN JAN, 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EN TOMÀS, 		LA MARTINA, 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EN JOSEP, 			L’ARAN		L’HIRAM			I L’ELBA.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7" name="Google Shape;197;p13"/>
          <p:cNvSpPr txBox="1"/>
          <p:nvPr/>
        </p:nvSpPr>
        <p:spPr>
          <a:xfrm>
            <a:off x="1331913" y="4292600"/>
            <a:ext cx="6769100" cy="1754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ESPEREM QUE US HAGI AGRADAT.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unciones de los principales nutrientes en el organismo | Atlàntida"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0072" y="4149080"/>
            <a:ext cx="3600400" cy="239876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899592" y="1124744"/>
            <a:ext cx="72008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PORTAR L’OXIGEN I ELS NUTRIENTS A LES CÈL.LULES DEL NOSTRE COS. 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899592" y="2852936"/>
            <a:ext cx="72008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ELS NUTRIENTS SÓN TOT ALLÒ QUE EL NOSTRE COS NECESSITA PER VIURE.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899592" y="404664"/>
            <a:ext cx="741682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QUINA ÉS LA FUNCIÓ DEL SISTEMA CIRCULATORI?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899592" y="2276872"/>
            <a:ext cx="741682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QUÈ SÓN ELS NUTRIENTS?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899592" y="4077072"/>
            <a:ext cx="741682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D’ON ACONSEGUIM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ELS NUTRIENTS?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899592" y="5301208"/>
            <a:ext cx="7200800" cy="958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ELS NUTRIENTS ESTAN EN EL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ALIMENTS QUÈ MENGEM.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827584" y="1484784"/>
            <a:ext cx="734481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ELS NUTRIENTS ES PORTEN A TRAVÉS DE LA SANG</a:t>
            </a:r>
            <a:r>
              <a:rPr b="0" i="0" lang="es-E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827584" y="620688"/>
            <a:ext cx="73448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 ES PORTEN ELS NUTRIENTS A LES CÈL.LULES?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Nutrientes en la sangre mejoran la conectividad cerebral en ..." id="110" name="Google Shape;110;p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descr="Nutrientes en la sangre mejoran la conectividad cerebral en ..." id="111" name="Google Shape;111;p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descr="Nutrientes en la sangre mejoran la conectividad cerebral en ..." id="112" name="Google Shape;112;p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712" y="2780928"/>
            <a:ext cx="5063748" cy="3155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683568" y="476672"/>
            <a:ext cx="7704856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QUINES SÓN LES PARTS DEL SISTEMA CIRCULATORI?</a:t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1403648" y="2636912"/>
            <a:ext cx="37444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COR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razón humano realista 3d sano | Vector Premium" id="120" name="Google Shape;120;p4"/>
          <p:cNvPicPr preferRelativeResize="0"/>
          <p:nvPr/>
        </p:nvPicPr>
        <p:blipFill rotWithShape="1">
          <a:blip r:embed="rId3">
            <a:alphaModFix/>
          </a:blip>
          <a:srcRect b="6261" l="14491" r="17880" t="6786"/>
          <a:stretch/>
        </p:blipFill>
        <p:spPr>
          <a:xfrm>
            <a:off x="5508104" y="1412776"/>
            <a:ext cx="2664296" cy="342552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/>
        </p:nvSpPr>
        <p:spPr>
          <a:xfrm>
            <a:off x="3131840" y="5373216"/>
            <a:ext cx="525658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ELS VASOS SANGUINIS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lood vessel | Definition, Anatomy, Function, &amp; Types | Britannica" id="122" name="Google Shape;122;p4"/>
          <p:cNvPicPr preferRelativeResize="0"/>
          <p:nvPr/>
        </p:nvPicPr>
        <p:blipFill rotWithShape="1">
          <a:blip r:embed="rId4">
            <a:alphaModFix/>
          </a:blip>
          <a:srcRect b="3696" l="0" r="0" t="0"/>
          <a:stretch/>
        </p:blipFill>
        <p:spPr>
          <a:xfrm>
            <a:off x="467544" y="4293096"/>
            <a:ext cx="2592288" cy="23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1043608" y="476672"/>
            <a:ext cx="698477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b="1"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</a:t>
            </a: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ÉS UN MÚSCUL DE LA MIDA D’UN PUNY.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1043608" y="1196752"/>
            <a:ext cx="6984776" cy="496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PESA APROXIMADAMENT UNS 450 GR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1187624" y="2492896"/>
            <a:ext cx="345638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ESTÀ SITUAT ENTRE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ELS PULMONS.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ractura De Costilla Care Guide Information En Espanol (con ..." id="130" name="Google Shape;130;p5"/>
          <p:cNvPicPr preferRelativeResize="0"/>
          <p:nvPr/>
        </p:nvPicPr>
        <p:blipFill rotWithShape="1">
          <a:blip r:embed="rId3">
            <a:alphaModFix/>
          </a:blip>
          <a:srcRect b="9281" l="0" r="0" t="0"/>
          <a:stretch/>
        </p:blipFill>
        <p:spPr>
          <a:xfrm>
            <a:off x="683568" y="3717032"/>
            <a:ext cx="317500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ágenes, fotos de stock y vectores sobre Pulmones+y+corazon ..." id="131" name="Google Shape;131;p5"/>
          <p:cNvPicPr preferRelativeResize="0"/>
          <p:nvPr/>
        </p:nvPicPr>
        <p:blipFill rotWithShape="1">
          <a:blip r:embed="rId4">
            <a:alphaModFix/>
          </a:blip>
          <a:srcRect b="8201" l="0" r="0" t="0"/>
          <a:stretch/>
        </p:blipFill>
        <p:spPr>
          <a:xfrm>
            <a:off x="5580112" y="1772816"/>
            <a:ext cx="2840691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 txBox="1"/>
          <p:nvPr/>
        </p:nvSpPr>
        <p:spPr>
          <a:xfrm>
            <a:off x="4139952" y="5013176"/>
            <a:ext cx="439248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ESTÀ PROTEGIT PER LA CAIXA TORÀCICA,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ÉS A DIR LES COSTELLES.</a:t>
            </a:r>
            <a:endParaRPr sz="20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ferencias entre vena y arteria - Hay Diferencia" id="137" name="Google Shape;1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1556792"/>
            <a:ext cx="5220072" cy="326386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6"/>
          <p:cNvSpPr txBox="1"/>
          <p:nvPr/>
        </p:nvSpPr>
        <p:spPr>
          <a:xfrm>
            <a:off x="755576" y="404664"/>
            <a:ext cx="7632848" cy="577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 HA 3 TIPUS DE VASOS SANGUINIS: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251520" y="2924944"/>
            <a:ext cx="1872208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VENES</a:t>
            </a: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Són com uns tubs que van des dels òrgans cap al cor.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6660232" y="2420888"/>
            <a:ext cx="2304256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ARTÈRIES</a:t>
            </a: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Tubs que transporten des del cor fins als òrgans i cèl·lules.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2411760" y="4941168"/>
            <a:ext cx="4032448" cy="1685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ELS CAPILARS</a:t>
            </a: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Petits tubs on s’intercanvien l’oxigen i els aliments.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/>
          <p:nvPr/>
        </p:nvSpPr>
        <p:spPr>
          <a:xfrm>
            <a:off x="683568" y="404664"/>
            <a:ext cx="76328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 FUNCIONA EL COR?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7" title="Circuit-de-la-sang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9850" y="1714504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/>
        </p:nvSpPr>
        <p:spPr>
          <a:xfrm>
            <a:off x="827584" y="692696"/>
            <a:ext cx="7416824" cy="577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SANG FA DOS CIRCUITS: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971600" y="1988840"/>
            <a:ext cx="7200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CIRCUIT MENOR O PULMONAR</a:t>
            </a: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Porta la sang del cor al pulmó. Allà agafa oxigen i nutrients.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971600" y="3789040"/>
            <a:ext cx="7200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CIRCUIT MAJOR O GENERAL</a:t>
            </a: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Porta la sang del cor a la resta del cos.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/>
          <p:nvPr/>
        </p:nvSpPr>
        <p:spPr>
          <a:xfrm>
            <a:off x="899592" y="260648"/>
            <a:ext cx="72008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 LA SANG SURT DEL COR PER ANAR A REPARTIR L’OXIGEN I ELS NUTRIENTS A TOTES LES CÈL.LULES VA PER LES ARTÈRIES I ES DIU QUE ÉS SANG NETA.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9"/>
          <p:cNvSpPr txBox="1"/>
          <p:nvPr/>
        </p:nvSpPr>
        <p:spPr>
          <a:xfrm>
            <a:off x="1115616" y="5445224"/>
            <a:ext cx="72008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 LA SANG TORNA CAP AL COR RECOLLINT LES RESTES ES DIU SANG BRUTA I VA PER LES VENES.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iferencias entre arteria y vena – Sooluciona" id="161" name="Google Shape;16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696" y="1772816"/>
            <a:ext cx="5580112" cy="358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iajes">
  <a:themeElements>
    <a:clrScheme name="Viajes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2020-06-04T14:04:34Z</dcterms:created>
  <dc:creator>Margaret</dc:creator>
</cp:coreProperties>
</file>