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874BE-590D-4A6C-974F-D697F2DAEA59}" type="datetimeFigureOut">
              <a:rPr lang="es-ES"/>
              <a:pPr>
                <a:defRPr/>
              </a:pPr>
              <a:t>24/05/2020</a:t>
            </a:fld>
            <a:endParaRPr lang="es-ES"/>
          </a:p>
        </p:txBody>
      </p:sp>
      <p:sp>
        <p:nvSpPr>
          <p:cNvPr id="6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F6AA3-F1D9-4D73-BEFB-52E7A6309E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1F1D-72AE-4CFA-AD2D-D4DFA261E08A}" type="datetimeFigureOut">
              <a:rPr lang="es-ES"/>
              <a:pPr>
                <a:defRPr/>
              </a:pPr>
              <a:t>24/05/2020</a:t>
            </a:fld>
            <a:endParaRPr lang="es-ES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6B423-354E-44F9-8307-E1365B6772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E47CB-B6BF-43AA-A819-7A6DDA0FE01E}" type="datetimeFigureOut">
              <a:rPr lang="es-ES"/>
              <a:pPr>
                <a:defRPr/>
              </a:pPr>
              <a:t>24/05/2020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A97CC-12EF-45B8-B588-5A6367DD19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30E71-B0A2-4079-8729-FB18BF0653CB}" type="datetimeFigureOut">
              <a:rPr lang="es-ES"/>
              <a:pPr>
                <a:defRPr/>
              </a:pPr>
              <a:t>24/05/2020</a:t>
            </a:fld>
            <a:endParaRPr lang="es-E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61023-A131-4AEB-A888-3EC9C01D85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14123-A2C8-43D8-A788-A5B4B6989F4F}" type="datetimeFigureOut">
              <a:rPr lang="es-ES"/>
              <a:pPr>
                <a:defRPr/>
              </a:pPr>
              <a:t>24/05/2020</a:t>
            </a:fld>
            <a:endParaRPr lang="es-ES"/>
          </a:p>
        </p:txBody>
      </p:sp>
      <p:sp>
        <p:nvSpPr>
          <p:cNvPr id="7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AFFB-8615-4DC2-9805-E33A886453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0228-AA0C-4AD1-95FC-BC6E202AF8CE}" type="datetimeFigureOut">
              <a:rPr lang="es-ES"/>
              <a:pPr>
                <a:defRPr/>
              </a:pPr>
              <a:t>24/05/2020</a:t>
            </a:fld>
            <a:endParaRPr lang="es-ES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DE699-EF01-4C0E-835E-CF74EFFF44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C15EE-8871-443E-87FA-9B020A27913C}" type="datetimeFigureOut">
              <a:rPr lang="es-ES"/>
              <a:pPr>
                <a:defRPr/>
              </a:pPr>
              <a:t>24/05/2020</a:t>
            </a:fld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BEEE9-5389-4CEE-98E7-865ABA235B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9652-E97B-476E-99C2-DA578CBB58D3}" type="datetimeFigureOut">
              <a:rPr lang="es-ES"/>
              <a:pPr>
                <a:defRPr/>
              </a:pPr>
              <a:t>24/05/2020</a:t>
            </a:fld>
            <a:endParaRPr lang="es-ES"/>
          </a:p>
        </p:txBody>
      </p:sp>
      <p:sp>
        <p:nvSpPr>
          <p:cNvPr id="4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01AC-990B-4CA7-81F0-2EB051E486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4AC98-7767-4135-B663-3D90F547B9EE}" type="datetimeFigureOut">
              <a:rPr lang="es-ES"/>
              <a:pPr>
                <a:defRPr/>
              </a:pPr>
              <a:t>24/05/2020</a:t>
            </a:fld>
            <a:endParaRPr lang="es-ES"/>
          </a:p>
        </p:txBody>
      </p:sp>
      <p:sp>
        <p:nvSpPr>
          <p:cNvPr id="3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60AA-ADB6-4A9C-BFDD-D209993B73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4B7A-85B0-441D-93DB-15F5F2835E33}" type="datetimeFigureOut">
              <a:rPr lang="es-ES"/>
              <a:pPr>
                <a:defRPr/>
              </a:pPr>
              <a:t>24/05/2020</a:t>
            </a:fld>
            <a:endParaRPr lang="es-ES"/>
          </a:p>
        </p:txBody>
      </p:sp>
      <p:sp>
        <p:nvSpPr>
          <p:cNvPr id="7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8DC5-8A07-4619-9E2C-D1C60852BF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3655-1724-4081-88EA-694024E329C2}" type="datetimeFigureOut">
              <a:rPr lang="es-ES"/>
              <a:pPr>
                <a:defRPr/>
              </a:pPr>
              <a:t>24/05/2020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E511-E779-44E2-A90A-5600FA5878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7 Marcador de texto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816B04-3CCF-4AA7-B6BB-7D8467391F8C}" type="datetimeFigureOut">
              <a:rPr lang="es-ES"/>
              <a:pPr>
                <a:defRPr/>
              </a:pPr>
              <a:t>24/05/2020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E255BE-ED39-4C12-A65A-1E57AF7239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37" r:id="rId4"/>
    <p:sldLayoutId id="2147483743" r:id="rId5"/>
    <p:sldLayoutId id="2147483738" r:id="rId6"/>
    <p:sldLayoutId id="2147483744" r:id="rId7"/>
    <p:sldLayoutId id="2147483745" r:id="rId8"/>
    <p:sldLayoutId id="2147483746" r:id="rId9"/>
    <p:sldLayoutId id="2147483739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75656" y="692696"/>
            <a:ext cx="6242543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L’EMBARÀS I EL PART</a:t>
            </a:r>
          </a:p>
        </p:txBody>
      </p:sp>
      <p:pic>
        <p:nvPicPr>
          <p:cNvPr id="11266" name="Picture 2" descr="embarazada ilustracion - Buscar con Google (com imagen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4432548" cy="4432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900113" y="692150"/>
            <a:ext cx="7343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b="1"/>
              <a:t>2. L’EXPULSIÓ</a:t>
            </a:r>
            <a:r>
              <a:rPr lang="ca-ES"/>
              <a:t>: Quan surt se li talla el cordó umbilical. Amb les cèl·lules mare que hi ha al cordó umbilical es poden tractar malalties, per això a vegades no es llença.</a:t>
            </a:r>
          </a:p>
          <a:p>
            <a:pPr algn="just"/>
            <a:r>
              <a:rPr lang="ca-ES"/>
              <a:t>Hi ha dos tipus de parts:</a:t>
            </a:r>
          </a:p>
        </p:txBody>
      </p:sp>
      <p:pic>
        <p:nvPicPr>
          <p:cNvPr id="40962" name="Picture 2" descr="Nacimiento o expulsión - Fase expulsiva"/>
          <p:cNvPicPr>
            <a:picLocks noChangeAspect="1" noChangeArrowheads="1"/>
          </p:cNvPicPr>
          <p:nvPr/>
        </p:nvPicPr>
        <p:blipFill>
          <a:blip r:embed="rId2" cstate="print"/>
          <a:srcRect b="10111"/>
          <a:stretch>
            <a:fillRect/>
          </a:stretch>
        </p:blipFill>
        <p:spPr bwMode="auto">
          <a:xfrm>
            <a:off x="611560" y="3284984"/>
            <a:ext cx="368119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187450" y="2276475"/>
            <a:ext cx="2808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b="1"/>
              <a:t>EL PART VAGINAL</a:t>
            </a:r>
            <a:r>
              <a:rPr lang="ca-ES"/>
              <a:t>: El fetus surt per la vagina.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5364163" y="2276475"/>
            <a:ext cx="3024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b="1"/>
              <a:t>PART PER CESÀREA</a:t>
            </a:r>
            <a:r>
              <a:rPr lang="ca-ES"/>
              <a:t>: Se li fa un talll a la panxa de la mare per treure al fetus.</a:t>
            </a:r>
          </a:p>
        </p:txBody>
      </p:sp>
      <p:pic>
        <p:nvPicPr>
          <p:cNvPr id="40964" name="Picture 4" descr="Parto por cesárea - Cancer Care of Western New Y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12976"/>
            <a:ext cx="3377952" cy="2727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900113" y="692150"/>
            <a:ext cx="7343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b="1"/>
              <a:t>3. DESLLIURAMENT O SORTIDA DE LA PLACENTA</a:t>
            </a:r>
            <a:r>
              <a:rPr lang="ca-ES"/>
              <a:t>: Aquí es quan es talla el cordó umbilical perquè el nadó respiri per si mateix.</a:t>
            </a:r>
          </a:p>
        </p:txBody>
      </p:sp>
      <p:pic>
        <p:nvPicPr>
          <p:cNvPr id="43010" name="Picture 2" descr="Es conveniente el pinzamiento tardío del cordón umbilical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4202832" cy="280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Placenta - Wikipedia, la enciclopedia lib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28800"/>
            <a:ext cx="2849725" cy="2939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Placenta Encapsulation-What Should You Know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581525"/>
            <a:ext cx="1366838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971550" y="5157788"/>
            <a:ext cx="3816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/>
              <a:t>En aquesta fase també s’expulsa </a:t>
            </a:r>
            <a:r>
              <a:rPr lang="es-ES" b="1"/>
              <a:t>LA PLACENTA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CuadroTexto"/>
          <p:cNvSpPr txBox="1">
            <a:spLocks noChangeArrowheads="1"/>
          </p:cNvSpPr>
          <p:nvPr/>
        </p:nvSpPr>
        <p:spPr bwMode="auto">
          <a:xfrm>
            <a:off x="827088" y="620713"/>
            <a:ext cx="7489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/>
              <a:t>DE QUÈ S’ALIMENTA EL NADÓ DURANTS ELS PRIMERS MESOS?</a:t>
            </a:r>
          </a:p>
        </p:txBody>
      </p:sp>
      <p:pic>
        <p:nvPicPr>
          <p:cNvPr id="44034" name="Picture 2" descr="10 verdades sobre la lactancia mater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3960440" cy="2952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900113" y="1916113"/>
            <a:ext cx="338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/>
              <a:t>LLET MATERNA</a:t>
            </a:r>
          </a:p>
        </p:txBody>
      </p:sp>
      <p:pic>
        <p:nvPicPr>
          <p:cNvPr id="44036" name="Picture 4" descr="Métodos de lactancia con biber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8920"/>
            <a:ext cx="4032448" cy="2730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4932363" y="1916113"/>
            <a:ext cx="338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/>
              <a:t>LLET EN POLS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CuadroTexto"/>
          <p:cNvSpPr txBox="1">
            <a:spLocks noChangeArrowheads="1"/>
          </p:cNvSpPr>
          <p:nvPr/>
        </p:nvSpPr>
        <p:spPr bwMode="auto">
          <a:xfrm>
            <a:off x="1331913" y="4292600"/>
            <a:ext cx="67691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5400">
                <a:latin typeface="Comic Sans MS" pitchFamily="66" charset="0"/>
              </a:rPr>
              <a:t>ESPEREM QUE US HAGI AGRADAT.</a:t>
            </a:r>
          </a:p>
        </p:txBody>
      </p:sp>
      <p:sp>
        <p:nvSpPr>
          <p:cNvPr id="22531" name="2 CuadroTexto"/>
          <p:cNvSpPr txBox="1">
            <a:spLocks noChangeArrowheads="1"/>
          </p:cNvSpPr>
          <p:nvPr/>
        </p:nvSpPr>
        <p:spPr bwMode="auto">
          <a:xfrm>
            <a:off x="900113" y="476250"/>
            <a:ext cx="73437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latin typeface="Comic Sans MS" pitchFamily="66" charset="0"/>
              </a:rPr>
              <a:t>GRÀCIES A</a:t>
            </a:r>
            <a:r>
              <a:rPr lang="es-ES" sz="2400">
                <a:latin typeface="Comic Sans MS" pitchFamily="66" charset="0"/>
              </a:rPr>
              <a:t>:</a:t>
            </a:r>
          </a:p>
          <a:p>
            <a:r>
              <a:rPr lang="es-ES" sz="2400">
                <a:latin typeface="Comic Sans MS" pitchFamily="66" charset="0"/>
              </a:rPr>
              <a:t> </a:t>
            </a:r>
          </a:p>
          <a:p>
            <a:r>
              <a:rPr lang="es-ES" sz="2400">
                <a:latin typeface="Comic Sans MS" pitchFamily="66" charset="0"/>
              </a:rPr>
              <a:t>EN JOFRE, </a:t>
            </a:r>
          </a:p>
          <a:p>
            <a:r>
              <a:rPr lang="es-ES" sz="2400">
                <a:latin typeface="Comic Sans MS" pitchFamily="66" charset="0"/>
              </a:rPr>
              <a:t>LA LAURA, </a:t>
            </a:r>
          </a:p>
          <a:p>
            <a:r>
              <a:rPr lang="es-ES" sz="2400">
                <a:latin typeface="Comic Sans MS" pitchFamily="66" charset="0"/>
              </a:rPr>
              <a:t>LA JÚLIA, </a:t>
            </a:r>
          </a:p>
          <a:p>
            <a:r>
              <a:rPr lang="es-ES" sz="2400">
                <a:latin typeface="Comic Sans MS" pitchFamily="66" charset="0"/>
              </a:rPr>
              <a:t>EN BRU, </a:t>
            </a:r>
          </a:p>
          <a:p>
            <a:r>
              <a:rPr lang="es-ES" sz="2400">
                <a:latin typeface="Comic Sans MS" pitchFamily="66" charset="0"/>
              </a:rPr>
              <a:t>LA JANA VILLANUEVA, </a:t>
            </a:r>
          </a:p>
          <a:p>
            <a:r>
              <a:rPr lang="es-ES" sz="2400">
                <a:latin typeface="Comic Sans MS" pitchFamily="66" charset="0"/>
              </a:rPr>
              <a:t>L’HUGO, </a:t>
            </a:r>
          </a:p>
          <a:p>
            <a:r>
              <a:rPr lang="es-ES" sz="2400">
                <a:latin typeface="Comic Sans MS" pitchFamily="66" charset="0"/>
              </a:rPr>
              <a:t>LA FLOR I A L’ALÍCIA.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1412776"/>
            <a:ext cx="691276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>
                  <a:solidFill>
                    <a:srgbClr val="002060"/>
                  </a:solidFill>
                </a:ln>
                <a:latin typeface="Comic Sans MS" pitchFamily="66" charset="0"/>
                <a:cs typeface="+mn-cs"/>
              </a:rPr>
              <a:t>L’EMBARÀS CONSTA DE 3 PARTS</a:t>
            </a:r>
          </a:p>
        </p:txBody>
      </p:sp>
      <p:cxnSp>
        <p:nvCxnSpPr>
          <p:cNvPr id="4" name="3 Conector recto de flecha"/>
          <p:cNvCxnSpPr/>
          <p:nvPr/>
        </p:nvCxnSpPr>
        <p:spPr>
          <a:xfrm flipH="1">
            <a:off x="1331913" y="2565400"/>
            <a:ext cx="2303462" cy="1511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5940425" y="2565400"/>
            <a:ext cx="1871663" cy="16557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4572000" y="2636838"/>
            <a:ext cx="0" cy="15128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395288" y="4797425"/>
            <a:ext cx="2305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latin typeface="Comic Sans MS" pitchFamily="66" charset="0"/>
              </a:rPr>
              <a:t>1. FECUNDACIÓ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3563938" y="4797425"/>
            <a:ext cx="19446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latin typeface="Comic Sans MS" pitchFamily="66" charset="0"/>
              </a:rPr>
              <a:t>2.</a:t>
            </a:r>
          </a:p>
          <a:p>
            <a:pPr algn="ctr"/>
            <a:r>
              <a:rPr lang="es-ES" sz="2400" b="1">
                <a:latin typeface="Comic Sans MS" pitchFamily="66" charset="0"/>
              </a:rPr>
              <a:t>EMBARÀS O GESTACIÓ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7019925" y="4724400"/>
            <a:ext cx="1728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latin typeface="Comic Sans MS" pitchFamily="66" charset="0"/>
              </a:rPr>
              <a:t>3.</a:t>
            </a:r>
          </a:p>
          <a:p>
            <a:pPr algn="ctr"/>
            <a:r>
              <a:rPr lang="es-ES" sz="2400" b="1">
                <a:latin typeface="Comic Sans MS" pitchFamily="66" charset="0"/>
              </a:rPr>
              <a:t>PART</a:t>
            </a:r>
          </a:p>
        </p:txBody>
      </p:sp>
      <p:sp>
        <p:nvSpPr>
          <p:cNvPr id="11273" name="8 CuadroTexto"/>
          <p:cNvSpPr txBox="1">
            <a:spLocks noChangeArrowheads="1"/>
          </p:cNvSpPr>
          <p:nvPr/>
        </p:nvSpPr>
        <p:spPr bwMode="auto">
          <a:xfrm>
            <a:off x="611188" y="549275"/>
            <a:ext cx="8137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000" dirty="0"/>
              <a:t>ELS HUMANS SOM MAMÍFERS. LES NOSTRES CRIES ES DESENVOLUPEN I CREIXEN A LA PANXA DE LA MARE.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1" grpId="0" build="p"/>
      <p:bldP spid="12" grpId="0" build="allAtOnce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CuadroTexto"/>
          <p:cNvSpPr txBox="1">
            <a:spLocks noChangeArrowheads="1"/>
          </p:cNvSpPr>
          <p:nvPr/>
        </p:nvSpPr>
        <p:spPr bwMode="auto">
          <a:xfrm>
            <a:off x="1331913" y="620713"/>
            <a:ext cx="5832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 dirty="0">
                <a:latin typeface="Comic Sans MS" pitchFamily="66" charset="0"/>
              </a:rPr>
              <a:t>1. LA FECUNDACIÓ</a:t>
            </a:r>
          </a:p>
        </p:txBody>
      </p:sp>
      <p:pic>
        <p:nvPicPr>
          <p:cNvPr id="17410" name="Picture 2" descr="Fertilización De La Célula De óvulo Humano Por El Espermatozoide ..."/>
          <p:cNvPicPr>
            <a:picLocks noChangeAspect="1" noChangeArrowheads="1"/>
          </p:cNvPicPr>
          <p:nvPr/>
        </p:nvPicPr>
        <p:blipFill>
          <a:blip r:embed="rId2" cstate="print"/>
          <a:srcRect b="8534"/>
          <a:stretch>
            <a:fillRect/>
          </a:stretch>
        </p:blipFill>
        <p:spPr bwMode="auto">
          <a:xfrm>
            <a:off x="2051720" y="4221088"/>
            <a:ext cx="2259640" cy="22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 l="31631" t="29077" r="30411" b="32155"/>
          <a:stretch>
            <a:fillRect/>
          </a:stretch>
        </p:blipFill>
        <p:spPr bwMode="auto">
          <a:xfrm>
            <a:off x="971550" y="1989138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4 CuadroTexto"/>
          <p:cNvSpPr txBox="1">
            <a:spLocks noChangeArrowheads="1"/>
          </p:cNvSpPr>
          <p:nvPr/>
        </p:nvSpPr>
        <p:spPr bwMode="auto">
          <a:xfrm>
            <a:off x="468313" y="1628775"/>
            <a:ext cx="287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dirty="0">
                <a:latin typeface="Comic Sans MS" pitchFamily="66" charset="0"/>
              </a:rPr>
              <a:t>ÓVUL DE LA DONA</a:t>
            </a: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420938"/>
            <a:ext cx="32924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6 CuadroTexto"/>
          <p:cNvSpPr txBox="1">
            <a:spLocks noChangeArrowheads="1"/>
          </p:cNvSpPr>
          <p:nvPr/>
        </p:nvSpPr>
        <p:spPr bwMode="auto">
          <a:xfrm>
            <a:off x="3924300" y="1557338"/>
            <a:ext cx="2879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dirty="0">
                <a:latin typeface="Comic Sans MS" pitchFamily="66" charset="0"/>
              </a:rPr>
              <a:t>ESPERMATOZOIDES DE L’HOME</a:t>
            </a:r>
          </a:p>
        </p:txBody>
      </p:sp>
      <p:sp>
        <p:nvSpPr>
          <p:cNvPr id="12296" name="7 CuadroTexto"/>
          <p:cNvSpPr txBox="1">
            <a:spLocks noChangeArrowheads="1"/>
          </p:cNvSpPr>
          <p:nvPr/>
        </p:nvSpPr>
        <p:spPr bwMode="auto">
          <a:xfrm>
            <a:off x="3132138" y="2492375"/>
            <a:ext cx="863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/>
              <a:t>+</a:t>
            </a:r>
          </a:p>
        </p:txBody>
      </p:sp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7380288" y="2492375"/>
            <a:ext cx="863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/>
              <a:t>=</a:t>
            </a: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4500563" y="4797425"/>
            <a:ext cx="863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/>
              <a:t>=</a:t>
            </a:r>
          </a:p>
        </p:txBody>
      </p:sp>
      <p:pic>
        <p:nvPicPr>
          <p:cNvPr id="12298" name="Picture 10" descr="La incompatibilitat entre madre y feto por la sangre - Blog Banc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437112"/>
            <a:ext cx="2997575" cy="168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5" grpId="0"/>
      <p:bldP spid="1229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CuadroTexto"/>
          <p:cNvSpPr txBox="1">
            <a:spLocks noChangeArrowheads="1"/>
          </p:cNvSpPr>
          <p:nvPr/>
        </p:nvSpPr>
        <p:spPr bwMode="auto">
          <a:xfrm>
            <a:off x="539750" y="1268413"/>
            <a:ext cx="784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Comic Sans MS" pitchFamily="66" charset="0"/>
              </a:rPr>
              <a:t>COM PODEM SABER SI LA DONA ESTÀ EMBARASSADA?</a:t>
            </a:r>
          </a:p>
        </p:txBody>
      </p:sp>
      <p:pic>
        <p:nvPicPr>
          <p:cNvPr id="13315" name="Picture 6" descr="6 razones que explican un test de embarazo negativo"/>
          <p:cNvPicPr>
            <a:picLocks noChangeAspect="1" noChangeArrowheads="1"/>
          </p:cNvPicPr>
          <p:nvPr/>
        </p:nvPicPr>
        <p:blipFill>
          <a:blip r:embed="rId2" cstate="print"/>
          <a:srcRect t="20432"/>
          <a:stretch>
            <a:fillRect/>
          </a:stretch>
        </p:blipFill>
        <p:spPr bwMode="auto">
          <a:xfrm>
            <a:off x="3348038" y="2708275"/>
            <a:ext cx="528637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4 CuadroTexto"/>
          <p:cNvSpPr txBox="1">
            <a:spLocks noChangeArrowheads="1"/>
          </p:cNvSpPr>
          <p:nvPr/>
        </p:nvSpPr>
        <p:spPr bwMode="auto">
          <a:xfrm>
            <a:off x="4211638" y="1989138"/>
            <a:ext cx="3673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/>
              <a:t>TEST D’EMBARÀS</a:t>
            </a:r>
          </a:p>
        </p:txBody>
      </p:sp>
      <p:sp>
        <p:nvSpPr>
          <p:cNvPr id="13317" name="5 CuadroTexto"/>
          <p:cNvSpPr txBox="1">
            <a:spLocks noChangeArrowheads="1"/>
          </p:cNvSpPr>
          <p:nvPr/>
        </p:nvSpPr>
        <p:spPr bwMode="auto">
          <a:xfrm>
            <a:off x="539750" y="3357563"/>
            <a:ext cx="2592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EMBARASSADA</a:t>
            </a:r>
          </a:p>
        </p:txBody>
      </p:sp>
      <p:sp>
        <p:nvSpPr>
          <p:cNvPr id="13318" name="6 CuadroTexto"/>
          <p:cNvSpPr txBox="1">
            <a:spLocks noChangeArrowheads="1"/>
          </p:cNvSpPr>
          <p:nvPr/>
        </p:nvSpPr>
        <p:spPr bwMode="auto">
          <a:xfrm>
            <a:off x="684213" y="4508500"/>
            <a:ext cx="2592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NO  EMBARASSADA</a:t>
            </a:r>
          </a:p>
        </p:txBody>
      </p:sp>
      <p:sp>
        <p:nvSpPr>
          <p:cNvPr id="13319" name="7 CuadroTexto"/>
          <p:cNvSpPr txBox="1">
            <a:spLocks noChangeArrowheads="1"/>
          </p:cNvSpPr>
          <p:nvPr/>
        </p:nvSpPr>
        <p:spPr bwMode="auto">
          <a:xfrm>
            <a:off x="1692275" y="333375"/>
            <a:ext cx="5832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latin typeface="Comic Sans MS" pitchFamily="66" charset="0"/>
              </a:rPr>
              <a:t>2. L’ EMBARÀS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00113" y="5661025"/>
            <a:ext cx="734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Comic Sans MS" pitchFamily="66" charset="0"/>
              </a:rPr>
              <a:t>TAMBÉ ES POT SABER AMB UN ANÀLISI DE SANG.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/>
      <p:bldP spid="13317" grpId="0"/>
      <p:bldP spid="13318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CuadroTexto"/>
          <p:cNvSpPr txBox="1">
            <a:spLocks noChangeArrowheads="1"/>
          </p:cNvSpPr>
          <p:nvPr/>
        </p:nvSpPr>
        <p:spPr bwMode="auto">
          <a:xfrm>
            <a:off x="1116013" y="476250"/>
            <a:ext cx="6840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/>
              <a:t>DIFERÈNCIA ENTRE EMBRIÓ I FETUS</a:t>
            </a:r>
          </a:p>
        </p:txBody>
      </p:sp>
      <p:pic>
        <p:nvPicPr>
          <p:cNvPr id="15362" name="Picture 2" descr="Científicos demuestran que los fetos en el útero tienen mayo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3672408" cy="3018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0" name="4 CuadroTexto"/>
          <p:cNvSpPr txBox="1">
            <a:spLocks noChangeArrowheads="1"/>
          </p:cNvSpPr>
          <p:nvPr/>
        </p:nvSpPr>
        <p:spPr bwMode="auto">
          <a:xfrm>
            <a:off x="900113" y="5300663"/>
            <a:ext cx="7343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/>
              <a:t>L’EMBARÀS DURA 9 MESOS (UNES 40 SETMANES). ES DIU BEBÉ A PARTIR QUE SURT DE LA PANXA.</a:t>
            </a:r>
          </a:p>
        </p:txBody>
      </p:sp>
      <p:sp>
        <p:nvSpPr>
          <p:cNvPr id="14341" name="5 CuadroTexto"/>
          <p:cNvSpPr txBox="1">
            <a:spLocks noChangeArrowheads="1"/>
          </p:cNvSpPr>
          <p:nvPr/>
        </p:nvSpPr>
        <p:spPr bwMode="auto">
          <a:xfrm>
            <a:off x="900113" y="1268413"/>
            <a:ext cx="3240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/>
              <a:t>ES DIU </a:t>
            </a:r>
            <a:r>
              <a:rPr lang="es-ES" smtClean="0"/>
              <a:t>EMBRIÓ</a:t>
            </a:r>
            <a:r>
              <a:rPr lang="es-ES" smtClean="0"/>
              <a:t> </a:t>
            </a:r>
            <a:r>
              <a:rPr lang="es-ES"/>
              <a:t>FINS LES 8 SETMANES (2 MESOS)</a:t>
            </a:r>
          </a:p>
        </p:txBody>
      </p:sp>
      <p:sp>
        <p:nvSpPr>
          <p:cNvPr id="14342" name="6 CuadroTexto"/>
          <p:cNvSpPr txBox="1">
            <a:spLocks noChangeArrowheads="1"/>
          </p:cNvSpPr>
          <p:nvPr/>
        </p:nvSpPr>
        <p:spPr bwMode="auto">
          <a:xfrm>
            <a:off x="4716463" y="1268413"/>
            <a:ext cx="3887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/>
              <a:t>A PARTIR DELS TRES MESOS ES DIU FETUS.</a:t>
            </a:r>
          </a:p>
        </p:txBody>
      </p:sp>
      <p:pic>
        <p:nvPicPr>
          <p:cNvPr id="15364" name="Picture 4" descr="imagen-sexto-mes-embaraz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3744416" cy="254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CuadroTexto"/>
          <p:cNvSpPr txBox="1">
            <a:spLocks noChangeArrowheads="1"/>
          </p:cNvSpPr>
          <p:nvPr/>
        </p:nvSpPr>
        <p:spPr bwMode="auto">
          <a:xfrm>
            <a:off x="755650" y="476250"/>
            <a:ext cx="36718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/>
              <a:t>DURANT TOT L’EMBARÀS EL FETUS ESTÀ DINS D’UN SAC QUE ES DIU </a:t>
            </a:r>
            <a:r>
              <a:rPr lang="es-ES" b="1"/>
              <a:t>SAC AMNIÒTIC</a:t>
            </a:r>
            <a:r>
              <a:rPr lang="es-ES"/>
              <a:t>. A DINS HI HA UN LÍQUID QUE ES DIU LÍQUID AMNIÒTIC..</a:t>
            </a:r>
          </a:p>
        </p:txBody>
      </p:sp>
      <p:pic>
        <p:nvPicPr>
          <p:cNvPr id="14338" name="Picture 2" descr="Un bebé nació dentro de su saco amniótico y permaneció sin respirar durante dos minu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3810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3 CuadroTexto"/>
          <p:cNvSpPr txBox="1">
            <a:spLocks noChangeArrowheads="1"/>
          </p:cNvSpPr>
          <p:nvPr/>
        </p:nvSpPr>
        <p:spPr bwMode="auto">
          <a:xfrm>
            <a:off x="5364163" y="4076700"/>
            <a:ext cx="31686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/>
              <a:t>EL FETUS RESPIRA I MENJA PER EL </a:t>
            </a:r>
            <a:r>
              <a:rPr lang="es-ES" b="1"/>
              <a:t>CORDÓ UMBILICAL</a:t>
            </a:r>
            <a:r>
              <a:rPr lang="es-ES"/>
              <a:t>. MENJA EL QUE MENJA LA SEVA MARE.</a:t>
            </a:r>
          </a:p>
        </p:txBody>
      </p:sp>
      <p:pic>
        <p:nvPicPr>
          <p:cNvPr id="15365" name="Picture 4" descr="Cordón umbilical puede salvar vidas | Super Channel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981075"/>
            <a:ext cx="3860800" cy="245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CuadroTexto"/>
          <p:cNvSpPr txBox="1">
            <a:spLocks noChangeArrowheads="1"/>
          </p:cNvSpPr>
          <p:nvPr/>
        </p:nvSpPr>
        <p:spPr bwMode="auto">
          <a:xfrm>
            <a:off x="539750" y="908050"/>
            <a:ext cx="66246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b="1"/>
              <a:t>1r MES</a:t>
            </a:r>
            <a:r>
              <a:rPr lang="es-ES"/>
              <a:t>: Al final del 1r mes es comencen a dibuixar braços i cames, i també s’inicia la formació del cordó umbilical. Aquí es diu que és un embrió.</a:t>
            </a:r>
          </a:p>
        </p:txBody>
      </p:sp>
      <p:sp>
        <p:nvSpPr>
          <p:cNvPr id="16387" name="2 CuadroTexto"/>
          <p:cNvSpPr txBox="1">
            <a:spLocks noChangeArrowheads="1"/>
          </p:cNvSpPr>
          <p:nvPr/>
        </p:nvSpPr>
        <p:spPr bwMode="auto">
          <a:xfrm>
            <a:off x="539750" y="2060575"/>
            <a:ext cx="6624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b="1"/>
              <a:t>2n MES</a:t>
            </a:r>
            <a:r>
              <a:rPr lang="es-ES"/>
              <a:t>: Es formen els ulls, i es van creant per exemple el cervell i el cor. Aquí encara es diu embrió.</a:t>
            </a:r>
          </a:p>
        </p:txBody>
      </p:sp>
      <p:sp>
        <p:nvSpPr>
          <p:cNvPr id="16388" name="3 CuadroTexto"/>
          <p:cNvSpPr txBox="1">
            <a:spLocks noChangeArrowheads="1"/>
          </p:cNvSpPr>
          <p:nvPr/>
        </p:nvSpPr>
        <p:spPr bwMode="auto">
          <a:xfrm>
            <a:off x="539750" y="3068638"/>
            <a:ext cx="691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b="1"/>
              <a:t>3r MES</a:t>
            </a:r>
            <a:r>
              <a:rPr lang="es-ES"/>
              <a:t>: Aquí ja se li diu fetus. Comença a agafar forma humana. </a:t>
            </a:r>
          </a:p>
        </p:txBody>
      </p:sp>
      <p:sp>
        <p:nvSpPr>
          <p:cNvPr id="16389" name="4 CuadroTexto"/>
          <p:cNvSpPr txBox="1">
            <a:spLocks noChangeArrowheads="1"/>
          </p:cNvSpPr>
          <p:nvPr/>
        </p:nvSpPr>
        <p:spPr bwMode="auto">
          <a:xfrm>
            <a:off x="539750" y="4437063"/>
            <a:ext cx="698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b="1"/>
              <a:t>4t MES</a:t>
            </a:r>
            <a:r>
              <a:rPr lang="es-ES"/>
              <a:t>: Li comencen a créixer les celles, el nas i els cabells.. </a:t>
            </a:r>
          </a:p>
        </p:txBody>
      </p:sp>
      <p:sp>
        <p:nvSpPr>
          <p:cNvPr id="16390" name="5 CuadroTexto"/>
          <p:cNvSpPr txBox="1">
            <a:spLocks noChangeArrowheads="1"/>
          </p:cNvSpPr>
          <p:nvPr/>
        </p:nvSpPr>
        <p:spPr bwMode="auto">
          <a:xfrm>
            <a:off x="611188" y="5589588"/>
            <a:ext cx="5473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b="1"/>
              <a:t>5è MES</a:t>
            </a:r>
            <a:r>
              <a:rPr lang="es-ES"/>
              <a:t>: Comença a fer puntades de peu.</a:t>
            </a:r>
          </a:p>
        </p:txBody>
      </p:sp>
      <p:pic>
        <p:nvPicPr>
          <p:cNvPr id="16396" name="Picture 12" descr="Embarazo. La fecundación del óvulo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620713"/>
            <a:ext cx="77152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Desarrollo del feto en el segundo mes de embaraz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1700213"/>
            <a:ext cx="7366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 descr="Desarrollo del feto en el tercer mes de embaraz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2852738"/>
            <a:ext cx="7366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8" descr="Desarrollo del feto en el cuarto mes de embaraz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076700"/>
            <a:ext cx="7366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539750" y="333375"/>
            <a:ext cx="7272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/>
              <a:t>EL CREIXEMENT DEL FETUS MES A MES.</a:t>
            </a:r>
          </a:p>
        </p:txBody>
      </p:sp>
      <p:pic>
        <p:nvPicPr>
          <p:cNvPr id="16404" name="Picture 20" descr="Desarrollo del bebé en el quinto mes de embaraz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5373688"/>
            <a:ext cx="74771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16390" grpId="0"/>
      <p:bldP spid="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>
            <a:spLocks noChangeArrowheads="1"/>
          </p:cNvSpPr>
          <p:nvPr/>
        </p:nvSpPr>
        <p:spPr bwMode="auto">
          <a:xfrm>
            <a:off x="971550" y="692150"/>
            <a:ext cx="6480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b="1"/>
              <a:t>6è MES</a:t>
            </a:r>
            <a:r>
              <a:rPr lang="ca-ES"/>
              <a:t>:El sentit de l’oïda se li desenvolupa més i reconeix la veu del seu pare.</a:t>
            </a:r>
          </a:p>
        </p:txBody>
      </p:sp>
      <p:sp>
        <p:nvSpPr>
          <p:cNvPr id="3" name="5 CuadroTexto"/>
          <p:cNvSpPr txBox="1">
            <a:spLocks noChangeArrowheads="1"/>
          </p:cNvSpPr>
          <p:nvPr/>
        </p:nvSpPr>
        <p:spPr bwMode="auto">
          <a:xfrm>
            <a:off x="971550" y="2060575"/>
            <a:ext cx="6408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b="1"/>
              <a:t>7è MES</a:t>
            </a:r>
            <a:r>
              <a:rPr lang="ca-ES"/>
              <a:t>: La pell deixa de ser transparent i ja no està tan arrugada. Els pulmons es desenvolupen.</a:t>
            </a:r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971550" y="3860800"/>
            <a:ext cx="6408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b="1"/>
              <a:t>8è MES</a:t>
            </a:r>
            <a:r>
              <a:rPr lang="ca-ES"/>
              <a:t>: La seva pell es torna més rosàcia i suau. A finals del mes sol estar ja col·locat caps per avall.</a:t>
            </a: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971550" y="5229225"/>
            <a:ext cx="5473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b="1"/>
              <a:t>9è MES</a:t>
            </a:r>
            <a:r>
              <a:rPr lang="ca-ES"/>
              <a:t>: Ja té els pulmons formats. </a:t>
            </a:r>
          </a:p>
        </p:txBody>
      </p:sp>
      <p:pic>
        <p:nvPicPr>
          <p:cNvPr id="17410" name="Picture 2" descr="Desarrollo del feto en el sexto mes de embaraz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404813"/>
            <a:ext cx="72707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Desarrollo del feto en el séptimo mes de embaraz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773238"/>
            <a:ext cx="72707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Desarrollo del feto en el octavo mes de embaraz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3500438"/>
            <a:ext cx="7191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Desarrollo del feto en el octavo mes de embaraz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4868863"/>
            <a:ext cx="81756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7 CuadroTexto"/>
          <p:cNvSpPr txBox="1">
            <a:spLocks noChangeArrowheads="1"/>
          </p:cNvSpPr>
          <p:nvPr/>
        </p:nvSpPr>
        <p:spPr bwMode="auto">
          <a:xfrm>
            <a:off x="1692275" y="333375"/>
            <a:ext cx="5832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3200" b="1">
                <a:solidFill>
                  <a:srgbClr val="002060"/>
                </a:solidFill>
                <a:latin typeface="Comic Sans MS" pitchFamily="66" charset="0"/>
              </a:rPr>
              <a:t>3. EL PART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827088" y="1412875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sz="2000" b="1"/>
              <a:t>EL PART CONSTA DE 3 FASES: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900113" y="2205038"/>
            <a:ext cx="7343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b="1"/>
              <a:t>1. LA DILATACIÓ</a:t>
            </a:r>
            <a:r>
              <a:rPr lang="ca-ES"/>
              <a:t>: la vagina s’ha de fer prou gran com perquè surti en fetus. Quan està a 10 cm és quan ja pot sortir.</a:t>
            </a:r>
          </a:p>
        </p:txBody>
      </p:sp>
      <p:pic>
        <p:nvPicPr>
          <p:cNvPr id="41986" name="Picture 2" descr="Las fases del parto: dilatación act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5244341" cy="3053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je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517</TotalTime>
  <Words>548</Words>
  <Application>Microsoft Office PowerPoint</Application>
  <PresentationFormat>Presentación en pantalla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Viajes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Margaret</dc:creator>
  <cp:lastModifiedBy>Margaret</cp:lastModifiedBy>
  <cp:revision>54</cp:revision>
  <dcterms:created xsi:type="dcterms:W3CDTF">2020-05-19T06:50:07Z</dcterms:created>
  <dcterms:modified xsi:type="dcterms:W3CDTF">2020-05-24T11:09:44Z</dcterms:modified>
</cp:coreProperties>
</file>