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5" r:id="rId6"/>
    <p:sldId id="264" r:id="rId7"/>
    <p:sldId id="266" r:id="rId8"/>
    <p:sldId id="260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59B1D8-C5EA-47C9-AE27-3EFB58FD1949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BBBE02-64E1-470F-9258-DD1B52D5146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476672"/>
            <a:ext cx="7988084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EL CERVELL I EL SISTEMA NERVIÓS</a:t>
            </a:r>
            <a:endParaRPr lang="es-ES" sz="32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8" name="Picture 4" descr="Los hemisferios cerebrales, funciones y diferencias | Cerebr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CURIOSITATS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306896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TENIM TANTES NEURONES COM ESTRELLES HI HA A LA GALÀXIA.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155679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QUAN ENS POSEM NERVIOSOS EL CERVELL S’ENCONGEIX.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472514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LES NEURONES D’UN SOL HUMÀ PODRIEN ARRIBAR DE LA TERRA A LA LLUNA.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>
            <a:spLocks noChangeArrowheads="1"/>
          </p:cNvSpPr>
          <p:nvPr/>
        </p:nvSpPr>
        <p:spPr bwMode="auto">
          <a:xfrm>
            <a:off x="900113" y="476250"/>
            <a:ext cx="73437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>
                <a:latin typeface="Comic Sans MS" pitchFamily="66" charset="0"/>
              </a:rPr>
              <a:t>GRÀCIES A</a:t>
            </a:r>
            <a:r>
              <a:rPr lang="es-ES" sz="2400" dirty="0">
                <a:latin typeface="Comic Sans MS" pitchFamily="66" charset="0"/>
              </a:rPr>
              <a:t>:</a:t>
            </a:r>
          </a:p>
          <a:p>
            <a:r>
              <a:rPr lang="es-ES" sz="2400" dirty="0">
                <a:latin typeface="Comic Sans MS" pitchFamily="66" charset="0"/>
              </a:rPr>
              <a:t> </a:t>
            </a:r>
          </a:p>
          <a:p>
            <a:r>
              <a:rPr lang="es-ES" sz="2400" dirty="0" smtClean="0">
                <a:latin typeface="Comic Sans MS" pitchFamily="66" charset="0"/>
              </a:rPr>
              <a:t>	EN PAU, </a:t>
            </a:r>
            <a:r>
              <a:rPr lang="es-ES" sz="2400" dirty="0">
                <a:latin typeface="Comic Sans MS" pitchFamily="66" charset="0"/>
              </a:rPr>
              <a:t>	</a:t>
            </a:r>
            <a:r>
              <a:rPr lang="es-ES" sz="2400" dirty="0" smtClean="0">
                <a:latin typeface="Comic Sans MS" pitchFamily="66" charset="0"/>
              </a:rPr>
              <a:t>		L’ELOI, </a:t>
            </a:r>
            <a:endParaRPr lang="es-ES" sz="2400" dirty="0">
              <a:latin typeface="Comic Sans MS" pitchFamily="66" charset="0"/>
            </a:endParaRPr>
          </a:p>
          <a:p>
            <a:r>
              <a:rPr lang="es-ES" sz="2400" dirty="0" smtClean="0">
                <a:latin typeface="Comic Sans MS" pitchFamily="66" charset="0"/>
              </a:rPr>
              <a:t>	L’EMMA, </a:t>
            </a:r>
            <a:r>
              <a:rPr lang="es-ES" sz="2400" dirty="0">
                <a:latin typeface="Comic Sans MS" pitchFamily="66" charset="0"/>
              </a:rPr>
              <a:t>	</a:t>
            </a:r>
            <a:r>
              <a:rPr lang="es-ES" sz="2400" dirty="0" smtClean="0">
                <a:latin typeface="Comic Sans MS" pitchFamily="66" charset="0"/>
              </a:rPr>
              <a:t>		EN JORDI, </a:t>
            </a:r>
            <a:endParaRPr lang="es-ES" sz="2400" dirty="0">
              <a:latin typeface="Comic Sans MS" pitchFamily="66" charset="0"/>
            </a:endParaRPr>
          </a:p>
          <a:p>
            <a:r>
              <a:rPr lang="es-ES" sz="2400" dirty="0" smtClean="0">
                <a:latin typeface="Comic Sans MS" pitchFamily="66" charset="0"/>
              </a:rPr>
              <a:t>	EN XEVI, </a:t>
            </a:r>
            <a:r>
              <a:rPr lang="es-ES" sz="2400" dirty="0">
                <a:latin typeface="Comic Sans MS" pitchFamily="66" charset="0"/>
              </a:rPr>
              <a:t>	</a:t>
            </a:r>
            <a:r>
              <a:rPr lang="es-ES" sz="2400" dirty="0" smtClean="0">
                <a:latin typeface="Comic Sans MS" pitchFamily="66" charset="0"/>
              </a:rPr>
              <a:t>		L’ORIOL, </a:t>
            </a:r>
            <a:endParaRPr lang="es-ES" sz="2400" dirty="0">
              <a:latin typeface="Comic Sans MS" pitchFamily="66" charset="0"/>
            </a:endParaRPr>
          </a:p>
          <a:p>
            <a:r>
              <a:rPr lang="es-ES" sz="2400" dirty="0" smtClean="0">
                <a:latin typeface="Comic Sans MS" pitchFamily="66" charset="0"/>
              </a:rPr>
              <a:t>	LA ZOE, 			L’ARLET, </a:t>
            </a:r>
          </a:p>
          <a:p>
            <a:r>
              <a:rPr lang="es-ES" sz="2400" dirty="0" smtClean="0">
                <a:latin typeface="Comic Sans MS" pitchFamily="66" charset="0"/>
              </a:rPr>
              <a:t>	L’ADRIÀ, 			LA BRUNA</a:t>
            </a:r>
          </a:p>
          <a:p>
            <a:r>
              <a:rPr lang="es-ES" sz="2400" dirty="0" smtClean="0">
                <a:latin typeface="Comic Sans MS" pitchFamily="66" charset="0"/>
              </a:rPr>
              <a:t>			 I L’AITOR.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1331913" y="4292600"/>
            <a:ext cx="67691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5400" dirty="0">
                <a:latin typeface="Comic Sans MS" pitchFamily="66" charset="0"/>
              </a:rPr>
              <a:t>ESPEREM QUE US HAGI AGRADAT.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414908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ENCÈFAL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508518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MÈDUL.LA </a:t>
            </a:r>
          </a:p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ESPINAL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285293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SISTEMA NERVIÓS CENTRAL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84168" y="285293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SISTEMA NERVIÓS PERIFÈRIC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72200" y="429309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NERVIS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71600" y="119675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EL SISTEMA NERVIÓS ESTÀ DIVIDIT EN 2 PARTS: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55576" y="26064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EL SISTEMA NERVIÓS ÉS EL QUE ENS PERMET FER TOT EL QUE FEM AMB EL NOSTRE COS.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encèfal, mèdul.la i nerv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44824"/>
            <a:ext cx="2886103" cy="469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83671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QUINES SÓN LES PARTS DE L’ENCÈFAL?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ómo Funciona el CEREBRO Humano - ¡Claves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2420888"/>
            <a:ext cx="4733029" cy="354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51520" y="2276872"/>
            <a:ext cx="16561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CERVELL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Controla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batec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respiració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…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308304" y="4005064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CEREBEL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Controla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moviments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l’equilibri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i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coordinació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5661248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BULB RAQUIDI</a:t>
            </a:r>
          </a:p>
          <a:p>
            <a:pPr algn="ctr"/>
            <a:r>
              <a:rPr lang="es-ES" dirty="0" err="1" smtClean="0">
                <a:latin typeface="Arial" pitchFamily="34" charset="0"/>
                <a:cs typeface="Arial" pitchFamily="34" charset="0"/>
              </a:rPr>
              <a:t>Connecta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la mèdul.la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amb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cervell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1907704" y="2708920"/>
            <a:ext cx="108012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5868144" y="4869160"/>
            <a:ext cx="129614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3275856" y="5517232"/>
            <a:ext cx="129614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99592" y="76470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EL CERVELL ÉS L’ÒRGAN MÉS IMPORTANT DEL SISTEMA NERVIÓS. ÉS COM UN ORDINADOR.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nciclopedia Salud: Los dos hemisferios del cerebro humano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3419872" y="2060848"/>
            <a:ext cx="218794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683568" y="292494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Està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smtClean="0">
                <a:latin typeface="Arial" pitchFamily="34" charset="0"/>
                <a:cs typeface="Arial" pitchFamily="34" charset="0"/>
              </a:rPr>
              <a:t>format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per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teixit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tou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gelatinós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44208" y="22768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Pesa 1,5Kg. 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444208" y="371703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¾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són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aigua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971600" y="54452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EL CERVELL ESTÀ PROTEGIT PEL CRANI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COM FUNCIONA EL SISTEMA NERVIÓS?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dit crem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2016224" cy="209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3275856" y="98072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COM S’ADONA DEL “PERILL”?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Mano - Wikipedia, la enciclopedia li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095500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2843808" y="177281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SENTIT DEL TACTE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Nervis tac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501008"/>
            <a:ext cx="2592288" cy="3186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483768" y="306896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QUÈ FA EL SISTEMA NERVIÓS?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Nervis tacte torna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501008"/>
            <a:ext cx="2736304" cy="317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to del fear, emotions, horror and - ID:37106027 - Imagen libr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806896" cy="197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Por qué me tiembla el ojo? | Blog de Clínica Bavi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1800000" cy="99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Pelota baloncesto antiestrés"/>
          <p:cNvPicPr>
            <a:picLocks noChangeAspect="1" noChangeArrowheads="1"/>
          </p:cNvPicPr>
          <p:nvPr/>
        </p:nvPicPr>
        <p:blipFill>
          <a:blip r:embed="rId4" cstate="print"/>
          <a:srcRect l="16111" r="14486" b="9610"/>
          <a:stretch>
            <a:fillRect/>
          </a:stretch>
        </p:blipFill>
        <p:spPr bwMode="auto">
          <a:xfrm>
            <a:off x="3419872" y="1268760"/>
            <a:ext cx="1148200" cy="112769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923928" y="69269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COM S’ADONA DEL “PERILL”?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14096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QUÈ FA EL NOSTRE SISTEMA NERVIÓS?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44008" y="227687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SENTIT DE LA VISTA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▷ Descubre ahora todas las funciones del sistema nervioso"/>
          <p:cNvPicPr>
            <a:picLocks noChangeAspect="1" noChangeArrowheads="1"/>
          </p:cNvPicPr>
          <p:nvPr/>
        </p:nvPicPr>
        <p:blipFill>
          <a:blip r:embed="rId5" cstate="print"/>
          <a:srcRect r="46438"/>
          <a:stretch>
            <a:fillRect/>
          </a:stretch>
        </p:blipFill>
        <p:spPr bwMode="auto">
          <a:xfrm>
            <a:off x="2843808" y="3667124"/>
            <a:ext cx="2520280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9269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2606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Per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tant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es comunica el sistema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nerviós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amb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l’entorn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105273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Doncs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 través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dels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SENTITS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Encèfal i mèdul.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348880"/>
            <a:ext cx="3131616" cy="2941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8 Grupo"/>
          <p:cNvGrpSpPr/>
          <p:nvPr/>
        </p:nvGrpSpPr>
        <p:grpSpPr>
          <a:xfrm>
            <a:off x="6012160" y="1556792"/>
            <a:ext cx="2232248" cy="2520280"/>
            <a:chOff x="6444208" y="2564904"/>
            <a:chExt cx="2232248" cy="2677656"/>
          </a:xfrm>
        </p:grpSpPr>
        <p:sp>
          <p:nvSpPr>
            <p:cNvPr id="7" name="6 CuadroTexto"/>
            <p:cNvSpPr txBox="1"/>
            <p:nvPr/>
          </p:nvSpPr>
          <p:spPr>
            <a:xfrm>
              <a:off x="6444208" y="2564904"/>
              <a:ext cx="223224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VISTA</a:t>
              </a:r>
            </a:p>
            <a:p>
              <a:pPr algn="ctr"/>
              <a:endParaRPr lang="es-ES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ES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ES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ES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ES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ES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4" descr="Por qué me tiembla el ojo? | Blog de Clínica Bavier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232" y="3068960"/>
              <a:ext cx="1800000" cy="995704"/>
            </a:xfrm>
            <a:prstGeom prst="rect">
              <a:avLst/>
            </a:prstGeom>
            <a:noFill/>
          </p:spPr>
        </p:pic>
      </p:grpSp>
      <p:grpSp>
        <p:nvGrpSpPr>
          <p:cNvPr id="15" name="14 Grupo"/>
          <p:cNvGrpSpPr/>
          <p:nvPr/>
        </p:nvGrpSpPr>
        <p:grpSpPr>
          <a:xfrm>
            <a:off x="539552" y="4221088"/>
            <a:ext cx="2016224" cy="1440160"/>
            <a:chOff x="395536" y="4581128"/>
            <a:chExt cx="2016224" cy="1440160"/>
          </a:xfrm>
        </p:grpSpPr>
        <p:pic>
          <p:nvPicPr>
            <p:cNvPr id="21508" name="Picture 4" descr="LA PUNTA DE LA NARIZ | FEMM Cirugía y Medicina Estética"/>
            <p:cNvPicPr>
              <a:picLocks noChangeAspect="1" noChangeArrowheads="1"/>
            </p:cNvPicPr>
            <p:nvPr/>
          </p:nvPicPr>
          <p:blipFill>
            <a:blip r:embed="rId4" cstate="print"/>
            <a:srcRect l="20002" r="23992" b="40559"/>
            <a:stretch>
              <a:fillRect/>
            </a:stretch>
          </p:blipFill>
          <p:spPr bwMode="auto">
            <a:xfrm>
              <a:off x="899592" y="5085184"/>
              <a:ext cx="1008112" cy="936104"/>
            </a:xfrm>
            <a:prstGeom prst="rect">
              <a:avLst/>
            </a:prstGeom>
            <a:noFill/>
          </p:spPr>
        </p:pic>
        <p:sp>
          <p:nvSpPr>
            <p:cNvPr id="14" name="13 CuadroTexto"/>
            <p:cNvSpPr txBox="1"/>
            <p:nvPr/>
          </p:nvSpPr>
          <p:spPr>
            <a:xfrm>
              <a:off x="395536" y="4581128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OLFACTE</a:t>
              </a:r>
              <a:endParaRPr lang="es-E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10" name="AutoShape 6" descr="LA PUNTA DE LA NARIZ | FEMM Cirugía y Medicina Esté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2" name="AutoShape 8" descr="LA PUNTA DE LA NARIZ | FEMM Cirugía y Medicina Esté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0" name="19 Grupo"/>
          <p:cNvGrpSpPr/>
          <p:nvPr/>
        </p:nvGrpSpPr>
        <p:grpSpPr>
          <a:xfrm>
            <a:off x="3275856" y="5517232"/>
            <a:ext cx="2160240" cy="1142800"/>
            <a:chOff x="6228184" y="4653136"/>
            <a:chExt cx="2160240" cy="1142800"/>
          </a:xfrm>
        </p:grpSpPr>
        <p:pic>
          <p:nvPicPr>
            <p:cNvPr id="21514" name="Picture 10" descr="LA PUNTA DE LA NARIZ | FEMM Cirugía y Medicina Estética"/>
            <p:cNvPicPr>
              <a:picLocks noChangeAspect="1" noChangeArrowheads="1"/>
            </p:cNvPicPr>
            <p:nvPr/>
          </p:nvPicPr>
          <p:blipFill>
            <a:blip r:embed="rId4" cstate="print"/>
            <a:srcRect l="8001" t="59441" r="7990"/>
            <a:stretch>
              <a:fillRect/>
            </a:stretch>
          </p:blipFill>
          <p:spPr bwMode="auto">
            <a:xfrm>
              <a:off x="6588224" y="5157192"/>
              <a:ext cx="1512168" cy="638744"/>
            </a:xfrm>
            <a:prstGeom prst="rect">
              <a:avLst/>
            </a:prstGeom>
            <a:noFill/>
          </p:spPr>
        </p:pic>
        <p:sp>
          <p:nvSpPr>
            <p:cNvPr id="19" name="18 CuadroTexto"/>
            <p:cNvSpPr txBox="1"/>
            <p:nvPr/>
          </p:nvSpPr>
          <p:spPr>
            <a:xfrm>
              <a:off x="6228184" y="4653136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GUST</a:t>
              </a:r>
              <a:endParaRPr lang="es-E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827584" y="1628800"/>
            <a:ext cx="1728192" cy="1690436"/>
            <a:chOff x="539552" y="2348880"/>
            <a:chExt cx="1728192" cy="1690436"/>
          </a:xfrm>
        </p:grpSpPr>
        <p:pic>
          <p:nvPicPr>
            <p:cNvPr id="21506" name="Picture 2" descr="Al menos 49 genes contribuyen al acoplamiento del lóbulo de la ..."/>
            <p:cNvPicPr>
              <a:picLocks noChangeAspect="1" noChangeArrowheads="1"/>
            </p:cNvPicPr>
            <p:nvPr/>
          </p:nvPicPr>
          <p:blipFill>
            <a:blip r:embed="rId5" cstate="print"/>
            <a:srcRect l="26565" t="4430" r="12557"/>
            <a:stretch>
              <a:fillRect/>
            </a:stretch>
          </p:blipFill>
          <p:spPr bwMode="auto">
            <a:xfrm>
              <a:off x="899592" y="2852936"/>
              <a:ext cx="1008112" cy="1186380"/>
            </a:xfrm>
            <a:prstGeom prst="rect">
              <a:avLst/>
            </a:prstGeom>
            <a:noFill/>
          </p:spPr>
        </p:pic>
        <p:sp>
          <p:nvSpPr>
            <p:cNvPr id="22" name="21 CuadroTexto"/>
            <p:cNvSpPr txBox="1"/>
            <p:nvPr/>
          </p:nvSpPr>
          <p:spPr>
            <a:xfrm>
              <a:off x="539552" y="2348880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OÏDA</a:t>
              </a:r>
              <a:endParaRPr lang="es-E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6228184" y="4149080"/>
            <a:ext cx="1944216" cy="1909535"/>
            <a:chOff x="6660232" y="4725144"/>
            <a:chExt cx="1944216" cy="1909535"/>
          </a:xfrm>
        </p:grpSpPr>
        <p:pic>
          <p:nvPicPr>
            <p:cNvPr id="21516" name="Picture 12" descr="Biodecodificación – Dedos de las manos | Albada Natural"/>
            <p:cNvPicPr>
              <a:picLocks noChangeAspect="1" noChangeArrowheads="1"/>
            </p:cNvPicPr>
            <p:nvPr/>
          </p:nvPicPr>
          <p:blipFill>
            <a:blip r:embed="rId6" cstate="print"/>
            <a:srcRect t="8882"/>
            <a:stretch>
              <a:fillRect/>
            </a:stretch>
          </p:blipFill>
          <p:spPr bwMode="auto">
            <a:xfrm>
              <a:off x="7020272" y="5157192"/>
              <a:ext cx="1296144" cy="1477487"/>
            </a:xfrm>
            <a:prstGeom prst="rect">
              <a:avLst/>
            </a:prstGeom>
            <a:noFill/>
          </p:spPr>
        </p:pic>
        <p:sp>
          <p:nvSpPr>
            <p:cNvPr id="24" name="23 CuadroTexto"/>
            <p:cNvSpPr txBox="1"/>
            <p:nvPr/>
          </p:nvSpPr>
          <p:spPr>
            <a:xfrm>
              <a:off x="6660232" y="4725144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TACTE</a:t>
              </a:r>
              <a:endParaRPr lang="es-E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s hemisferios cerebrales y la personalidad - WeMy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4708500" cy="35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827584" y="69269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ALTRES COSES QUE HAS DE SABER.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1032" y="141277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EL CERVELL ESTÀ DIVIDIT EN 2 PARTS QUE ES DIUEN HEMISFERIS.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44208" y="23488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HEMISFERI DRET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23488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HEMISFERI ESQUERRE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6516216" y="2852936"/>
            <a:ext cx="1368152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1475656" y="2780928"/>
            <a:ext cx="1152128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620688"/>
            <a:ext cx="799288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CÈL.LULA ÉS LA PART MÉS PETITA DELS ÈSSERS VIUS.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92494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LES CÈL.LULES DEL SISTEMA NERVIÓS SÓN LES NEURONES.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484784"/>
            <a:ext cx="72008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SÓN TAN PETITES QUE NOMÉS LES PODEM VEURE AMB UN MICROSCOPI.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Neuronas | Vectores, Fotos de Stock y PSD Gra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4018434" cy="2208213"/>
          </a:xfrm>
          <a:prstGeom prst="rect">
            <a:avLst/>
          </a:prstGeom>
          <a:noFill/>
        </p:spPr>
      </p:pic>
      <p:pic>
        <p:nvPicPr>
          <p:cNvPr id="2052" name="Picture 4" descr="Nueva técnica muestra cómo se comunican las neuronas | BuenaVida.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528232" cy="235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515</TotalTime>
  <Words>276</Words>
  <Application>Microsoft Office PowerPoint</Application>
  <PresentationFormat>Presentación en pantalla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Margaret</dc:creator>
  <cp:lastModifiedBy>Margaret</cp:lastModifiedBy>
  <cp:revision>66</cp:revision>
  <dcterms:created xsi:type="dcterms:W3CDTF">2020-05-26T16:16:42Z</dcterms:created>
  <dcterms:modified xsi:type="dcterms:W3CDTF">2020-05-30T15:38:47Z</dcterms:modified>
</cp:coreProperties>
</file>