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5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7" r:id="rId25"/>
    <p:sldId id="286" r:id="rId26"/>
    <p:sldId id="276" r:id="rId27"/>
    <p:sldId id="277" r:id="rId28"/>
    <p:sldId id="278" r:id="rId29"/>
    <p:sldId id="281" r:id="rId30"/>
    <p:sldId id="279" r:id="rId31"/>
    <p:sldId id="280" r:id="rId3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uCnXLB8hOkWWSdxKlTlPoTSQO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8DD62C-784B-42DA-B896-2580D26A324F}">
  <a:tblStyle styleId="{698DD62C-784B-42DA-B896-2580D26A324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11836EB-3FAE-4346-A3D6-3744BB84D27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 snapToGrid="0"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03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8818c0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ed8818c0da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d8818c0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ed8818c0da_0_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b3843a546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27b3843a5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1fea800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51fea80085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2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f49ccfc9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ff49ccfc9e_0_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5a36cfcd7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155a36cfc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d70dbc8c5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ed70dbc8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0361cb110_0_9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150361cb11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43d0b708c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1543d0b70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76bf60a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576bf60aab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e4c2cbf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ee4c2cbf94_0_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abla" type="tbl">
  <p:cSld name="TAB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generacio2020@escolacanparera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agora.xtec.cat/ceipcanparera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people/Aula-entorn-rural-Can-Pou/100070741406200/?fref=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ceipcanparer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723550" y="1709900"/>
            <a:ext cx="777240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lang="en-US" sz="6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BENVINGUTS i BENVINGUDES </a:t>
            </a:r>
            <a:endParaRPr sz="6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lang="en-US" sz="6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I3!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76bf60aab_0_0"/>
          <p:cNvSpPr txBox="1">
            <a:spLocks noGrp="1"/>
          </p:cNvSpPr>
          <p:nvPr>
            <p:ph type="title"/>
          </p:nvPr>
        </p:nvSpPr>
        <p:spPr>
          <a:xfrm>
            <a:off x="457200" y="274631"/>
            <a:ext cx="82296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1" dirty="0" smtClean="0">
                <a:solidFill>
                  <a:schemeClr val="dk1"/>
                </a:solidFill>
              </a:rPr>
              <a:t>HORARI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26369" r="17808" b="17124"/>
          <a:stretch/>
        </p:blipFill>
        <p:spPr bwMode="auto">
          <a:xfrm>
            <a:off x="651352" y="789904"/>
            <a:ext cx="7452987" cy="45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204;p28" descr="Descripción: Capçalera verda.jpg"/>
          <p:cNvPicPr preferRelativeResize="0"/>
          <p:nvPr/>
        </p:nvPicPr>
        <p:blipFill rotWithShape="1">
          <a:blip r:embed="rId4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e4c2cbf94_0_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dirty="0"/>
              <a:t>UN DIA A L’AULA </a:t>
            </a:r>
            <a:r>
              <a:rPr lang="en-US" sz="3600" b="1" dirty="0" smtClean="0"/>
              <a:t>D’I3</a:t>
            </a:r>
            <a:endParaRPr sz="3600" b="1" dirty="0"/>
          </a:p>
        </p:txBody>
      </p:sp>
      <p:pic>
        <p:nvPicPr>
          <p:cNvPr id="149" name="Google Shape;149;gee4c2cbf94_0_6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gee4c2cbf94_0_6"/>
          <p:cNvGraphicFramePr/>
          <p:nvPr/>
        </p:nvGraphicFramePr>
        <p:xfrm>
          <a:off x="457200" y="1417625"/>
          <a:ext cx="8229600" cy="3840450"/>
        </p:xfrm>
        <a:graphic>
          <a:graphicData uri="http://schemas.openxmlformats.org/drawingml/2006/table">
            <a:tbl>
              <a:tblPr>
                <a:noFill/>
                <a:tableStyleId>{698DD62C-784B-42DA-B896-2580D26A324F}</a:tableStyleId>
              </a:tblPr>
              <a:tblGrid>
                <a:gridCol w="4114800"/>
                <a:gridCol w="4114800"/>
              </a:tblGrid>
              <a:tr h="55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b="1" u="none" strike="noStrike" cap="none" dirty="0"/>
                        <a:t>MATí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TARDA</a:t>
                      </a:r>
                      <a:endParaRPr sz="2400" b="1" u="none" strike="noStrike" cap="none"/>
                    </a:p>
                  </a:txBody>
                  <a:tcPr marL="91425" marR="91425" marT="91425" marB="91425"/>
                </a:tc>
              </a:tr>
              <a:tr h="3287275"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ENS POSEM LA BATA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MIREM CONTES - TREBALL AUTÒNOM PER SAFATES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RUTINES DEL BON DIA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CONVERSA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ACTIVITAT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FEM PIPI I RENTEM MANS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ESMORZAR I PATI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ACTIVITAT</a:t>
                      </a:r>
                      <a:endParaRPr sz="1700" u="none" strike="noStrike" cap="none" dirty="0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 dirty="0"/>
                        <a:t>ANEM A DINAR</a:t>
                      </a:r>
                      <a:endParaRPr sz="17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/>
                        <a:t>ENS POSEM LA BATA</a:t>
                      </a:r>
                      <a:endParaRPr sz="1700" u="none" strike="noStrike" cap="none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/>
                        <a:t>RELAXACIÓ - MIREM CONTES</a:t>
                      </a:r>
                      <a:endParaRPr sz="1700" u="none" strike="noStrike" cap="none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/>
                        <a:t>ACTIVITAT</a:t>
                      </a:r>
                      <a:endParaRPr sz="1700" u="none" strike="noStrike" cap="none"/>
                    </a:p>
                    <a:p>
                      <a:pPr marL="457200" marR="0" lvl="0" indent="-336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 u="none" strike="noStrike" cap="none"/>
                        <a:t>ANEM A CASA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d8818c0da_0_0"/>
          <p:cNvSpPr txBox="1">
            <a:spLocks noGrp="1"/>
          </p:cNvSpPr>
          <p:nvPr>
            <p:ph type="body" idx="1"/>
          </p:nvPr>
        </p:nvSpPr>
        <p:spPr>
          <a:xfrm>
            <a:off x="457200" y="372425"/>
            <a:ext cx="8229600" cy="4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400" b="1" dirty="0"/>
              <a:t>QUÈ CAL PORTAR?</a:t>
            </a:r>
            <a:endParaRPr sz="34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457200" lvl="0" indent="-3492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 dirty="0"/>
              <a:t>Bata de botons a partir </a:t>
            </a:r>
            <a:r>
              <a:rPr lang="en-US" sz="1900" dirty="0" smtClean="0"/>
              <a:t>d’ octubre</a:t>
            </a:r>
            <a:r>
              <a:rPr lang="en-US" sz="1900" dirty="0"/>
              <a:t>.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 dirty="0"/>
              <a:t>Mitjons de psicomotricitat, es queden a l’escola tot el trimestre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 dirty="0"/>
              <a:t>Bosseta de roba:</a:t>
            </a:r>
            <a:endParaRPr sz="1900" dirty="0"/>
          </a:p>
          <a:p>
            <a:pPr marL="13716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Carmanyola amb l’esmorzar.</a:t>
            </a:r>
            <a:endParaRPr sz="1600" dirty="0"/>
          </a:p>
          <a:p>
            <a:pPr marL="13716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Ampolleta d’aigua  (no vidre) -</a:t>
            </a:r>
            <a:r>
              <a:rPr lang="en-US" sz="1600" b="1" dirty="0"/>
              <a:t>l’han de poder obrir sols</a:t>
            </a:r>
            <a:r>
              <a:rPr lang="en-US" sz="1600" dirty="0"/>
              <a:t>-</a:t>
            </a:r>
            <a:endParaRPr sz="1600" dirty="0"/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400" b="1" dirty="0"/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CAL MARCAR TOTA LA ROBA DEL VOSTRE FILL/A AMB EL NOM.</a:t>
            </a:r>
            <a:endParaRPr sz="1600" b="1" dirty="0"/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JAQUETES I BATES HAN DE DUR UNA VETA (10 CM). SI DEIXEU </a:t>
            </a:r>
            <a:r>
              <a:rPr lang="en-US" sz="1600" b="1" dirty="0" smtClean="0"/>
              <a:t>LA BOSSETA AL </a:t>
            </a:r>
            <a:r>
              <a:rPr lang="en-US" sz="1600" b="1" dirty="0"/>
              <a:t>PENJADOR HA DE TENIR VETA LLARGA, PERQUÈ ELLS PUGUIN PENJAR LA RESTA DE LES COSES.</a:t>
            </a:r>
            <a:endParaRPr sz="1600" b="1" dirty="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900" dirty="0"/>
          </a:p>
        </p:txBody>
      </p:sp>
      <p:pic>
        <p:nvPicPr>
          <p:cNvPr id="156" name="Google Shape;156;ged8818c0da_0_0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ed8818c0d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9075" y="1192675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8818c0da_0_12"/>
          <p:cNvSpPr txBox="1">
            <a:spLocks noGrp="1"/>
          </p:cNvSpPr>
          <p:nvPr>
            <p:ph type="subTitle" idx="1"/>
          </p:nvPr>
        </p:nvSpPr>
        <p:spPr>
          <a:xfrm>
            <a:off x="381825" y="88100"/>
            <a:ext cx="8664300" cy="5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/>
              <a:t>NORMES PER UN BON FUNCIONAMENT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u="sng" dirty="0"/>
          </a:p>
          <a:p>
            <a:pPr marL="4572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Puntualitat en les entrades i sortides.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Assistència (avisar per correu si no vindran).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Servei d’acollida:-no superar la 1’30h en tot el dia-</a:t>
            </a:r>
            <a:endParaRPr sz="1500" dirty="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Matí (7.30 h)</a:t>
            </a:r>
            <a:endParaRPr sz="1500" dirty="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Tarda (16.30 h)</a:t>
            </a:r>
            <a:endParaRPr sz="1500"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Psicomotricitat: xandall, sabatilles esportives amb velcro i mitjons antilliscants.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Menjador: si un nen/a eventual es queda al menjador, cal comunicar-ho també a la tutora.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Malalties:</a:t>
            </a:r>
            <a:endParaRPr sz="1500" dirty="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Si un nen/a té polls, cal que faci el tractament i es quedi a casa.</a:t>
            </a:r>
            <a:endParaRPr sz="1500" dirty="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No es donarà cap tipus de medicament si no va acompanyat del full d’autorització d’administració de medicament i la recepta mèdica.</a:t>
            </a:r>
            <a:endParaRPr sz="1500"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/>
              <a:t>No es poden portar joguines ni llaminadures.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500" dirty="0"/>
          </a:p>
          <a:p>
            <a:pPr marL="4572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 dirty="0" smtClean="0"/>
              <a:t>Els </a:t>
            </a:r>
            <a:r>
              <a:rPr lang="en-US" sz="1500" dirty="0"/>
              <a:t>dies de pluja, els paraigües o impermeables no es poden quedar a l’escola.</a:t>
            </a:r>
            <a:endParaRPr sz="1500" dirty="0"/>
          </a:p>
        </p:txBody>
      </p:sp>
      <p:pic>
        <p:nvPicPr>
          <p:cNvPr id="163" name="Google Shape;163;ged8818c0da_0_12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b3843a546_0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200">
                <a:solidFill>
                  <a:schemeClr val="dk1"/>
                </a:solidFill>
              </a:rPr>
              <a:t>Tema del curs 23-24:           </a:t>
            </a:r>
            <a:br>
              <a:rPr lang="en-US" sz="4200">
                <a:solidFill>
                  <a:schemeClr val="dk1"/>
                </a:solidFill>
              </a:rPr>
            </a:br>
            <a:r>
              <a:rPr lang="en-US" sz="4200" b="1">
                <a:solidFill>
                  <a:schemeClr val="dk1"/>
                </a:solidFill>
              </a:rPr>
              <a:t>ELS MUSICALS</a:t>
            </a:r>
            <a:endParaRPr sz="4200"/>
          </a:p>
        </p:txBody>
      </p:sp>
      <p:pic>
        <p:nvPicPr>
          <p:cNvPr id="169" name="Google Shape;169;g27b3843a546_0_0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7b3843a54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825" y="1570037"/>
            <a:ext cx="6728709" cy="37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1fea80085_0_0"/>
          <p:cNvSpPr txBox="1">
            <a:spLocks noGrp="1"/>
          </p:cNvSpPr>
          <p:nvPr>
            <p:ph type="body" idx="1"/>
          </p:nvPr>
        </p:nvSpPr>
        <p:spPr>
          <a:xfrm>
            <a:off x="195750" y="285600"/>
            <a:ext cx="8752500" cy="6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100" b="1" dirty="0" smtClean="0">
                <a:solidFill>
                  <a:srgbClr val="9900FF"/>
                </a:solidFill>
              </a:rPr>
              <a:t>I3: </a:t>
            </a:r>
            <a:r>
              <a:rPr lang="es-ES" sz="4100" b="1" dirty="0" smtClean="0">
                <a:solidFill>
                  <a:srgbClr val="9900FF"/>
                </a:solidFill>
              </a:rPr>
              <a:t>CATS</a:t>
            </a:r>
            <a:endParaRPr sz="4100" b="1" dirty="0">
              <a:solidFill>
                <a:srgbClr val="9900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500" dirty="0" smtClean="0"/>
              <a:t>EL MUSICAL</a:t>
            </a: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4500" b="1" dirty="0">
              <a:solidFill>
                <a:srgbClr val="9900FF"/>
              </a:solidFill>
            </a:endParaRPr>
          </a:p>
        </p:txBody>
      </p:sp>
      <p:sp>
        <p:nvSpPr>
          <p:cNvPr id="2" name="AutoShape 2" descr="Cats en Broadway, Nueva York: todo lo que debes saber sobre este musical -  Helloti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11" y="1619793"/>
            <a:ext cx="3296393" cy="184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91" y="3465773"/>
            <a:ext cx="3854309" cy="21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11" y="4022970"/>
            <a:ext cx="2921500" cy="216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" y="-25054"/>
            <a:ext cx="9035440" cy="67765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solidFill>
                  <a:schemeClr val="dk1"/>
                </a:solidFill>
              </a:rPr>
              <a:t>CLASSROOM</a:t>
            </a:r>
            <a:endParaRPr sz="3400" b="1"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457200" y="1336350"/>
            <a:ext cx="8229600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Classroom com a plataforma de formació a distància.</a:t>
            </a:r>
            <a:endParaRPr sz="1800" dirty="0"/>
          </a:p>
          <a:p>
            <a:pPr marL="1143000" lvl="2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Ús habitual (quinzenal</a:t>
            </a:r>
            <a:r>
              <a:rPr lang="en-US" sz="1800" dirty="0" smtClean="0"/>
              <a:t>)</a:t>
            </a:r>
          </a:p>
          <a:p>
            <a:pPr marL="1371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Correu electrònic gestionat per les famílies. Ús d’aquest correu per a les comunicacions oficials amb l’escola. (</a:t>
            </a:r>
            <a:r>
              <a:rPr lang="en-US" sz="1800" b="1" dirty="0"/>
              <a:t>correu de l’alumne</a:t>
            </a:r>
            <a:r>
              <a:rPr lang="en-US" sz="1800" dirty="0"/>
              <a:t>)</a:t>
            </a:r>
            <a:endParaRPr sz="18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pic>
        <p:nvPicPr>
          <p:cNvPr id="190" name="Google Shape;190;p27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f49ccfc9e_0_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 dirty="0">
                <a:solidFill>
                  <a:schemeClr val="dk1"/>
                </a:solidFill>
              </a:rPr>
              <a:t>LLIBRETA VIATGERA</a:t>
            </a:r>
            <a:endParaRPr dirty="0"/>
          </a:p>
        </p:txBody>
      </p:sp>
      <p:sp>
        <p:nvSpPr>
          <p:cNvPr id="196" name="Google Shape;196;gff49ccfc9e_0_4"/>
          <p:cNvSpPr txBox="1">
            <a:spLocks noGrp="1"/>
          </p:cNvSpPr>
          <p:nvPr>
            <p:ph type="body" idx="1"/>
          </p:nvPr>
        </p:nvSpPr>
        <p:spPr>
          <a:xfrm>
            <a:off x="457200" y="1279474"/>
            <a:ext cx="8229600" cy="508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800" dirty="0"/>
              <a:t>CADA DIVENDRES UN NEN/A S’ENDURÀ LA LLIBRETA VIATGERA A CASA.</a:t>
            </a:r>
            <a:endParaRPr sz="1800" dirty="0"/>
          </a:p>
          <a:p>
            <a:pPr marL="457200" lvl="0" indent="-355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800" dirty="0" smtClean="0"/>
              <a:t>A </a:t>
            </a:r>
            <a:r>
              <a:rPr lang="en-US" sz="1800" dirty="0"/>
              <a:t>LA LLIBRETA HI HAURÀ UN PARELL DE FULLS PERQUÈ PUGUEU POSAR FOTOS I EXPLICAR QUÈ HEU FET EL CAP DE SETMANA.</a:t>
            </a:r>
            <a:endParaRPr sz="1800" dirty="0"/>
          </a:p>
          <a:p>
            <a:pPr marL="457200" lvl="0" indent="-355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800" dirty="0" smtClean="0"/>
              <a:t>L’HAURÀ </a:t>
            </a:r>
            <a:r>
              <a:rPr lang="en-US" sz="1800" dirty="0"/>
              <a:t>DE TORNAR EL DIMARTS PERQUÈ HO PUGUI ENSENYAR A LA RESTA DE COMPANYS/ES</a:t>
            </a:r>
            <a:r>
              <a:rPr lang="en-US" sz="1800" dirty="0" smtClean="0"/>
              <a:t>.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800" dirty="0" smtClean="0"/>
              <a:t>LES FOTOGRAFIES I EL TEXT HAN DE RESPONDRE A LES PREGUNTES:</a:t>
            </a:r>
            <a:endParaRPr sz="1800" dirty="0"/>
          </a:p>
        </p:txBody>
      </p:sp>
      <p:pic>
        <p:nvPicPr>
          <p:cNvPr id="197" name="Google Shape;197;gff49ccfc9e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883798">
            <a:off x="3339736" y="4537481"/>
            <a:ext cx="768800" cy="9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8370" r="2498" b="7726"/>
          <a:stretch/>
        </p:blipFill>
        <p:spPr bwMode="auto">
          <a:xfrm>
            <a:off x="6951944" y="4449832"/>
            <a:ext cx="1615857" cy="94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204;p28" descr="Descripción: Capçalera verda.jpg"/>
          <p:cNvPicPr preferRelativeResize="0"/>
          <p:nvPr/>
        </p:nvPicPr>
        <p:blipFill rotWithShape="1">
          <a:blip r:embed="rId5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233362" y="341687"/>
            <a:ext cx="82296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3400" b="1" i="0" u="none">
                <a:solidFill>
                  <a:schemeClr val="dk2"/>
                </a:solidFill>
              </a:rPr>
              <a:t>HÀBITS SALUDABLES</a:t>
            </a:r>
            <a:endParaRPr sz="3400" b="1"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57987" y="1124013"/>
            <a:ext cx="8507400" cy="4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US" sz="32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400" b="1" i="0" u="none">
                <a:solidFill>
                  <a:schemeClr val="dk1"/>
                </a:solidFill>
              </a:rPr>
              <a:t>Què podem portar per esmorzar?</a:t>
            </a:r>
            <a:endParaRPr sz="2400" b="1"/>
          </a:p>
          <a:p>
            <a:pPr marL="1143000" marR="0" lvl="2" indent="-228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Fruita</a:t>
            </a:r>
            <a:endParaRPr/>
          </a:p>
          <a:p>
            <a:pPr marL="1143000" marR="0" lvl="2" indent="-228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Fruits secs </a:t>
            </a:r>
            <a:endParaRPr/>
          </a:p>
          <a:p>
            <a:pPr marL="1143000" marR="0" lvl="2" indent="-228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Entrepans </a:t>
            </a:r>
            <a:endParaRPr/>
          </a:p>
          <a:p>
            <a:pPr marL="1143000" marR="0" lvl="2" indent="-228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Cereals naturals </a:t>
            </a:r>
            <a:endParaRPr/>
          </a:p>
          <a:p>
            <a:pPr marL="1143000" marR="0" lvl="2" indent="-228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i="0" u="none" strike="noStrike" cap="none">
                <a:solidFill>
                  <a:schemeClr val="dk1"/>
                </a:solidFill>
              </a:rPr>
              <a:t>Pa amb xocolata i dolços casolans</a:t>
            </a:r>
            <a:endParaRPr/>
          </a:p>
          <a:p>
            <a:pPr marL="5715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FF9900"/>
                </a:solidFill>
              </a:rPr>
              <a:t>DIMECRES DIA DE LA FRUITA, portar només fruita i la quantitat que es menjaran.</a:t>
            </a:r>
            <a:endParaRPr sz="2600">
              <a:solidFill>
                <a:srgbClr val="FF9900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NO ES PODEN PORTAR: SUCS, IOGURTS, ACTIMELS,...</a:t>
            </a:r>
            <a:endParaRPr sz="2000"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180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4" name="Google Shape;204;p28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4460" y="341675"/>
            <a:ext cx="1800916" cy="13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539750" y="2133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b="1" i="0" u="none" dirty="0">
                <a:solidFill>
                  <a:schemeClr val="dk1"/>
                </a:solidFill>
              </a:rPr>
              <a:t>REUNIÓ DE PARES I MARES</a:t>
            </a:r>
            <a:r>
              <a:rPr lang="en-US" sz="4000" i="0" u="none" dirty="0">
                <a:solidFill>
                  <a:schemeClr val="dk1"/>
                </a:solidFill>
              </a:rPr>
              <a:t> </a:t>
            </a:r>
            <a:r>
              <a:rPr lang="en-US" sz="4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u="none" dirty="0" smtClean="0">
                <a:solidFill>
                  <a:schemeClr val="dk1"/>
                </a:solidFill>
              </a:rPr>
              <a:t>Octubre </a:t>
            </a:r>
            <a:r>
              <a:rPr lang="en-US" sz="4000" u="none" dirty="0">
                <a:solidFill>
                  <a:schemeClr val="dk1"/>
                </a:solidFill>
              </a:rPr>
              <a:t>20</a:t>
            </a:r>
            <a:r>
              <a:rPr lang="en-US" sz="4000" dirty="0">
                <a:solidFill>
                  <a:schemeClr val="dk1"/>
                </a:solidFill>
              </a:rPr>
              <a:t>23</a:t>
            </a:r>
            <a:endParaRPr sz="4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dirty="0">
                <a:solidFill>
                  <a:schemeClr val="dk1"/>
                </a:solidFill>
              </a:rPr>
              <a:t>I3</a:t>
            </a:r>
            <a:endParaRPr dirty="0"/>
          </a:p>
        </p:txBody>
      </p:sp>
      <p:pic>
        <p:nvPicPr>
          <p:cNvPr id="101" name="Google Shape;101;p2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457200" y="231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2400" b="1" i="0">
                <a:solidFill>
                  <a:schemeClr val="dk1"/>
                </a:solidFill>
              </a:rPr>
              <a:t>ANIVERSARIS 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457200" y="1189250"/>
            <a:ext cx="82296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925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Es celebrarà a l’aula però no s’ha de portar esmorzar per compartir. Cada curs farà el reconeixement a l’alumne/a d’una manera especial.</a:t>
            </a:r>
            <a:endParaRPr sz="1900"/>
          </a:p>
        </p:txBody>
      </p:sp>
      <p:pic>
        <p:nvPicPr>
          <p:cNvPr id="212" name="Google Shape;212;p29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8650" y="2832650"/>
            <a:ext cx="2410825" cy="24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457200" y="274625"/>
            <a:ext cx="842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000" b="1" dirty="0">
                <a:solidFill>
                  <a:schemeClr val="dk1"/>
                </a:solidFill>
              </a:rPr>
              <a:t>COM PODEU COL·LABORAR ELS PARES I MARES?</a:t>
            </a:r>
            <a:endParaRPr sz="3000" b="1" dirty="0">
              <a:solidFill>
                <a:schemeClr val="dk1"/>
              </a:solidFill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457199" y="1342468"/>
            <a:ext cx="8248389" cy="403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1800" i="0" u="sng" dirty="0">
                <a:solidFill>
                  <a:schemeClr val="dk1"/>
                </a:solidFill>
              </a:rPr>
              <a:t>A L’ESCOLA</a:t>
            </a:r>
            <a:r>
              <a:rPr lang="en-US" sz="1800" i="0" u="none" dirty="0">
                <a:solidFill>
                  <a:schemeClr val="dk1"/>
                </a:solidFill>
              </a:rPr>
              <a:t>:</a:t>
            </a:r>
            <a:endParaRPr sz="1800" dirty="0"/>
          </a:p>
          <a:p>
            <a:pPr marL="228600" lvl="0" indent="-139700" algn="just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800" i="0" u="none" dirty="0">
                <a:solidFill>
                  <a:schemeClr val="dk1"/>
                </a:solidFill>
              </a:rPr>
              <a:t>Necessitem pares i mares voluntaris per ajudar en </a:t>
            </a:r>
            <a:r>
              <a:rPr lang="en-US" sz="1800" dirty="0">
                <a:solidFill>
                  <a:srgbClr val="000000"/>
                </a:solidFill>
              </a:rPr>
              <a:t>algunes</a:t>
            </a:r>
            <a:r>
              <a:rPr lang="en-US" sz="1800" i="0" u="none" dirty="0">
                <a:solidFill>
                  <a:schemeClr val="dk1"/>
                </a:solidFill>
              </a:rPr>
              <a:t> tasques escolars i acompanyaments a les sortides, quan </a:t>
            </a:r>
            <a:r>
              <a:rPr lang="en-US" sz="1800" dirty="0"/>
              <a:t>sigui necessari</a:t>
            </a:r>
            <a:r>
              <a:rPr lang="en-US" sz="1800" i="0" u="none" dirty="0">
                <a:solidFill>
                  <a:schemeClr val="dk1"/>
                </a:solidFill>
              </a:rPr>
              <a:t>. Full d</a:t>
            </a:r>
            <a:r>
              <a:rPr lang="en-US" sz="1800" dirty="0"/>
              <a:t>’inscripció a la borsa d’acompanyants. </a:t>
            </a:r>
            <a:endParaRPr lang="en-US" sz="1800" dirty="0" smtClean="0"/>
          </a:p>
          <a:p>
            <a:pPr marL="228600" lvl="0" indent="-139700" algn="just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NOVETAT</a:t>
            </a:r>
            <a:r>
              <a:rPr lang="en-US" sz="1800" b="1" u="sng" dirty="0">
                <a:solidFill>
                  <a:srgbClr val="FF0000"/>
                </a:solidFill>
              </a:rPr>
              <a:t>!</a:t>
            </a:r>
            <a:r>
              <a:rPr lang="en-US" sz="1800" dirty="0"/>
              <a:t> </a:t>
            </a:r>
            <a:r>
              <a:rPr lang="en-US" sz="1800" i="0" u="none" dirty="0">
                <a:solidFill>
                  <a:schemeClr val="dk1"/>
                </a:solidFill>
              </a:rPr>
              <a:t>Pares i mares delegats/des</a:t>
            </a:r>
            <a:r>
              <a:rPr lang="en-US" sz="1800" dirty="0"/>
              <a:t>, serà condició haver de participar activament a l’AMPA de l’escola. </a:t>
            </a:r>
            <a:endParaRPr lang="en-US" sz="1800" dirty="0" smtClean="0"/>
          </a:p>
          <a:p>
            <a:pPr marL="457200" lvl="0" indent="0" algn="just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en-US" sz="1800" dirty="0" smtClean="0"/>
              <a:t> - Passar </a:t>
            </a:r>
            <a:r>
              <a:rPr lang="en-US" sz="1800" dirty="0"/>
              <a:t>per l’AMPA a signar el document d’acceptació del càrrec en horari de dimecres de 16.30h a 17.30h.</a:t>
            </a:r>
            <a:endParaRPr sz="1800" dirty="0"/>
          </a:p>
          <a:p>
            <a:pPr marL="0" lvl="0" indent="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lang="en-US" sz="1800" i="0" u="sng" dirty="0">
                <a:solidFill>
                  <a:schemeClr val="dk1"/>
                </a:solidFill>
              </a:rPr>
              <a:t>A CASA</a:t>
            </a:r>
            <a:r>
              <a:rPr lang="en-US" sz="1800" i="0" u="none" dirty="0">
                <a:solidFill>
                  <a:schemeClr val="dk1"/>
                </a:solidFill>
              </a:rPr>
              <a:t>: Acompanyament i seguiment de les activitats que fem a </a:t>
            </a:r>
            <a:r>
              <a:rPr lang="en-US" sz="2000" i="0" u="none" dirty="0">
                <a:solidFill>
                  <a:schemeClr val="dk1"/>
                </a:solidFill>
              </a:rPr>
              <a:t>l</a:t>
            </a:r>
            <a:r>
              <a:rPr lang="en-US" sz="2000" dirty="0"/>
              <a:t>’escola</a:t>
            </a:r>
            <a:r>
              <a:rPr lang="en-US" sz="2000" i="0" u="none" dirty="0">
                <a:solidFill>
                  <a:schemeClr val="dk1"/>
                </a:solidFill>
              </a:rPr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0" name="Google Shape;220;p30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457200" y="274628"/>
            <a:ext cx="82296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400" b="1">
                <a:solidFill>
                  <a:schemeClr val="dk1"/>
                </a:solidFill>
              </a:rPr>
              <a:t>COMUNICACIÓ FAMÍLIA</a:t>
            </a:r>
            <a:r>
              <a:rPr lang="en-US" sz="3400" b="1" i="0" u="none">
                <a:solidFill>
                  <a:schemeClr val="dk1"/>
                </a:solidFill>
              </a:rPr>
              <a:t>-</a:t>
            </a:r>
            <a:r>
              <a:rPr lang="en-US" sz="3400" b="1">
                <a:solidFill>
                  <a:schemeClr val="dk1"/>
                </a:solidFill>
              </a:rPr>
              <a:t>ESCOLA</a:t>
            </a:r>
            <a:endParaRPr sz="3400" b="1"/>
          </a:p>
        </p:txBody>
      </p:sp>
      <p:pic>
        <p:nvPicPr>
          <p:cNvPr id="226" name="Google Shape;226;p31" descr="Computers(1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900" y="774054"/>
            <a:ext cx="1603183" cy="160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/>
          <p:nvPr/>
        </p:nvSpPr>
        <p:spPr>
          <a:xfrm>
            <a:off x="457200" y="851300"/>
            <a:ext cx="8229600" cy="4824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escrit. 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correu amb el mail corporatiu de l’alumne.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P3A: 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generacio2020@escolacanparera.com</a:t>
            </a:r>
            <a:endParaRPr sz="2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Donarem un informe al febrer i un altre a final de curs (s’enviaran al correu del mare/pare, no de l’infant)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 a les famílies (concertades prèviament)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900" dirty="0" smtClean="0">
              <a:solidFill>
                <a:schemeClr val="dk1"/>
              </a:solidFill>
            </a:endParaRPr>
          </a:p>
          <a:p>
            <a:pPr marL="457200" marR="0" lvl="0" indent="4572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 dirty="0" smtClean="0">
                <a:solidFill>
                  <a:schemeClr val="dk1"/>
                </a:solidFill>
              </a:rPr>
              <a:t>ÉRICA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DIMARTS 15.00h - 15.45h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625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		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fer justificants  per a les empreses.</a:t>
            </a:r>
            <a:endParaRPr sz="14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625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4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1" descr="Descripción: Capçalera verda.jpg"/>
          <p:cNvPicPr preferRelativeResize="0"/>
          <p:nvPr/>
        </p:nvPicPr>
        <p:blipFill rotWithShape="1">
          <a:blip r:embed="rId5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5a36cfcd7_0_0"/>
          <p:cNvSpPr txBox="1">
            <a:spLocks noGrp="1"/>
          </p:cNvSpPr>
          <p:nvPr>
            <p:ph type="title"/>
          </p:nvPr>
        </p:nvSpPr>
        <p:spPr>
          <a:xfrm>
            <a:off x="457200" y="274628"/>
            <a:ext cx="82296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400" b="1" dirty="0">
                <a:solidFill>
                  <a:schemeClr val="dk1"/>
                </a:solidFill>
              </a:rPr>
              <a:t>COMUNICACIÓ FAMÍLIA</a:t>
            </a:r>
            <a:r>
              <a:rPr lang="en-US" sz="3400" b="1" i="0" u="none" dirty="0">
                <a:solidFill>
                  <a:schemeClr val="dk1"/>
                </a:solidFill>
              </a:rPr>
              <a:t>-</a:t>
            </a:r>
            <a:r>
              <a:rPr lang="en-US" sz="3400" b="1" dirty="0">
                <a:solidFill>
                  <a:schemeClr val="dk1"/>
                </a:solidFill>
              </a:rPr>
              <a:t>ESCOLA</a:t>
            </a:r>
            <a:endParaRPr sz="3400" b="1" dirty="0"/>
          </a:p>
        </p:txBody>
      </p:sp>
      <p:pic>
        <p:nvPicPr>
          <p:cNvPr id="234" name="Google Shape;234;g155a36cfcd7_0_0" descr="Computers(1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900" y="774054"/>
            <a:ext cx="1603183" cy="160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55a36cfcd7_0_0"/>
          <p:cNvSpPr txBox="1"/>
          <p:nvPr/>
        </p:nvSpPr>
        <p:spPr>
          <a:xfrm>
            <a:off x="457200" y="1016549"/>
            <a:ext cx="8229600" cy="391805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 web de l’escola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( calendari escolar, projectes, </a:t>
            </a:r>
          </a:p>
          <a:p>
            <a:pPr marL="952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100" dirty="0">
                <a:solidFill>
                  <a:schemeClr val="dk1"/>
                </a:solidFill>
              </a:rPr>
              <a:t>q</a:t>
            </a:r>
            <a:r>
              <a:rPr lang="en-US" sz="2100" dirty="0" smtClean="0">
                <a:solidFill>
                  <a:schemeClr val="dk1"/>
                </a:solidFill>
              </a:rPr>
              <a:t>uè fem? Informacions vàries...):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https://agora.xtec.cat/ceipcanparera/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49695" lvl="0" indent="-133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Només podreu veure les fotos de la generació dels vostres fills/es i, per fer-ho, haureu d’accedir </a:t>
            </a:r>
            <a:r>
              <a:rPr lang="es-ES" sz="2100" dirty="0" smtClean="0">
                <a:solidFill>
                  <a:schemeClr val="dk1"/>
                </a:solidFill>
              </a:rPr>
              <a:t>mitjançant l’enllaç que us arribarà avui mateix.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155a36cfcd7_0_0" descr="Descripción: Capçalera verda.jpg"/>
          <p:cNvPicPr preferRelativeResize="0"/>
          <p:nvPr/>
        </p:nvPicPr>
        <p:blipFill rotWithShape="1">
          <a:blip r:embed="rId5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3" t="17230" r="19753" b="17973"/>
          <a:stretch/>
        </p:blipFill>
        <p:spPr bwMode="auto">
          <a:xfrm>
            <a:off x="2222751" y="815658"/>
            <a:ext cx="4351655" cy="5226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2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g155a36cfcd7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400" b="1" dirty="0" smtClean="0">
                <a:solidFill>
                  <a:schemeClr val="dk1"/>
                </a:solidFill>
              </a:rPr>
              <a:t>COM VEURE LES FOTOGRAFIES?</a:t>
            </a:r>
            <a:endParaRPr sz="3400" b="1" dirty="0"/>
          </a:p>
        </p:txBody>
      </p:sp>
      <p:pic>
        <p:nvPicPr>
          <p:cNvPr id="5" name="Google Shape;236;g155a36cfcd7_0_0" descr="Descripción: Capçalera verda.jpg"/>
          <p:cNvPicPr preferRelativeResize="0"/>
          <p:nvPr/>
        </p:nvPicPr>
        <p:blipFill rotWithShape="1">
          <a:blip r:embed="rId2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35;g155a36cfcd7_0_0"/>
          <p:cNvSpPr txBox="1"/>
          <p:nvPr/>
        </p:nvSpPr>
        <p:spPr>
          <a:xfrm>
            <a:off x="356991" y="1016550"/>
            <a:ext cx="8229600" cy="3610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</a:pPr>
            <a:r>
              <a:rPr lang="es-ES" sz="2100" dirty="0" smtClean="0">
                <a:solidFill>
                  <a:schemeClr val="dk1"/>
                </a:solidFill>
              </a:rPr>
              <a:t>Avui rebreu un TPV on surt l’enllaç de les fotos i vídeos del drive (és el mateix per tot el curs).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</a:pPr>
            <a:r>
              <a:rPr lang="es-ES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Podeu descarregar-les.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</a:pPr>
            <a:r>
              <a:rPr lang="es-ES" sz="2100" dirty="0" smtClean="0">
                <a:solidFill>
                  <a:schemeClr val="dk1"/>
                </a:solidFill>
              </a:rPr>
              <a:t>Cal fer un ús responsable, són menors d’edat.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88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d70dbc8c5_0_0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779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3800" b="1" i="0" u="none">
                <a:solidFill>
                  <a:schemeClr val="dk1"/>
                </a:solidFill>
              </a:rPr>
              <a:t>SORTIDES</a:t>
            </a:r>
            <a:endParaRPr sz="3800" b="1">
              <a:solidFill>
                <a:schemeClr val="dk1"/>
              </a:solidFill>
            </a:endParaRPr>
          </a:p>
        </p:txBody>
      </p:sp>
      <p:pic>
        <p:nvPicPr>
          <p:cNvPr id="242" name="Google Shape;242;ged70dbc8c5_0_0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ed70dbc8c5_0_0"/>
          <p:cNvSpPr txBox="1"/>
          <p:nvPr/>
        </p:nvSpPr>
        <p:spPr>
          <a:xfrm>
            <a:off x="325600" y="1381450"/>
            <a:ext cx="8121000" cy="419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Aquest curs s’organitzaran sortides (una per trimestre) i visites culturals, dins i fora del municipi, atenent sempre a les indicacions donades pel Departament d’Educació.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just">
              <a:lnSpc>
                <a:spcPct val="150000"/>
              </a:lnSpc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sortida del primer trimestre serà el</a:t>
            </a:r>
            <a:r>
              <a:rPr lang="en-US" sz="19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D’OCTUBRE A CAN POU 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(I3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dirty="0"/>
              <a:t>I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I5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per treballar la Tardor</a:t>
            </a:r>
            <a:r>
              <a:rPr lang="en-US" sz="1900" dirty="0"/>
              <a:t>. </a:t>
            </a:r>
            <a:r>
              <a:rPr lang="en-US" sz="1900" dirty="0">
                <a:hlinkClick r:id="rId4"/>
              </a:rPr>
              <a:t>https://www.facebook.com/people/Aula-entorn-rural-Can-Pou/100070741406200/?</a:t>
            </a:r>
            <a:r>
              <a:rPr lang="en-US" sz="1900" dirty="0" smtClean="0">
                <a:hlinkClick r:id="rId4"/>
              </a:rPr>
              <a:t>fref=ts</a:t>
            </a:r>
            <a:r>
              <a:rPr lang="en-US" sz="1900" dirty="0" smtClean="0"/>
              <a:t> 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Recordeu que les SORTIDES són activitats curriculars, complementàries a la programació d’aula. 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0361cb110_0_90"/>
          <p:cNvSpPr txBox="1">
            <a:spLocks noGrp="1"/>
          </p:cNvSpPr>
          <p:nvPr>
            <p:ph type="title"/>
          </p:nvPr>
        </p:nvSpPr>
        <p:spPr>
          <a:xfrm>
            <a:off x="457212" y="49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3000" b="1">
                <a:solidFill>
                  <a:schemeClr val="dk1"/>
                </a:solidFill>
              </a:rPr>
              <a:t>PAGAMENT DE SORTIDES I ACTIVITATS</a:t>
            </a:r>
            <a:endParaRPr sz="4200" b="1"/>
          </a:p>
        </p:txBody>
      </p:sp>
      <p:pic>
        <p:nvPicPr>
          <p:cNvPr id="249" name="Google Shape;249;g150361cb110_0_90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50361cb110_0_90"/>
          <p:cNvSpPr txBox="1"/>
          <p:nvPr/>
        </p:nvSpPr>
        <p:spPr>
          <a:xfrm>
            <a:off x="405300" y="1566000"/>
            <a:ext cx="87387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150361cb110_0_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1175" y="1826925"/>
            <a:ext cx="2975825" cy="29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0" y="23352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lang="en-US" sz="3800" b="1" i="0" u="none" dirty="0">
                <a:solidFill>
                  <a:schemeClr val="dk2"/>
                </a:solidFill>
              </a:rPr>
              <a:t>ALTRES INFORMACIONS</a:t>
            </a:r>
            <a:endParaRPr sz="3800" b="1" dirty="0"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628206" y="1142999"/>
            <a:ext cx="8229600" cy="416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/>
              <a:t>No es donarà cap nen/a sense l’autorització prèvia de la família.</a:t>
            </a:r>
            <a:endParaRPr sz="2000" dirty="0" smtClean="0"/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/>
              <a:t>Totes les normatives escolars les trobareu a la pàgina web de l’escola.  </a:t>
            </a:r>
            <a:r>
              <a:rPr lang="en-US" sz="1800" u="sng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https://agora.xtec.cat/ceipcanparera/</a:t>
            </a:r>
            <a:r>
              <a:rPr lang="en-US" sz="18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Família delegada :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Sortides i preus d’autocars.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Bates: primer les famílies, més endavant un botó, després solets.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Pitet menjador: un per setmana. Llençols per rentar cada 15 dies.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NO àlbums/ racons amb famílies, espais, grups flexibles.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Demanem: estovalles per fer safates.</a:t>
            </a:r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8" name="Google Shape;258;p34" descr="Resultado de imagen de atenciÃ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009" y="0"/>
            <a:ext cx="132579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 descr="Descripción: Capçalera verda.jpg"/>
          <p:cNvPicPr preferRelativeResize="0"/>
          <p:nvPr/>
        </p:nvPicPr>
        <p:blipFill rotWithShape="1">
          <a:blip r:embed="rId5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6"/>
          <p:cNvSpPr txBox="1">
            <a:spLocks/>
          </p:cNvSpPr>
          <p:nvPr/>
        </p:nvSpPr>
        <p:spPr>
          <a:xfrm>
            <a:off x="457200" y="125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3800" b="1" smtClean="0"/>
              <a:t>L’ARBRE DE CAN PARERA</a:t>
            </a:r>
            <a:endParaRPr lang="en-US" sz="3800" b="1" dirty="0"/>
          </a:p>
        </p:txBody>
      </p:sp>
      <p:pic>
        <p:nvPicPr>
          <p:cNvPr id="3" name="Google Shape;267;p26"/>
          <p:cNvPicPr preferRelativeResize="0"/>
          <p:nvPr/>
        </p:nvPicPr>
        <p:blipFill rotWithShape="1">
          <a:blip r:embed="rId2">
            <a:alphaModFix/>
          </a:blip>
          <a:srcRect l="7578" t="4001" r="6110" b="6870"/>
          <a:stretch/>
        </p:blipFill>
        <p:spPr>
          <a:xfrm>
            <a:off x="1202499" y="1143944"/>
            <a:ext cx="2744863" cy="4135742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268;p26"/>
          <p:cNvSpPr/>
          <p:nvPr/>
        </p:nvSpPr>
        <p:spPr>
          <a:xfrm rot="1111230">
            <a:off x="4268231" y="1456700"/>
            <a:ext cx="4505723" cy="3064567"/>
          </a:xfrm>
          <a:prstGeom prst="irregularSeal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66;p26"/>
          <p:cNvSpPr txBox="1">
            <a:spLocks/>
          </p:cNvSpPr>
          <p:nvPr/>
        </p:nvSpPr>
        <p:spPr>
          <a:xfrm>
            <a:off x="4335218" y="2549415"/>
            <a:ext cx="4114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60"/>
              </a:spcBef>
              <a:buSzPts val="1800"/>
            </a:pPr>
            <a:r>
              <a:rPr lang="en-US" sz="2800" dirty="0" smtClean="0"/>
              <a:t>L’escola com un ecosistema.</a:t>
            </a:r>
          </a:p>
          <a:p>
            <a:pPr>
              <a:spcBef>
                <a:spcPts val="360"/>
              </a:spcBef>
              <a:buSzPts val="1800"/>
            </a:pPr>
            <a:endParaRPr lang="en-US" dirty="0"/>
          </a:p>
        </p:txBody>
      </p:sp>
      <p:pic>
        <p:nvPicPr>
          <p:cNvPr id="6" name="Google Shape;204;p28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8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43d0b708c_0_0"/>
          <p:cNvSpPr txBox="1">
            <a:spLocks noGrp="1"/>
          </p:cNvSpPr>
          <p:nvPr>
            <p:ph type="title"/>
          </p:nvPr>
        </p:nvSpPr>
        <p:spPr>
          <a:xfrm>
            <a:off x="457212" y="161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2800" i="0" u="sng">
                <a:solidFill>
                  <a:schemeClr val="dk1"/>
                </a:solidFill>
              </a:rPr>
              <a:t>PRESENTACIÓ DE MESTRES</a:t>
            </a:r>
            <a:endParaRPr sz="2800" u="sng">
              <a:solidFill>
                <a:schemeClr val="dk1"/>
              </a:solidFill>
            </a:endParaRPr>
          </a:p>
        </p:txBody>
      </p:sp>
      <p:pic>
        <p:nvPicPr>
          <p:cNvPr id="107" name="Google Shape;107;g1543d0b708c_0_0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620800"/>
            <a:ext cx="9144000" cy="123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g1543d0b708c_0_0"/>
          <p:cNvGraphicFramePr/>
          <p:nvPr>
            <p:extLst>
              <p:ext uri="{D42A27DB-BD31-4B8C-83A1-F6EECF244321}">
                <p14:modId xmlns:p14="http://schemas.microsoft.com/office/powerpoint/2010/main" val="2574141523"/>
              </p:ext>
            </p:extLst>
          </p:nvPr>
        </p:nvGraphicFramePr>
        <p:xfrm>
          <a:off x="558475" y="1566150"/>
          <a:ext cx="8229600" cy="3187850"/>
        </p:xfrm>
        <a:graphic>
          <a:graphicData uri="http://schemas.openxmlformats.org/drawingml/2006/table">
            <a:tbl>
              <a:tblPr>
                <a:noFill/>
                <a:tableStyleId>{698DD62C-784B-42DA-B896-2580D26A324F}</a:tableStyleId>
              </a:tblPr>
              <a:tblGrid>
                <a:gridCol w="1224925"/>
                <a:gridCol w="1095450"/>
                <a:gridCol w="1850575"/>
                <a:gridCol w="1071750"/>
                <a:gridCol w="2986900"/>
              </a:tblGrid>
              <a:tr h="102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/>
                        <a:t>NOM DEL GRUP</a:t>
                      </a:r>
                      <a:endParaRPr sz="13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ALUMNAT PER GRUP</a:t>
                      </a:r>
                      <a:endParaRPr sz="13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TUTORES</a:t>
                      </a:r>
                      <a:endParaRPr sz="13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UBICACIÓ</a:t>
                      </a:r>
                      <a:endParaRPr sz="13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ALTRES DOCENTS</a:t>
                      </a:r>
                      <a:endParaRPr sz="13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102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 smtClean="0"/>
                        <a:t>I3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 smtClean="0"/>
                        <a:t>CATS</a:t>
                      </a:r>
                      <a:endParaRPr sz="13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 smtClean="0"/>
                        <a:t>19</a:t>
                      </a:r>
                      <a:endParaRPr sz="13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ES" sz="1300" b="1" u="none" strike="noStrike" cap="none" dirty="0" smtClean="0"/>
                        <a:t>ÉRICA MONZÓN</a:t>
                      </a:r>
                      <a:endParaRPr sz="13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 smtClean="0"/>
                        <a:t>I3A</a:t>
                      </a:r>
                      <a:endParaRPr sz="13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/>
                        <a:t>BELÉN (TEI)</a:t>
                      </a:r>
                      <a:endParaRPr sz="1300" b="1" u="none" strike="noStrike" cap="none" dirty="0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 smtClean="0"/>
                        <a:t>ROSA </a:t>
                      </a:r>
                      <a:r>
                        <a:rPr lang="en-US" sz="1300" b="1" u="none" strike="noStrike" cap="none" dirty="0"/>
                        <a:t>MARIA CABALLERO (EE)</a:t>
                      </a:r>
                      <a:endParaRPr sz="1300" b="1" u="none" strike="noStrike" cap="none" dirty="0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 smtClean="0"/>
                        <a:t>VÍCTOR (MÚSICA</a:t>
                      </a:r>
                      <a:r>
                        <a:rPr lang="en-US" sz="1300" b="1" u="none" strike="noStrike" cap="none" dirty="0"/>
                        <a:t>)</a:t>
                      </a:r>
                      <a:endParaRPr sz="1300" b="1" u="none" strike="noStrike" cap="none" dirty="0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/>
                        <a:t>ANA (ANGLÈS)</a:t>
                      </a:r>
                      <a:endParaRPr sz="1300" b="1" u="none" strike="noStrike" cap="none" dirty="0"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/>
        </p:nvSpPr>
        <p:spPr>
          <a:xfrm>
            <a:off x="493375" y="904625"/>
            <a:ext cx="44010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 la vostra implicació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compromís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l’educació dels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vostres fills/es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arribar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més lluny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millor!!!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4066050" y="4779715"/>
            <a:ext cx="49689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JUNTS FEM FORÇA!!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5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 descr="No hay ninguna descripciÃ³n de la foto disponibl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7050" y="904625"/>
            <a:ext cx="4810125" cy="35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468312" y="148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chemeClr val="dk2"/>
                </a:solidFill>
              </a:rPr>
              <a:t>PRECS I PREGUNTES</a:t>
            </a:r>
            <a:endParaRPr/>
          </a:p>
        </p:txBody>
      </p:sp>
      <p:pic>
        <p:nvPicPr>
          <p:cNvPr id="273" name="Google Shape;273;p36" descr="raising-hands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325" y="2500525"/>
            <a:ext cx="5256150" cy="30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 descr="Descripción: Capçalera verda.jpg"/>
          <p:cNvPicPr preferRelativeResize="0"/>
          <p:nvPr/>
        </p:nvPicPr>
        <p:blipFill rotWithShape="1">
          <a:blip r:embed="rId4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58475" y="36047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solidFill>
                  <a:schemeClr val="dk1"/>
                </a:solidFill>
              </a:rPr>
              <a:t>ORGANITZACIÓ DEL NIVELL</a:t>
            </a:r>
            <a:endParaRPr sz="2900" b="1">
              <a:solidFill>
                <a:schemeClr val="dk1"/>
              </a:solidFill>
            </a:endParaRPr>
          </a:p>
        </p:txBody>
      </p:sp>
      <p:pic>
        <p:nvPicPr>
          <p:cNvPr id="114" name="Google Shape;114;p6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6"/>
          <p:cNvGraphicFramePr/>
          <p:nvPr/>
        </p:nvGraphicFramePr>
        <p:xfrm>
          <a:off x="1014575" y="1500713"/>
          <a:ext cx="7114850" cy="3856575"/>
        </p:xfrm>
        <a:graphic>
          <a:graphicData uri="http://schemas.openxmlformats.org/drawingml/2006/table">
            <a:tbl>
              <a:tblPr>
                <a:noFill/>
                <a:tableStyleId>{D11836EB-3FAE-4346-A3D6-3744BB84D275}</a:tableStyleId>
              </a:tblPr>
              <a:tblGrid>
                <a:gridCol w="863050"/>
                <a:gridCol w="936725"/>
                <a:gridCol w="1326150"/>
                <a:gridCol w="1936575"/>
                <a:gridCol w="2052350"/>
              </a:tblGrid>
              <a:tr h="5449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ENTRADES I SORTIDES </a:t>
                      </a:r>
                      <a:endParaRPr sz="19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60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CURS-NIVELL GRUP</a:t>
                      </a:r>
                      <a:endParaRPr sz="1100" b="1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HORARI</a:t>
                      </a:r>
                      <a:endParaRPr sz="1100" b="1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Porta d’accés al recinte</a:t>
                      </a:r>
                      <a:endParaRPr sz="1100" b="1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Porta d'accés a l’edifici</a:t>
                      </a:r>
                      <a:endParaRPr sz="1100" b="1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</a:tr>
              <a:tr h="6914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P3</a:t>
                      </a:r>
                      <a:endParaRPr sz="11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ENTRADA</a:t>
                      </a:r>
                      <a:endParaRPr sz="1100" b="1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Matí:  9.00h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Porta  Principal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Porta A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1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Tarda: 15.00h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1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/>
                        <a:t>SORTIDA</a:t>
                      </a:r>
                      <a:endParaRPr sz="1100" b="1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Matí: 12.30h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Porta Principal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Porta A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1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Tarda: 16.30h</a:t>
                      </a:r>
                      <a:endParaRPr sz="1400" u="none" strike="noStrike" cap="none"/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/>
        </p:nvSpPr>
        <p:spPr>
          <a:xfrm>
            <a:off x="321600" y="448424"/>
            <a:ext cx="8229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ORGANITZACIÓ DE PATIS</a:t>
            </a:r>
            <a:endParaRPr sz="3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457200" y="1200205"/>
            <a:ext cx="8229600" cy="38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Aquest curs tenim novetats. Estem enmig d’un projecte de transformació dels espais de pati per tal de donar més oferta d’activitats, potenciar la socialització i el joc i fer ús del pati com un espai d'aprenentatge.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Més endavant recuperarem els patis oberts per tota l’escola. </a:t>
            </a:r>
            <a:r>
              <a:rPr lang="en-US" sz="1800" dirty="0">
                <a:solidFill>
                  <a:srgbClr val="FF0000"/>
                </a:solidFill>
              </a:rPr>
              <a:t>Els alumnes d’I3 ens quedarem sempre al nostre pati.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Demanda de col·laboració: </a:t>
            </a:r>
            <a:r>
              <a:rPr lang="en-US" sz="1800" b="1" u="sng" dirty="0">
                <a:solidFill>
                  <a:schemeClr val="dk1"/>
                </a:solidFill>
              </a:rPr>
              <a:t>dissabte 7 d’octubre</a:t>
            </a:r>
            <a:r>
              <a:rPr lang="en-US" sz="1800" b="1" dirty="0">
                <a:solidFill>
                  <a:schemeClr val="dk1"/>
                </a:solidFill>
              </a:rPr>
              <a:t>: </a:t>
            </a:r>
            <a:r>
              <a:rPr lang="en-US" sz="1800" dirty="0">
                <a:solidFill>
                  <a:schemeClr val="dk1"/>
                </a:solidFill>
              </a:rPr>
              <a:t>sessió d’autoconstrucció de l’espai de pati (espai d’art, espai d’expressió, espai de lectura…).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3" y="236379"/>
            <a:ext cx="7277404" cy="64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9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337486"/>
            <a:ext cx="7515616" cy="5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4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 rot="-588527">
            <a:off x="568908" y="805644"/>
            <a:ext cx="3874133" cy="273605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DINAR DE GERMANOR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700"/>
          </a:p>
          <a:p>
            <a:pPr marL="457200" lvl="0" indent="-273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00"/>
              <a:buChar char="●"/>
            </a:pPr>
            <a:r>
              <a:rPr lang="en-US" sz="2100"/>
              <a:t>Entrepà de botifarra i refresc: 4€</a:t>
            </a:r>
            <a:endParaRPr sz="210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-US" sz="2100"/>
              <a:t>Possibilitat de poder portar cadascú el que vulgui per dinar o complementar el dinar.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90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 rot="829262">
            <a:off x="4819507" y="1367617"/>
            <a:ext cx="3874170" cy="2541112"/>
          </a:xfrm>
          <a:prstGeom prst="rect">
            <a:avLst/>
          </a:prstGeom>
          <a:solidFill>
            <a:srgbClr val="FDE9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ALTRES ACTIVITATS.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70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DE 10.00 A 13.00: Activitats per als més petits amb l’esplai Panda.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Música que ens amenitzarà la feina durant tot el dia.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900"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 rot="-196">
            <a:off x="2014750" y="4590592"/>
            <a:ext cx="5263200" cy="120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ON ENS PODEM APUNTAR?</a:t>
            </a:r>
            <a:endParaRPr sz="2400"/>
          </a:p>
          <a:p>
            <a:pPr marL="45720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Participació a les jornades.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Tiquets del dinar.</a:t>
            </a:r>
            <a:endParaRPr sz="2900"/>
          </a:p>
        </p:txBody>
      </p:sp>
    </p:spTree>
    <p:extLst>
      <p:ext uri="{BB962C8B-B14F-4D97-AF65-F5344CB8AC3E}">
        <p14:creationId xmlns:p14="http://schemas.microsoft.com/office/powerpoint/2010/main" val="20458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377700" y="1501650"/>
            <a:ext cx="8534400" cy="4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La psicomotricitat es farà </a:t>
            </a:r>
            <a:r>
              <a:rPr lang="en-US" sz="2200" dirty="0">
                <a:solidFill>
                  <a:srgbClr val="FF0000"/>
                </a:solidFill>
              </a:rPr>
              <a:t>els </a:t>
            </a:r>
            <a:r>
              <a:rPr lang="en-US" sz="2200" dirty="0" smtClean="0">
                <a:solidFill>
                  <a:srgbClr val="FF0000"/>
                </a:solidFill>
              </a:rPr>
              <a:t>dimecres </a:t>
            </a:r>
            <a:r>
              <a:rPr lang="en-US" sz="2200" dirty="0"/>
              <a:t>al gimnàs. Cal portar roba còmoda, vambes amb velcro i mitjons antilliscants (que es queden a l’escola tot el trimestre).</a:t>
            </a:r>
            <a:endParaRPr sz="2200" dirty="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45720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ESPAIS: es començaran al gener i es faran els dimarts al matí. És una activitat de tot el tram </a:t>
            </a:r>
            <a:r>
              <a:rPr lang="en-US" sz="2200" dirty="0" smtClean="0"/>
              <a:t>d’infantil </a:t>
            </a:r>
            <a:r>
              <a:rPr lang="en-US" sz="1600" dirty="0" smtClean="0"/>
              <a:t>(ENCARA PER ACABAR D’ACORDAR)</a:t>
            </a:r>
            <a:endParaRPr sz="22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 dirty="0"/>
              <a:t>   - ESPAI DE LLUM I OMBRA			- ESPAI DE ROBÒTICA</a:t>
            </a:r>
            <a:endParaRPr sz="1500" dirty="0"/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 dirty="0"/>
              <a:t>   - ESPAI DE JOC SIMBÒLIC			- ESPAI DE CONSTRUCCIÓ</a:t>
            </a:r>
            <a:endParaRPr sz="1500" dirty="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 dirty="0"/>
              <a:t>   - ESPAI DE CREATIVITAT			- ESPAI D’EXPERIMENTACIÓ</a:t>
            </a:r>
            <a:endParaRPr sz="1500" dirty="0"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No es farà àlbum al final de cada trimestre.</a:t>
            </a:r>
            <a:endParaRPr sz="2200" dirty="0"/>
          </a:p>
          <a:p>
            <a:pPr marL="457200" lvl="0" indent="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pic>
        <p:nvPicPr>
          <p:cNvPr id="128" name="Google Shape;128;p14" descr="Descripción: Capçalera verda.jpg"/>
          <p:cNvPicPr preferRelativeResize="0"/>
          <p:nvPr/>
        </p:nvPicPr>
        <p:blipFill rotWithShape="1">
          <a:blip r:embed="rId3">
            <a:alphaModFix/>
          </a:blip>
          <a:srcRect t="24161" b="20550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380875" y="470403"/>
            <a:ext cx="82296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ORGANITZACIÓ A L’AULA</a:t>
            </a:r>
            <a:endParaRPr sz="3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1212</Words>
  <Application>Microsoft Office PowerPoint</Application>
  <PresentationFormat>Presentación en pantalla (4:3)</PresentationFormat>
  <Paragraphs>207</Paragraphs>
  <Slides>31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Diseño predeterminado</vt:lpstr>
      <vt:lpstr>BENVINGUTS i BENVINGUDES  A I3!</vt:lpstr>
      <vt:lpstr>REUNIÓ DE PARES I MARES   Octubre 2023  I3</vt:lpstr>
      <vt:lpstr>PRESENTACIÓ DE MESTRES</vt:lpstr>
      <vt:lpstr>ORGANITZACIÓ DEL NIVELL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HORARI</vt:lpstr>
      <vt:lpstr>UN DIA A L’AULA D’I3</vt:lpstr>
      <vt:lpstr>Presentación de PowerPoint</vt:lpstr>
      <vt:lpstr>Presentación de PowerPoint</vt:lpstr>
      <vt:lpstr>Tema del curs 23-24:            ELS MUSICALS</vt:lpstr>
      <vt:lpstr>Presentación de PowerPoint</vt:lpstr>
      <vt:lpstr>Presentación de PowerPoint</vt:lpstr>
      <vt:lpstr>CLASSROOM</vt:lpstr>
      <vt:lpstr>LLIBRETA VIATGERA</vt:lpstr>
      <vt:lpstr>HÀBITS SALUDABLES</vt:lpstr>
      <vt:lpstr>ANIVERSARIS </vt:lpstr>
      <vt:lpstr>COM PODEU COL·LABORAR ELS PARES I MARES?</vt:lpstr>
      <vt:lpstr>COMUNICACIÓ FAMÍLIA-ESCOLA</vt:lpstr>
      <vt:lpstr>COMUNICACIÓ FAMÍLIA-ESCOLA</vt:lpstr>
      <vt:lpstr>Presentación de PowerPoint</vt:lpstr>
      <vt:lpstr>COM VEURE LES FOTOGRAFIES?</vt:lpstr>
      <vt:lpstr>SORTIDES</vt:lpstr>
      <vt:lpstr>PAGAMENT DE SORTIDES I ACTIVITATS</vt:lpstr>
      <vt:lpstr>ALTRES INFORMACIONS</vt:lpstr>
      <vt:lpstr>Presentación de PowerPoint</vt:lpstr>
      <vt:lpstr>Presentación de PowerPoint</vt:lpstr>
      <vt:lpstr>PRECS I PREGUNTES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BENVINGUTS i BENVINGUDES  A I3!</dc:title>
  <cp:lastModifiedBy>prof</cp:lastModifiedBy>
  <cp:revision>14</cp:revision>
  <dcterms:modified xsi:type="dcterms:W3CDTF">2023-10-05T14:09:16Z</dcterms:modified>
</cp:coreProperties>
</file>