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3" roundtripDataSignature="AMtx7mj3FJZMW1Fi0xe978QWFX9B3+Ai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69AB9C-FFAE-485D-BCE8-302C9EA1F041}">
  <a:tblStyle styleId="{F969AB9C-FFAE-485D-BCE8-302C9EA1F04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021C00B6-7F56-4CEF-9230-DC8572793B4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43F81B4F-AE6A-4110-8997-81E1EA8FCF48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1fa150ebe_1_5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51fa150ebe_1_5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e4c2cbf94_0_6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ee4c2cbf94_0_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d8818c0da_0_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ed8818c0da_0_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d8818c0da_0_12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ed8818c0da_0_12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26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1fa150ebe_0_1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51fa150ebe_0_1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27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2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2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3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3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d70dbc8c5_0_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ged70dbc8c5_0_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51fa150ebe_1_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51fa150ebe_1_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50361cb110_0_9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g150361cb110_0_9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3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3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3" name="Google Shape;263;p3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b6b3bec1a_0_115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14b6b3bec1a_0_115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4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4" name="Google Shape;14;p3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1" name="Google Shape;71;p4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2" name="Google Shape;72;p4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3" name="Google Shape;73;p4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4" name="Google Shape;74;p4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0" name="Google Shape;80;p4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1" name="Google Shape;81;p4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7" name="Google Shape;87;p5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abla" type="tbl">
  <p:cSld name="TAB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1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3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4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9" name="Google Shape;49;p4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5" name="Google Shape;55;p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6" name="Google Shape;56;p4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" name="Google Shape;9;p3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" name="Google Shape;10;p3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Relationship Id="rId4" Type="http://schemas.openxmlformats.org/officeDocument/2006/relationships/hyperlink" Target="mailto:generacio2017@escolacanparera.com" TargetMode="External"/><Relationship Id="rId5" Type="http://schemas.openxmlformats.org/officeDocument/2006/relationships/hyperlink" Target="mailto:generacio2017@escolacanparera.com" TargetMode="External"/><Relationship Id="rId6" Type="http://schemas.openxmlformats.org/officeDocument/2006/relationships/hyperlink" Target="mailto:generacio2017@escolacanparera.com" TargetMode="External"/><Relationship Id="rId7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g"/><Relationship Id="rId4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723550" y="1709900"/>
            <a:ext cx="7772400" cy="23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Lemon"/>
              <a:buNone/>
            </a:pPr>
            <a:r>
              <a:rPr b="1"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BENVINGUTS i BENVINGUDES </a:t>
            </a:r>
            <a:endParaRPr b="1" sz="6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Lemon"/>
              <a:buNone/>
            </a:pPr>
            <a:r>
              <a:rPr b="1"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P5!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scripción: Capçalera verda.jpg" id="95" name="Google Shape;95;p1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1fa150ebe_1_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La psicomotricitat es continuarà fent al gimnàs.</a:t>
            </a:r>
            <a:endParaRPr sz="2200"/>
          </a:p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DANSA A L’ESCOLA: expressió corporal (pendent)</a:t>
            </a:r>
            <a:endParaRPr sz="2200"/>
          </a:p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PROJECTES: demanarem la vostra col.laboració</a:t>
            </a:r>
            <a:endParaRPr sz="2200"/>
          </a:p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ELS OFICIS DELS PARES I MARES: per venir a explicar el vostre ofici.</a:t>
            </a:r>
            <a:endParaRPr sz="2200"/>
          </a:p>
          <a:p>
            <a:pPr indent="0" lvl="0" marL="457200" rtl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e4c2cbf94_0_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/>
              <a:t>UN DIA A L’AULA DE P5</a:t>
            </a:r>
            <a:endParaRPr b="1" sz="3600"/>
          </a:p>
        </p:txBody>
      </p:sp>
      <p:pic>
        <p:nvPicPr>
          <p:cNvPr descr="Descripción: Capçalera verda.jpg" id="159" name="Google Shape;159;gee4c2cbf94_0_6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715000"/>
            <a:ext cx="9144000" cy="1143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0" name="Google Shape;160;gee4c2cbf94_0_6"/>
          <p:cNvGraphicFramePr/>
          <p:nvPr/>
        </p:nvGraphicFramePr>
        <p:xfrm>
          <a:off x="952500" y="155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{43F81B4F-AE6A-4110-8997-81E1EA8FCF48}</a:tableStyleId>
              </a:tblPr>
              <a:tblGrid>
                <a:gridCol w="3619500"/>
                <a:gridCol w="3619500"/>
              </a:tblGrid>
              <a:tr h="529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MATI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TARDA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</a:tr>
              <a:tr h="1869725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ENS POSEM LA BATA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TREBALL AUTÒNOM PER SAFATES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RUTINES DEL BON DIA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CONVERSA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ACTIVITAT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FEM PIPI I RENTEM MANS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ESMORZAR I PATI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ACTIVITAT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ANEM A DINAR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ENS POSEM LA BATA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ACTIVITAT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ANEM A CASA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d8818c0da_0_0"/>
          <p:cNvSpPr txBox="1"/>
          <p:nvPr>
            <p:ph idx="1" type="body"/>
          </p:nvPr>
        </p:nvSpPr>
        <p:spPr>
          <a:xfrm>
            <a:off x="457200" y="455250"/>
            <a:ext cx="8229600" cy="48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400"/>
              <a:t>QUÈ CAL PORTAR?</a:t>
            </a:r>
            <a:endParaRPr b="1" sz="3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Bata de botons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Un paquet de tovalloletes 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Un paquet de mocadors de paper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Mitjons de psicomotricitat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Bosseta de roba:</a:t>
            </a:r>
            <a:endParaRPr sz="1900"/>
          </a:p>
          <a:p>
            <a:pPr indent="-3302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Carmanyola amb l’esmorzar.</a:t>
            </a:r>
            <a:endParaRPr sz="1600"/>
          </a:p>
          <a:p>
            <a:pPr indent="-3302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Ampolleta d’aigua  (no vidre) -</a:t>
            </a:r>
            <a:r>
              <a:rPr b="1" lang="en-US" sz="1600"/>
              <a:t>l’han de poder obrir sols</a:t>
            </a:r>
            <a:r>
              <a:rPr lang="en-US" sz="1600"/>
              <a:t>-</a:t>
            </a:r>
            <a:endParaRPr sz="1600"/>
          </a:p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600"/>
              <a:t>CAL MARCAR TOTA LA ROBA DEL VOSTRE FILL/A AMB EL NOM.</a:t>
            </a:r>
            <a:endParaRPr b="1" sz="1600"/>
          </a:p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600"/>
              <a:t>JAQUETES I BATES HAN DE DUR UNA VETA (10 CM)</a:t>
            </a:r>
            <a:endParaRPr b="1" sz="16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/>
          </a:p>
        </p:txBody>
      </p:sp>
      <p:pic>
        <p:nvPicPr>
          <p:cNvPr descr="Descripción: Capçalera verda.jpg" id="166" name="Google Shape;166;ged8818c0da_0_0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d8818c0da_0_12"/>
          <p:cNvSpPr txBox="1"/>
          <p:nvPr>
            <p:ph idx="1" type="subTitle"/>
          </p:nvPr>
        </p:nvSpPr>
        <p:spPr>
          <a:xfrm>
            <a:off x="381825" y="88100"/>
            <a:ext cx="8664300" cy="59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en-US" sz="2400"/>
              <a:t>NORMES PER UN BON FUNCIONAMENT</a:t>
            </a:r>
            <a:endParaRPr b="1"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 u="sng"/>
          </a:p>
          <a:p>
            <a:pPr indent="-152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Puntualitat en les entrades i sortides.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152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Assistència (avisar per correu si no vindran, justificants de metge).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152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Servei d’acollida:-no superar la 1’30h en tot el dia-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Matí (7.30 h)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Tarda (16.30 h)</a:t>
            </a:r>
            <a:endParaRPr sz="15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209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Psicomotricitat: xandall, sabatilles esportives amb velcro i mitjons antilliscants.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209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Menjador: si un nen/a eventual es queda al menjador, cal comunicar-ho també a la tutora.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209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Malalties: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Si un nen/a té polls, cal que faci el tractament i es quedi a casa.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No es donarà cap tipus de medicament si no va acompanyat del full d’autorització d’administració de medicament i la recepta mèdica.</a:t>
            </a:r>
            <a:endParaRPr sz="15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209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No es poden portar joguines ni llaminadures.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209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 Els dies de pluja, els paraigües o impermeables no es poden quedar a l’escola.</a:t>
            </a:r>
            <a:endParaRPr sz="1500"/>
          </a:p>
        </p:txBody>
      </p:sp>
      <p:pic>
        <p:nvPicPr>
          <p:cNvPr descr="Descripción: Capçalera verda.jpg" id="172" name="Google Shape;172;ged8818c0da_0_12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200">
                <a:solidFill>
                  <a:schemeClr val="dk1"/>
                </a:solidFill>
              </a:rPr>
              <a:t>Tema del curs 22-23:           </a:t>
            </a:r>
            <a:br>
              <a:rPr lang="en-US" sz="4200">
                <a:solidFill>
                  <a:schemeClr val="dk1"/>
                </a:solidFill>
              </a:rPr>
            </a:br>
            <a:r>
              <a:rPr b="1" lang="en-US" sz="4200">
                <a:solidFill>
                  <a:schemeClr val="dk1"/>
                </a:solidFill>
              </a:rPr>
              <a:t>DONES IMPORTANTS</a:t>
            </a:r>
            <a:endParaRPr sz="4200"/>
          </a:p>
        </p:txBody>
      </p:sp>
      <p:pic>
        <p:nvPicPr>
          <p:cNvPr descr="Descripción: Capçalera verda.jpg" id="178" name="Google Shape;178;p26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 rotWithShape="1">
          <a:blip r:embed="rId4">
            <a:alphaModFix/>
          </a:blip>
          <a:srcRect b="9426" l="-1370" r="4872" t="-3236"/>
          <a:stretch/>
        </p:blipFill>
        <p:spPr>
          <a:xfrm>
            <a:off x="706913" y="1489738"/>
            <a:ext cx="7730175" cy="394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51fa150ebe_0_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YAYOI KUSAMA</a:t>
            </a:r>
            <a:endParaRPr/>
          </a:p>
        </p:txBody>
      </p:sp>
      <p:pic>
        <p:nvPicPr>
          <p:cNvPr id="185" name="Google Shape;185;g151fa150ebe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930750"/>
            <a:ext cx="8351250" cy="3284825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400">
                <a:solidFill>
                  <a:schemeClr val="dk1"/>
                </a:solidFill>
              </a:rPr>
              <a:t>CLASSROOM</a:t>
            </a:r>
            <a:endParaRPr b="1" sz="3400"/>
          </a:p>
        </p:txBody>
      </p:sp>
      <p:sp>
        <p:nvSpPr>
          <p:cNvPr id="191" name="Google Shape;191;p27"/>
          <p:cNvSpPr txBox="1"/>
          <p:nvPr>
            <p:ph idx="1" type="body"/>
          </p:nvPr>
        </p:nvSpPr>
        <p:spPr>
          <a:xfrm>
            <a:off x="457200" y="1336350"/>
            <a:ext cx="8229600" cy="25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Classroom com a plataforma de formació a distància.</a:t>
            </a:r>
            <a:endParaRPr sz="1800"/>
          </a:p>
          <a:p>
            <a:pPr indent="-228600" lvl="2" marL="1143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Ús quinzenal.</a:t>
            </a:r>
            <a:endParaRPr sz="1800"/>
          </a:p>
          <a:p>
            <a:pPr indent="0" lvl="0" marL="1371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85750" lvl="1" marL="7429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Correu corporatiu de l’alumne gestionat per les famílies. </a:t>
            </a: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descr="Descripción: Capçalera verda.jpg" id="192" name="Google Shape;192;p27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233362" y="341687"/>
            <a:ext cx="82296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1" i="0" lang="en-US" sz="3400" u="none">
                <a:solidFill>
                  <a:schemeClr val="dk2"/>
                </a:solidFill>
              </a:rPr>
              <a:t>HÀBITS SALUDABLES</a:t>
            </a:r>
            <a:endParaRPr b="1" sz="3400"/>
          </a:p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233362" y="1447975"/>
            <a:ext cx="8507400" cy="4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</a:t>
            </a:r>
            <a:r>
              <a:rPr b="1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400" u="none">
                <a:solidFill>
                  <a:schemeClr val="dk1"/>
                </a:solidFill>
              </a:rPr>
              <a:t>Què podem portar per esmorzar?</a:t>
            </a:r>
            <a:endParaRPr b="1" i="0" sz="2400" u="non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t/>
            </a:r>
            <a:endParaRPr b="1" sz="2400"/>
          </a:p>
          <a:p>
            <a:pPr indent="-228600" lvl="2" marL="11430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u="none" cap="none" strike="noStrike">
                <a:solidFill>
                  <a:schemeClr val="dk1"/>
                </a:solidFill>
              </a:rPr>
              <a:t>Fruita</a:t>
            </a:r>
            <a:endParaRPr/>
          </a:p>
          <a:p>
            <a:pPr indent="-228600" lvl="2" marL="11430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u="none" cap="none" strike="noStrike">
                <a:solidFill>
                  <a:schemeClr val="dk1"/>
                </a:solidFill>
              </a:rPr>
              <a:t>Fruits secs </a:t>
            </a:r>
            <a:endParaRPr/>
          </a:p>
          <a:p>
            <a:pPr indent="-228600" lvl="2" marL="11430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u="none" cap="none" strike="noStrike">
                <a:solidFill>
                  <a:schemeClr val="dk1"/>
                </a:solidFill>
              </a:rPr>
              <a:t>Entrepans </a:t>
            </a:r>
            <a:endParaRPr/>
          </a:p>
          <a:p>
            <a:pPr indent="-228600" lvl="2" marL="11430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u="none" cap="none" strike="noStrike">
                <a:solidFill>
                  <a:schemeClr val="dk1"/>
                </a:solidFill>
              </a:rPr>
              <a:t>Cereals naturals </a:t>
            </a:r>
            <a:endParaRPr/>
          </a:p>
          <a:p>
            <a:pPr indent="-228600" lvl="2" marL="11430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u="none" cap="none" strike="noStrike">
                <a:solidFill>
                  <a:schemeClr val="dk1"/>
                </a:solidFill>
              </a:rPr>
              <a:t>Pa amb xocolata i dolços casolans</a:t>
            </a:r>
            <a:endParaRPr/>
          </a:p>
          <a:p>
            <a:pPr indent="0" lvl="0" marL="1371600" marR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solidFill>
                  <a:srgbClr val="FF9900"/>
                </a:solidFill>
              </a:rPr>
              <a:t>DIMECRES DIA DE LA FRUITA</a:t>
            </a:r>
            <a:endParaRPr sz="26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sz="2400"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Descripción: Capçalera verda.jpg" id="199" name="Google Shape;199;p28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3008" y="2471775"/>
            <a:ext cx="2402367" cy="18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457200" y="6792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1" i="0" lang="en-US" sz="2400">
                <a:solidFill>
                  <a:schemeClr val="dk1"/>
                </a:solidFill>
              </a:rPr>
              <a:t>ANIVERSARIS 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06" name="Google Shape;206;p29"/>
          <p:cNvSpPr txBox="1"/>
          <p:nvPr>
            <p:ph idx="1" type="body"/>
          </p:nvPr>
        </p:nvSpPr>
        <p:spPr>
          <a:xfrm>
            <a:off x="457200" y="1619950"/>
            <a:ext cx="82296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457200" marR="0" rtl="0" algn="l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Es celebrarà a l’aula però no s’ha de portar esmorzar per compartir.</a:t>
            </a:r>
            <a:endParaRPr sz="1900"/>
          </a:p>
          <a:p>
            <a:pPr indent="-349250" lvl="0" marL="457200" marR="0" rtl="0" algn="l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Diploma</a:t>
            </a:r>
            <a:endParaRPr sz="1900"/>
          </a:p>
        </p:txBody>
      </p:sp>
      <p:pic>
        <p:nvPicPr>
          <p:cNvPr descr="Descripción: Capçalera verda.jpg" id="207" name="Google Shape;207;p29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7450" y="2607800"/>
            <a:ext cx="831700" cy="1247526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457200" y="274625"/>
            <a:ext cx="8427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1" lang="en-US" sz="3000">
                <a:solidFill>
                  <a:schemeClr val="dk1"/>
                </a:solidFill>
              </a:rPr>
              <a:t>COM PODEU COL·LABORAR ELS PARES I MARES?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457200" y="1604976"/>
            <a:ext cx="8229600" cy="3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i="0" lang="en-US" sz="2400" u="sng">
                <a:solidFill>
                  <a:schemeClr val="dk1"/>
                </a:solidFill>
              </a:rPr>
              <a:t>A L’ESCOLA</a:t>
            </a:r>
            <a:r>
              <a:rPr i="0" lang="en-US" sz="2400" u="none">
                <a:solidFill>
                  <a:schemeClr val="dk1"/>
                </a:solidFill>
              </a:rPr>
              <a:t>:</a:t>
            </a:r>
            <a:endParaRPr sz="2400"/>
          </a:p>
          <a:p>
            <a:pPr indent="-139700" lvl="0" marL="381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i="0" lang="en-US" sz="2200" u="none">
                <a:solidFill>
                  <a:schemeClr val="dk1"/>
                </a:solidFill>
              </a:rPr>
              <a:t>Necessitem pares i mares voluntaris per ajudar en </a:t>
            </a:r>
            <a:r>
              <a:rPr lang="en-US" sz="2200">
                <a:solidFill>
                  <a:srgbClr val="000000"/>
                </a:solidFill>
              </a:rPr>
              <a:t>algunes</a:t>
            </a:r>
            <a:r>
              <a:rPr i="0" lang="en-US" sz="2200" u="none">
                <a:solidFill>
                  <a:schemeClr val="dk1"/>
                </a:solidFill>
              </a:rPr>
              <a:t> tasques escolars i acompanyaments a les sortides, quan </a:t>
            </a:r>
            <a:r>
              <a:rPr lang="en-US" sz="2200"/>
              <a:t>sigui necessari (</a:t>
            </a:r>
            <a:r>
              <a:rPr i="0" lang="en-US" sz="2200" u="none">
                <a:solidFill>
                  <a:schemeClr val="dk1"/>
                </a:solidFill>
              </a:rPr>
              <a:t>Full d</a:t>
            </a:r>
            <a:r>
              <a:rPr lang="en-US" sz="2200"/>
              <a:t>’inscripció a la borsa d’acompanyants).</a:t>
            </a:r>
            <a:endParaRPr sz="2200"/>
          </a:p>
          <a:p>
            <a:pPr indent="-139700" lvl="0" marL="381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en-US" sz="2200" u="sng">
                <a:solidFill>
                  <a:srgbClr val="FF0000"/>
                </a:solidFill>
              </a:rPr>
              <a:t>NOVETAT!</a:t>
            </a:r>
            <a:r>
              <a:rPr lang="en-US" sz="2200"/>
              <a:t> </a:t>
            </a:r>
            <a:r>
              <a:rPr i="0" lang="en-US" sz="2200" u="none">
                <a:solidFill>
                  <a:schemeClr val="dk1"/>
                </a:solidFill>
              </a:rPr>
              <a:t>Pares i mares delegats/des</a:t>
            </a:r>
            <a:r>
              <a:rPr lang="en-US" sz="2200"/>
              <a:t>, serà condició haver de participar activament a l’AMPA de l’escola. </a:t>
            </a:r>
            <a:endParaRPr sz="2200"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i="0" lang="en-US" sz="2400" u="sng">
                <a:solidFill>
                  <a:schemeClr val="dk1"/>
                </a:solidFill>
              </a:rPr>
              <a:t>A CASA</a:t>
            </a:r>
            <a:r>
              <a:rPr i="0" lang="en-US" sz="2400" u="none">
                <a:solidFill>
                  <a:schemeClr val="dk1"/>
                </a:solidFill>
              </a:rPr>
              <a:t>: </a:t>
            </a:r>
            <a:r>
              <a:rPr i="0" lang="en-US" sz="2200" u="none">
                <a:solidFill>
                  <a:schemeClr val="dk1"/>
                </a:solidFill>
              </a:rPr>
              <a:t>Acompanyament i seguiment dels hàbits d’estudi i treball del vostre fill/a</a:t>
            </a:r>
            <a:r>
              <a:rPr lang="en-US" sz="2200"/>
              <a:t> (deures, classroom,...).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Descripción: Capçalera verda.jpg" id="215" name="Google Shape;215;p30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ctrTitle"/>
          </p:nvPr>
        </p:nvSpPr>
        <p:spPr>
          <a:xfrm>
            <a:off x="539750" y="2133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chemeClr val="dk1"/>
                </a:solidFill>
              </a:rPr>
              <a:t>REUNIÓ DE PARES I MARES</a:t>
            </a:r>
            <a:r>
              <a:rPr i="0" lang="en-US" sz="4000" u="none">
                <a:solidFill>
                  <a:schemeClr val="dk1"/>
                </a:solidFill>
              </a:rPr>
              <a:t> </a:t>
            </a:r>
            <a:b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u="none">
                <a:solidFill>
                  <a:schemeClr val="dk1"/>
                </a:solidFill>
              </a:rPr>
              <a:t>Setembre 20</a:t>
            </a:r>
            <a:r>
              <a:rPr lang="en-US" sz="4000">
                <a:solidFill>
                  <a:schemeClr val="dk1"/>
                </a:solidFill>
              </a:rPr>
              <a:t>22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t/>
            </a:r>
            <a:endParaRPr sz="4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 sz="4000">
                <a:solidFill>
                  <a:schemeClr val="dk1"/>
                </a:solidFill>
              </a:rPr>
              <a:t>P5</a:t>
            </a:r>
            <a:endParaRPr/>
          </a:p>
        </p:txBody>
      </p:sp>
      <p:pic>
        <p:nvPicPr>
          <p:cNvPr descr="Descripción: Capçalera verda.jpg" id="101" name="Google Shape;101;p2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>
            <p:ph type="title"/>
          </p:nvPr>
        </p:nvSpPr>
        <p:spPr>
          <a:xfrm>
            <a:off x="457200" y="274628"/>
            <a:ext cx="82296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3400">
                <a:solidFill>
                  <a:schemeClr val="dk1"/>
                </a:solidFill>
              </a:rPr>
              <a:t>COMUNICACIÓ FAMÍLIA</a:t>
            </a:r>
            <a:r>
              <a:rPr b="1" i="0" lang="en-US" sz="3400" u="none">
                <a:solidFill>
                  <a:schemeClr val="dk1"/>
                </a:solidFill>
              </a:rPr>
              <a:t>-</a:t>
            </a:r>
            <a:r>
              <a:rPr b="1" lang="en-US" sz="3400">
                <a:solidFill>
                  <a:schemeClr val="dk1"/>
                </a:solidFill>
              </a:rPr>
              <a:t>ESCOLA</a:t>
            </a:r>
            <a:endParaRPr b="1" sz="3400"/>
          </a:p>
        </p:txBody>
      </p:sp>
      <p:pic>
        <p:nvPicPr>
          <p:cNvPr descr="Computers(1)" id="221" name="Google Shape;22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9525" y="1287579"/>
            <a:ext cx="1603183" cy="160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 txBox="1"/>
          <p:nvPr/>
        </p:nvSpPr>
        <p:spPr>
          <a:xfrm>
            <a:off x="457200" y="1072025"/>
            <a:ext cx="8229600" cy="4435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escrit.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correu</a:t>
            </a:r>
            <a:r>
              <a:rPr lang="en-US" sz="2400">
                <a:solidFill>
                  <a:schemeClr val="dk1"/>
                </a:solidFill>
              </a:rPr>
              <a:t> electrònic: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generacio201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7</a:t>
            </a: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@escolacanparera.com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Atenció a les famílies (concertades prèviament)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	P5A: Divendres 11’30h-12’30h</a:t>
            </a:r>
            <a:endParaRPr sz="24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	P5B: Dijous 11h-12h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625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1500" u="sng">
                <a:solidFill>
                  <a:schemeClr val="dk1"/>
                </a:solidFill>
              </a:rPr>
              <a:t>Es p</a:t>
            </a:r>
            <a:r>
              <a:rPr b="0" i="0" lang="en-US" sz="15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</a:t>
            </a:r>
            <a:r>
              <a:rPr lang="en-US" sz="1500" u="sng">
                <a:solidFill>
                  <a:schemeClr val="dk1"/>
                </a:solidFill>
              </a:rPr>
              <a:t>n</a:t>
            </a:r>
            <a:r>
              <a:rPr b="0" i="0" lang="en-US" sz="15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fer justificants  per a les empreses.</a:t>
            </a:r>
            <a:endParaRPr b="0" i="0" sz="15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15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	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cripción: Capçalera verda.jpg" id="223" name="Google Shape;223;p31"/>
          <p:cNvPicPr preferRelativeResize="0"/>
          <p:nvPr/>
        </p:nvPicPr>
        <p:blipFill rotWithShape="1">
          <a:blip r:embed="rId7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d70dbc8c5_0_0"/>
          <p:cNvSpPr txBox="1"/>
          <p:nvPr>
            <p:ph type="title"/>
          </p:nvPr>
        </p:nvSpPr>
        <p:spPr>
          <a:xfrm>
            <a:off x="468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779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1" i="0" lang="en-US" sz="3800" u="none">
                <a:solidFill>
                  <a:schemeClr val="dk1"/>
                </a:solidFill>
              </a:rPr>
              <a:t>SORTIDES</a:t>
            </a:r>
            <a:endParaRPr b="1" sz="3800">
              <a:solidFill>
                <a:schemeClr val="dk1"/>
              </a:solidFill>
            </a:endParaRPr>
          </a:p>
        </p:txBody>
      </p:sp>
      <p:pic>
        <p:nvPicPr>
          <p:cNvPr descr="Descripción: Capçalera verda.jpg" id="229" name="Google Shape;229;ged70dbc8c5_0_0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ed70dbc8c5_0_0"/>
          <p:cNvSpPr txBox="1"/>
          <p:nvPr/>
        </p:nvSpPr>
        <p:spPr>
          <a:xfrm>
            <a:off x="325600" y="1381450"/>
            <a:ext cx="8121000" cy="24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c Sans MS"/>
              <a:buChar char="•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Aquest curs s’organitzaran sortides (una per trimestre) i visites culturals, dins i fora del municipi, atenent sempre a les indicacions donades pel Departament d’Educació.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marR="0" rtl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Recordeu que les SORTIDES són activitats curriculars, complementàries a la programació d’aula.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1fa150ebe_1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SORTIDES P5 </a:t>
            </a:r>
            <a:endParaRPr/>
          </a:p>
        </p:txBody>
      </p:sp>
      <p:sp>
        <p:nvSpPr>
          <p:cNvPr id="236" name="Google Shape;236;g151fa150ebe_1_0"/>
          <p:cNvSpPr txBox="1"/>
          <p:nvPr/>
        </p:nvSpPr>
        <p:spPr>
          <a:xfrm>
            <a:off x="325600" y="1381450"/>
            <a:ext cx="8121000" cy="4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900"/>
              <a:t>PRIMER TRIMESTRE</a:t>
            </a:r>
            <a:endParaRPr sz="1900"/>
          </a:p>
          <a:p>
            <a:pPr indent="-349250" lvl="0" marL="457200" marR="0" rtl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25 d’octubre: Celebrem la castanyada amb tots els nens i nenes del nostre tram a Can Ribas de Montbui (Bigues i Riells)</a:t>
            </a:r>
            <a:endParaRPr sz="1900"/>
          </a:p>
          <a:p>
            <a:pPr indent="0" lvl="0" marL="0" marR="0" rtl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900"/>
              <a:t>SEGON TRIMESTRE</a:t>
            </a:r>
            <a:endParaRPr sz="1900"/>
          </a:p>
          <a:p>
            <a:pPr indent="-349250" lvl="0" marL="457200" marR="0" rtl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A determinar (sortida de tota l’escola?)</a:t>
            </a:r>
            <a:endParaRPr sz="1900"/>
          </a:p>
          <a:p>
            <a:pPr indent="0" lvl="0" marL="0" marR="0" rtl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900"/>
              <a:t>TERCER TRIMESTRE</a:t>
            </a:r>
            <a:endParaRPr sz="1900"/>
          </a:p>
          <a:p>
            <a:pPr indent="-349250" lvl="0" marL="457200" marR="0" rtl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22 i 23 de maig: Colònies a Can Ribas amb Segon.</a:t>
            </a:r>
            <a:endParaRPr sz="1900"/>
          </a:p>
          <a:p>
            <a:pPr indent="0" lvl="0" marL="0" marR="0" rtl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marR="0" rtl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marR="0" rtl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900"/>
              <a:t>NOVETAT TPV: igualment caldrà portar l’autorització signada en paper </a:t>
            </a:r>
            <a:endParaRPr sz="1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50361cb110_0_90"/>
          <p:cNvSpPr txBox="1"/>
          <p:nvPr>
            <p:ph type="title"/>
          </p:nvPr>
        </p:nvSpPr>
        <p:spPr>
          <a:xfrm>
            <a:off x="457212" y="499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1" lang="en-US" sz="3000">
                <a:solidFill>
                  <a:schemeClr val="dk1"/>
                </a:solidFill>
              </a:rPr>
              <a:t>PAGAMENT DE SORTIDES I ACTIVITATS</a:t>
            </a:r>
            <a:endParaRPr b="1" sz="4200"/>
          </a:p>
        </p:txBody>
      </p:sp>
      <p:pic>
        <p:nvPicPr>
          <p:cNvPr descr="Descripción: Capçalera verda.jpg" id="242" name="Google Shape;242;g150361cb110_0_90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150361cb110_0_90"/>
          <p:cNvSpPr txBox="1"/>
          <p:nvPr/>
        </p:nvSpPr>
        <p:spPr>
          <a:xfrm>
            <a:off x="405300" y="1566000"/>
            <a:ext cx="8738700" cy="3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150361cb110_0_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1175" y="1826925"/>
            <a:ext cx="2975825" cy="297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/>
          <p:nvPr>
            <p:ph type="title"/>
          </p:nvPr>
        </p:nvSpPr>
        <p:spPr>
          <a:xfrm>
            <a:off x="764337" y="153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mic Sans MS"/>
              <a:buNone/>
            </a:pPr>
            <a:r>
              <a:rPr b="1" i="0" lang="en-US" sz="3800" u="none">
                <a:solidFill>
                  <a:schemeClr val="dk2"/>
                </a:solidFill>
              </a:rPr>
              <a:t>ALTRES INFORMACIONS</a:t>
            </a:r>
            <a:endParaRPr b="1" sz="3800"/>
          </a:p>
        </p:txBody>
      </p:sp>
      <p:sp>
        <p:nvSpPr>
          <p:cNvPr id="250" name="Google Shape;250;p34"/>
          <p:cNvSpPr txBox="1"/>
          <p:nvPr>
            <p:ph idx="1" type="body"/>
          </p:nvPr>
        </p:nvSpPr>
        <p:spPr>
          <a:xfrm>
            <a:off x="457200" y="1948025"/>
            <a:ext cx="8229600" cy="31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34290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No es donarà cap nen/a sense l’autorització prèvia de la família.</a:t>
            </a:r>
            <a:endParaRPr sz="2800"/>
          </a:p>
          <a:p>
            <a:pPr indent="0" lvl="0" marL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34290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Totes les normatives escolars les trobareu a la pàgina web de l’escola.</a:t>
            </a:r>
            <a:endParaRPr sz="2800"/>
          </a:p>
          <a:p>
            <a:pPr indent="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Resultado de imagen de atenciÃ³n" id="251" name="Google Shape;25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2827" y="805027"/>
            <a:ext cx="132579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cripción: Capçalera verda.jpg" id="252" name="Google Shape;252;p34"/>
          <p:cNvPicPr preferRelativeResize="0"/>
          <p:nvPr/>
        </p:nvPicPr>
        <p:blipFill rotWithShape="1">
          <a:blip r:embed="rId4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/>
        </p:nvSpPr>
        <p:spPr>
          <a:xfrm>
            <a:off x="493375" y="904625"/>
            <a:ext cx="4401000" cy="3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 la vostra implicació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compromís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l’educació dels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vostres fills/es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arribar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més lluny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millor!!!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5"/>
          <p:cNvSpPr txBox="1"/>
          <p:nvPr/>
        </p:nvSpPr>
        <p:spPr>
          <a:xfrm>
            <a:off x="4066050" y="4779715"/>
            <a:ext cx="49689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TOTS JUNTS FEM FORÇA!!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cripción: Capçalera verda.jpg" id="259" name="Google Shape;259;p35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 hay ninguna descripciÃ³n de la foto disponible." id="260" name="Google Shape;26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7050" y="904625"/>
            <a:ext cx="4810125" cy="35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type="title"/>
          </p:nvPr>
        </p:nvSpPr>
        <p:spPr>
          <a:xfrm>
            <a:off x="468312" y="148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chemeClr val="dk2"/>
                </a:solidFill>
              </a:rPr>
              <a:t>PRECS I PREGUNTES</a:t>
            </a:r>
            <a:endParaRPr/>
          </a:p>
        </p:txBody>
      </p:sp>
      <p:pic>
        <p:nvPicPr>
          <p:cNvPr descr="raising-hands2" id="266" name="Google Shape;26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2325" y="2500525"/>
            <a:ext cx="5256150" cy="300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cripción: Capçalera verda.jpg" id="267" name="Google Shape;267;p36"/>
          <p:cNvPicPr preferRelativeResize="0"/>
          <p:nvPr/>
        </p:nvPicPr>
        <p:blipFill rotWithShape="1">
          <a:blip r:embed="rId4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532875" y="-110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1" i="0" lang="en-US" sz="3400" u="none">
                <a:solidFill>
                  <a:schemeClr val="dk1"/>
                </a:solidFill>
              </a:rPr>
              <a:t>PRESENTACIÓ DE MESTRES</a:t>
            </a:r>
            <a:endParaRPr b="1" sz="3400"/>
          </a:p>
        </p:txBody>
      </p:sp>
      <p:pic>
        <p:nvPicPr>
          <p:cNvPr descr="Descripción: Capçalera verda.jpg" id="107" name="Google Shape;107;p3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603725"/>
            <a:ext cx="9144000" cy="1237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8" name="Google Shape;108;p3"/>
          <p:cNvGraphicFramePr/>
          <p:nvPr/>
        </p:nvGraphicFramePr>
        <p:xfrm>
          <a:off x="1271250" y="770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{F969AB9C-FFAE-485D-BCE8-302C9EA1F041}</a:tableStyleId>
              </a:tblPr>
              <a:tblGrid>
                <a:gridCol w="1013150"/>
                <a:gridCol w="1066475"/>
                <a:gridCol w="1162450"/>
                <a:gridCol w="1141125"/>
                <a:gridCol w="1282450"/>
                <a:gridCol w="935825"/>
              </a:tblGrid>
              <a:tr h="729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CURS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NOM DEL GRUP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ALUMNAT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TUTORA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ALTRES DOCENTS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UBICACIÓ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130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P</a:t>
                      </a:r>
                      <a:r>
                        <a:rPr b="1" lang="en-US"/>
                        <a:t>5A</a:t>
                      </a:r>
                      <a:endParaRPr b="1" sz="14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/>
                        <a:t>13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/>
                        <a:t>VERO</a:t>
                      </a:r>
                      <a:endParaRPr b="1" sz="12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/>
                        <a:t>ROSER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     </a:t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ROSA MARÍA CABALLERO</a:t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MONTSE B.</a:t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ANA</a:t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MARIBEL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P</a:t>
                      </a:r>
                      <a:r>
                        <a:rPr b="1" lang="en-US" sz="1200"/>
                        <a:t>5 </a:t>
                      </a:r>
                      <a:r>
                        <a:rPr b="1" lang="en-US" sz="1200" u="none" cap="none" strike="noStrike"/>
                        <a:t>A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73600">
                <a:tc vMerge="1"/>
                <a:tc vMerge="1"/>
                <a:tc vMerge="1"/>
                <a:tc vMerge="1"/>
                <a:tc vMerge="1"/>
                <a:tc vMerge="1"/>
              </a:tr>
              <a:tr h="1573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P5B</a:t>
                      </a:r>
                      <a:endParaRPr b="1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13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ÉRICA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ROSA MARÍA CABALLERO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MONTSE B.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ANA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MARIBEL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P5B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b6b3bec1a_0_115"/>
          <p:cNvSpPr txBox="1"/>
          <p:nvPr>
            <p:ph type="title"/>
          </p:nvPr>
        </p:nvSpPr>
        <p:spPr>
          <a:xfrm>
            <a:off x="586438" y="530825"/>
            <a:ext cx="82296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3400">
                <a:solidFill>
                  <a:schemeClr val="dk2"/>
                </a:solidFill>
              </a:rPr>
              <a:t>ORGANITZACIÓ </a:t>
            </a:r>
            <a:r>
              <a:rPr b="1" lang="en-US" sz="3400"/>
              <a:t>DEL NIVELL</a:t>
            </a:r>
            <a:endParaRPr b="1" sz="3400"/>
          </a:p>
        </p:txBody>
      </p:sp>
      <p:pic>
        <p:nvPicPr>
          <p:cNvPr descr="Descripción: Capçalera verda.jpg" id="114" name="Google Shape;114;g14b6b3bec1a_0_115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941536"/>
            <a:ext cx="9144000" cy="13506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5" name="Google Shape;115;g14b6b3bec1a_0_115"/>
          <p:cNvGraphicFramePr/>
          <p:nvPr/>
        </p:nvGraphicFramePr>
        <p:xfrm>
          <a:off x="457213" y="14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{021C00B6-7F56-4CEF-9230-DC8572793B40}</a:tableStyleId>
              </a:tblPr>
              <a:tblGrid>
                <a:gridCol w="998275"/>
                <a:gridCol w="1083500"/>
                <a:gridCol w="1533925"/>
                <a:gridCol w="2240000"/>
                <a:gridCol w="2373875"/>
              </a:tblGrid>
              <a:tr h="458775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ENTRADES I SORTIDES AL SETEMBRE (Jornada intensiva)</a:t>
                      </a:r>
                      <a:endParaRPr b="1" sz="17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 hMerge="1"/>
                <a:tc hMerge="1"/>
                <a:tc hMerge="1"/>
                <a:tc hMerge="1"/>
              </a:tr>
              <a:tr h="4874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CURS-NIVELL GRUP</a:t>
                      </a:r>
                      <a:endParaRPr b="1" sz="11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HORARI</a:t>
                      </a:r>
                      <a:endParaRPr b="1" sz="11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SI ES QUEDA AL MENJADOR</a:t>
                      </a:r>
                      <a:endParaRPr b="1" sz="11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SI FA TARDES DE LLEURE</a:t>
                      </a:r>
                      <a:endParaRPr b="1" sz="11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</a:tr>
              <a:tr h="741550"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P</a:t>
                      </a:r>
                      <a:r>
                        <a:rPr b="1" lang="en-US" sz="1600"/>
                        <a:t>5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ENTRADA</a:t>
                      </a:r>
                      <a:endParaRPr b="1" sz="13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9.00 h</a:t>
                      </a:r>
                      <a:endParaRPr sz="16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—</a:t>
                      </a:r>
                      <a:endParaRPr sz="16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15.30 h</a:t>
                      </a:r>
                      <a:endParaRPr sz="16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100">
                <a:tc vMerge="1"/>
                <a:tc vMerge="1"/>
                <a:tc vMerge="1"/>
                <a:tc vMerge="1"/>
                <a:tc vMerge="1"/>
              </a:tr>
              <a:tr h="102950">
                <a:tc vMerge="1"/>
                <a:tc vMerge="1"/>
                <a:tc vMerge="1"/>
                <a:tc vMerge="1"/>
                <a:tc vMerge="1"/>
              </a:tr>
              <a:tr h="533950">
                <a:tc v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SORTIDA</a:t>
                      </a:r>
                      <a:endParaRPr b="1" sz="13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13.00 h</a:t>
                      </a:r>
                      <a:endParaRPr sz="16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cap="none" strike="noStrike"/>
                        <a:t>15.30 h</a:t>
                      </a:r>
                      <a:endParaRPr sz="16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cap="none" strike="noStrike"/>
                        <a:t>16.30 h</a:t>
                      </a:r>
                      <a:endParaRPr sz="16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725">
                <a:tc vMerge="1"/>
                <a:tc vMerge="1"/>
                <a:tc vMerge="1"/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558475" y="36047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400">
                <a:solidFill>
                  <a:schemeClr val="dk1"/>
                </a:solidFill>
              </a:rPr>
              <a:t>ORGANITZACIÓ DEL NIVELL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descr="Descripción: Capçalera verda.jpg" id="121" name="Google Shape;121;p6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941536"/>
            <a:ext cx="9144000" cy="13506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" name="Google Shape;122;p6"/>
          <p:cNvGraphicFramePr/>
          <p:nvPr/>
        </p:nvGraphicFramePr>
        <p:xfrm>
          <a:off x="806750" y="1271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{021C00B6-7F56-4CEF-9230-DC8572793B40}</a:tableStyleId>
              </a:tblPr>
              <a:tblGrid>
                <a:gridCol w="863050"/>
                <a:gridCol w="936725"/>
                <a:gridCol w="1326150"/>
                <a:gridCol w="1936575"/>
                <a:gridCol w="2052350"/>
              </a:tblGrid>
              <a:tr h="5449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ENTRADES I SORTIDES </a:t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solidFill>
                            <a:schemeClr val="dk1"/>
                          </a:solidFill>
                        </a:rPr>
                        <a:t>A partir de l’octubre 2022</a:t>
                      </a:r>
                      <a:endParaRPr b="1" sz="1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 hMerge="1"/>
                <a:tc hMerge="1"/>
                <a:tc hMerge="1"/>
                <a:tc hMerge="1"/>
              </a:tr>
              <a:tr h="5460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CURS-NIVELL GRUP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HORARI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Porta d’accés al recinte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Porta d'accés a l’edifici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</a:tr>
              <a:tr h="88075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P</a:t>
                      </a:r>
                      <a:r>
                        <a:rPr b="1" lang="en-US" sz="1600"/>
                        <a:t>5</a:t>
                      </a:r>
                      <a:endParaRPr b="1" sz="1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ENTRADA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Matí:  9:00 h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Porta  Principal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Porta </a:t>
                      </a:r>
                      <a:r>
                        <a:rPr lang="en-US"/>
                        <a:t>del Porxo (AMPA)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89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Tarda: 15 h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634175">
                <a:tc v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SORTIDA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Matí: 12:30 h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Porta Principal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Porta del Porxo (AMPA)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7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Tarda: 16.30 h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181775" y="451225"/>
            <a:ext cx="8692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ENTRADA DELS ALUMNES AL CENTRE ESCOLAR</a:t>
            </a:r>
            <a:endParaRPr b="1" sz="2400"/>
          </a:p>
          <a:p>
            <a:pPr indent="0" lvl="0" marL="45720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/>
          </a:p>
          <a:p>
            <a:pPr indent="-355600" lvl="0" marL="45720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00"/>
              <a:buChar char="-"/>
            </a:pPr>
            <a:r>
              <a:rPr lang="en-US" sz="1900"/>
              <a:t>Al matí s’obrirà la porta d’entrada a l’escola. </a:t>
            </a:r>
            <a:endParaRPr sz="1900"/>
          </a:p>
          <a:p>
            <a:pPr indent="-349250" lvl="0" marL="45720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Les tutores estaran esperant a l’aula i els nens i nenes pugen sols i tranquils (hi ha altres mestres pels passadissos i escala guiant-los)</a:t>
            </a:r>
            <a:endParaRPr sz="1900"/>
          </a:p>
          <a:p>
            <a:pPr indent="-349250" lvl="0" marL="45720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EN CAS DE PLUJA: els pares i mares els heu d’acompanyar fins al porxo de l’AMPA. Allà els esperarà una de nosaltres i l’altra estarà  a l’aula. No es podran deixar els paraigües a l’escola.  </a:t>
            </a:r>
            <a:endParaRPr sz="1900"/>
          </a:p>
          <a:p>
            <a:pPr indent="0" lvl="0" marL="45720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/>
          </a:p>
          <a:p>
            <a:pPr indent="0" lvl="0" marL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 u="sng"/>
          </a:p>
          <a:p>
            <a:pPr indent="0" lvl="0" marL="457200" marR="2625" rtl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000"/>
          </a:p>
        </p:txBody>
      </p:sp>
      <p:pic>
        <p:nvPicPr>
          <p:cNvPr descr="Descripción: Capçalera verda.jpg" id="128" name="Google Shape;128;p7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724411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/>
        </p:nvSpPr>
        <p:spPr>
          <a:xfrm>
            <a:off x="89775" y="807475"/>
            <a:ext cx="8631000" cy="4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SORTIDA DELS ALUMNES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recollida dels infants es farà a l</a:t>
            </a:r>
            <a:r>
              <a:rPr lang="en-US" sz="1900">
                <a:solidFill>
                  <a:schemeClr val="dk1"/>
                </a:solidFill>
              </a:rPr>
              <a:t>’alçada de la font</a:t>
            </a: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els infants esperaran fins que la mestra els avisi.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-US" sz="1900">
                <a:solidFill>
                  <a:schemeClr val="dk1"/>
                </a:solidFill>
              </a:rPr>
              <a:t>EN CAS DE PLUJA: els pares i mares els heu de recollir al porxo de l’AMPA.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cripción: Capçalera verda.jpg" id="134" name="Google Shape;134;p9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754011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cripción: Capçalera verda.jpg" id="139" name="Google Shape;139;p11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1"/>
          <p:cNvSpPr txBox="1"/>
          <p:nvPr/>
        </p:nvSpPr>
        <p:spPr>
          <a:xfrm>
            <a:off x="321600" y="945407"/>
            <a:ext cx="82296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ORGANITZACIÓ DE PATIS</a:t>
            </a:r>
            <a:endParaRPr b="1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 txBox="1"/>
          <p:nvPr/>
        </p:nvSpPr>
        <p:spPr>
          <a:xfrm>
            <a:off x="457200" y="2005525"/>
            <a:ext cx="8229600" cy="32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683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Aquest curs els patis funcionaran amb normalitat, compartint pati i material amb els diferents grups. Potenciant així la socialització i el joc, fent del pati un espai d'aprenentatge.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Durant el pati poden fer ús dels lavabos de P3.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Més endavant recuperarem els divendres de patis oberts per tota l’escola.</a:t>
            </a:r>
            <a:endParaRPr sz="2200"/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/>
          <p:nvPr>
            <p:ph idx="1" type="body"/>
          </p:nvPr>
        </p:nvSpPr>
        <p:spPr>
          <a:xfrm>
            <a:off x="457200" y="1241000"/>
            <a:ext cx="8229600" cy="43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Aquest curs tornem a comptar amb una aula destinada a racons, en aquest cas és l’aula de racons del nostre edifici. (iniciem racons amb famílies al novembre).</a:t>
            </a:r>
            <a:endParaRPr sz="2200"/>
          </a:p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ESPAIS: començarem els dimarts al matí al gener i és una activitat de tot el tram d’infantil.</a:t>
            </a:r>
            <a:endParaRPr sz="2200"/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   - </a:t>
            </a:r>
            <a:r>
              <a:rPr lang="en-US" sz="1500"/>
              <a:t>ESPAI DE LLUM I OMBRA			- ESPAI DE ROBÒTICA</a:t>
            </a:r>
            <a:endParaRPr sz="1500"/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   - </a:t>
            </a:r>
            <a:r>
              <a:rPr lang="en-US" sz="1500"/>
              <a:t>ESPAI DE RACONS				- ESPAI DE CONSTRUCCIÓ</a:t>
            </a:r>
            <a:endParaRPr sz="1500"/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   - ESPAI DE CREATIVITAT			- ESPAI D’EXPERIMENTACIÓ</a:t>
            </a:r>
            <a:endParaRPr sz="1500"/>
          </a:p>
          <a:p>
            <a:pPr indent="0" lvl="0" marL="457200" rtl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descr="Descripción: Capçalera verda.jpg" id="147" name="Google Shape;147;p14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715000"/>
            <a:ext cx="9144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4"/>
          <p:cNvSpPr txBox="1"/>
          <p:nvPr/>
        </p:nvSpPr>
        <p:spPr>
          <a:xfrm>
            <a:off x="380875" y="460803"/>
            <a:ext cx="82296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ORGANITZACIÓ A L’AULA</a:t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