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Pacifico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a809nRyfsp1dPhOJIncxDEhK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acific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e4b94895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ee4b9489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ee4b94895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d8475c3e7_0_286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ed8475c3e7_0_286"/>
          <p:cNvSpPr/>
          <p:nvPr/>
        </p:nvSpPr>
        <p:spPr>
          <a:xfrm>
            <a:off x="4358475" y="0"/>
            <a:ext cx="385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ed8475c3e7_0_286"/>
          <p:cNvSpPr txBox="1"/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Google Shape;17;ged8475c3e7_0_286"/>
          <p:cNvSpPr txBox="1"/>
          <p:nvPr>
            <p:ph idx="1" type="subTitle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ged8475c3e7_0_28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d8475c3e7_0_325"/>
          <p:cNvSpPr txBox="1"/>
          <p:nvPr>
            <p:ph hasCustomPrompt="1" type="title"/>
          </p:nvPr>
        </p:nvSpPr>
        <p:spPr>
          <a:xfrm>
            <a:off x="311700" y="1333233"/>
            <a:ext cx="8520600" cy="28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ged8475c3e7_0_325"/>
          <p:cNvSpPr txBox="1"/>
          <p:nvPr>
            <p:ph idx="1" type="body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5" name="Google Shape;55;ged8475c3e7_0_32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d8475c3e7_0_329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8475c3e7_0_3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ged8475c3e7_0_3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ed8475c3e7_0_33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ged8475c3e7_0_3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ed8475c3e7_0_3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ed8475c3e7_0_292"/>
          <p:cNvSpPr/>
          <p:nvPr/>
        </p:nvSpPr>
        <p:spPr>
          <a:xfrm rot="5400000">
            <a:off x="4543650" y="744450"/>
            <a:ext cx="567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ed8475c3e7_0_292"/>
          <p:cNvSpPr txBox="1"/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ged8475c3e7_0_29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d8475c3e7_0_29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ged8475c3e7_0_296"/>
          <p:cNvSpPr txBox="1"/>
          <p:nvPr>
            <p:ph idx="1" type="body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ged8475c3e7_0_29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d8475c3e7_0_30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ged8475c3e7_0_300"/>
          <p:cNvSpPr txBox="1"/>
          <p:nvPr>
            <p:ph idx="1" type="body"/>
          </p:nvPr>
        </p:nvSpPr>
        <p:spPr>
          <a:xfrm>
            <a:off x="311700" y="1645400"/>
            <a:ext cx="39999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ged8475c3e7_0_300"/>
          <p:cNvSpPr txBox="1"/>
          <p:nvPr>
            <p:ph idx="2" type="body"/>
          </p:nvPr>
        </p:nvSpPr>
        <p:spPr>
          <a:xfrm>
            <a:off x="4832400" y="1645400"/>
            <a:ext cx="39999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ed8475c3e7_0_30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d8475c3e7_0_30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ged8475c3e7_0_30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d8475c3e7_0_30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ged8475c3e7_0_30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ed8475c3e7_0_30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d8475c3e7_0_31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1" name="Google Shape;41;ged8475c3e7_0_31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ed8475c3e7_0_315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ged8475c3e7_0_31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ed8475c3e7_0_315"/>
          <p:cNvSpPr txBox="1"/>
          <p:nvPr>
            <p:ph type="title"/>
          </p:nvPr>
        </p:nvSpPr>
        <p:spPr>
          <a:xfrm>
            <a:off x="265500" y="14422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ged8475c3e7_0_315"/>
          <p:cNvSpPr txBox="1"/>
          <p:nvPr>
            <p:ph idx="1" type="subTitle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ged8475c3e7_0_315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8" name="Google Shape;48;ged8475c3e7_0_31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d8475c3e7_0_3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51" name="Google Shape;51;ged8475c3e7_0_32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d8475c3e7_0_28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Google Shape;11;ged8475c3e7_0_282"/>
          <p:cNvSpPr txBox="1"/>
          <p:nvPr>
            <p:ph idx="1" type="body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Google Shape;12;ged8475c3e7_0_28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22.jpg"/><Relationship Id="rId7" Type="http://schemas.openxmlformats.org/officeDocument/2006/relationships/hyperlink" Target="http://lesminesdosor.wixsite.com/lesminesdosor/contact-u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aclika.ca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 rot="-408478">
            <a:off x="300126" y="2185711"/>
            <a:ext cx="3530393" cy="856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a" sz="4800" u="none" cap="none" strike="noStrike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Benvinguts i benvingudes</a:t>
            </a:r>
            <a:endParaRPr b="0" i="0" sz="4800" u="none" cap="none" strike="noStrike"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a" sz="4800" u="none" cap="none" strike="noStrike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a 2n!</a:t>
            </a:r>
            <a:endParaRPr b="0" i="0" sz="4800" u="none" cap="none" strike="noStrike"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4050" y="1135600"/>
            <a:ext cx="4659349" cy="477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/>
          <p:nvPr>
            <p:ph type="ctrTitle"/>
          </p:nvPr>
        </p:nvSpPr>
        <p:spPr>
          <a:xfrm>
            <a:off x="344250" y="118625"/>
            <a:ext cx="2939100" cy="1248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Colònies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4.JPG" id="150" name="Google Shape;150;p14"/>
          <p:cNvPicPr preferRelativeResize="0"/>
          <p:nvPr>
            <p:ph idx="1" type="subTitle"/>
          </p:nvPr>
        </p:nvPicPr>
        <p:blipFill rotWithShape="1">
          <a:blip r:embed="rId3">
            <a:alphaModFix/>
          </a:blip>
          <a:srcRect b="11573" l="4818" r="-9115" t="6168"/>
          <a:stretch/>
        </p:blipFill>
        <p:spPr>
          <a:xfrm>
            <a:off x="634500" y="4275225"/>
            <a:ext cx="4600200" cy="221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JPG" id="151" name="Google Shape;1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4688" y="4107581"/>
            <a:ext cx="4002330" cy="2468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JPG" id="152" name="Google Shape;15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500" y="1655403"/>
            <a:ext cx="4100189" cy="2607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JPG" id="153" name="Google Shape;15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4690" y="1652912"/>
            <a:ext cx="4002330" cy="260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/>
          <p:nvPr/>
        </p:nvSpPr>
        <p:spPr>
          <a:xfrm rot="-417077">
            <a:off x="3643586" y="223033"/>
            <a:ext cx="6184661" cy="14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" sz="4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LES MINES  D'OSOR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e4b948958_0_0"/>
          <p:cNvSpPr txBox="1"/>
          <p:nvPr>
            <p:ph type="ctrTitle"/>
          </p:nvPr>
        </p:nvSpPr>
        <p:spPr>
          <a:xfrm>
            <a:off x="1377600" y="16900"/>
            <a:ext cx="63888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ca" sz="4220">
                <a:latin typeface="Pacifico"/>
                <a:ea typeface="Pacifico"/>
                <a:cs typeface="Pacifico"/>
                <a:sym typeface="Pacifico"/>
              </a:rPr>
              <a:t>Altres informacions</a:t>
            </a:r>
            <a:endParaRPr b="0" sz="422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gee4b948958_0_0"/>
          <p:cNvSpPr txBox="1"/>
          <p:nvPr/>
        </p:nvSpPr>
        <p:spPr>
          <a:xfrm>
            <a:off x="100300" y="1194950"/>
            <a:ext cx="86886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ca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Esmorzars saludables.</a:t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ca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Omplir dades de l</a:t>
            </a:r>
            <a:r>
              <a:rPr lang="ca" sz="210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i="0" lang="ca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r>
              <a:rPr lang="ca" sz="21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latin typeface="Montserrat"/>
                <a:ea typeface="Montserrat"/>
                <a:cs typeface="Montserrat"/>
                <a:sym typeface="Montserrat"/>
              </a:rPr>
              <a:t>                    Importants: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-"/>
            </a:pPr>
            <a:r>
              <a:rPr lang="ca" sz="2100">
                <a:latin typeface="Montserrat"/>
                <a:ea typeface="Montserrat"/>
                <a:cs typeface="Montserrat"/>
                <a:sym typeface="Montserrat"/>
              </a:rPr>
              <a:t>Telèfons de contacte.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-"/>
            </a:pPr>
            <a:r>
              <a:rPr lang="ca" sz="2100">
                <a:latin typeface="Montserrat"/>
                <a:ea typeface="Montserrat"/>
                <a:cs typeface="Montserrat"/>
                <a:sym typeface="Montserrat"/>
              </a:rPr>
              <a:t>Intoleràncies</a:t>
            </a:r>
            <a:r>
              <a:rPr lang="ca" sz="2100">
                <a:latin typeface="Montserrat"/>
                <a:ea typeface="Montserrat"/>
                <a:cs typeface="Montserrat"/>
                <a:sym typeface="Montserrat"/>
              </a:rPr>
              <a:t> i al·lèrgies.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ee4b94895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00" y="1804099"/>
            <a:ext cx="8297076" cy="16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ee4b94895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51292">
            <a:off x="5066249" y="3834525"/>
            <a:ext cx="2051575" cy="273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ctrTitle"/>
          </p:nvPr>
        </p:nvSpPr>
        <p:spPr>
          <a:xfrm>
            <a:off x="1038675" y="123900"/>
            <a:ext cx="6431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ca" sz="5000">
                <a:latin typeface="Pacifico"/>
                <a:ea typeface="Pacifico"/>
                <a:cs typeface="Pacifico"/>
                <a:sym typeface="Pacifico"/>
              </a:rPr>
              <a:t>Comunicació Famílies</a:t>
            </a:r>
            <a:endParaRPr b="0"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0" name="Google Shape;170;p17"/>
          <p:cNvSpPr txBox="1"/>
          <p:nvPr>
            <p:ph idx="1" type="subTitle"/>
          </p:nvPr>
        </p:nvSpPr>
        <p:spPr>
          <a:xfrm>
            <a:off x="4508750" y="1343400"/>
            <a:ext cx="43104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</a:rPr>
              <a:t>Mestres: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ca" sz="1800">
                <a:solidFill>
                  <a:schemeClr val="dk2"/>
                </a:solidFill>
              </a:rPr>
              <a:t>Informacions via App.</a:t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ca" sz="1800">
                <a:solidFill>
                  <a:schemeClr val="dk2"/>
                </a:solidFill>
              </a:rPr>
              <a:t>Ocasionalment per Whatsapp.</a:t>
            </a:r>
            <a:endParaRPr b="0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0" lang="ca" sz="1800">
                <a:solidFill>
                  <a:schemeClr val="dk2"/>
                </a:solidFill>
              </a:rPr>
              <a:t>Pares/mares Delegats.</a:t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2"/>
                </a:solidFill>
              </a:rPr>
              <a:t>Famílies</a:t>
            </a:r>
            <a:r>
              <a:rPr lang="ca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1800">
                <a:solidFill>
                  <a:schemeClr val="dk2"/>
                </a:solidFill>
              </a:rPr>
              <a:t>Informacions via App.</a:t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</a:rPr>
              <a:t>L’agenda: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0" lang="ca" sz="1800">
                <a:solidFill>
                  <a:schemeClr val="dk2"/>
                </a:solidFill>
              </a:rPr>
              <a:t>Deures.</a:t>
            </a:r>
            <a:endParaRPr b="0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0" lang="ca" sz="1800">
                <a:solidFill>
                  <a:schemeClr val="dk2"/>
                </a:solidFill>
              </a:rPr>
              <a:t>Rutina matinal de mates.</a:t>
            </a:r>
            <a:endParaRPr b="0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0" lang="ca" sz="1800">
                <a:solidFill>
                  <a:schemeClr val="dk2"/>
                </a:solidFill>
              </a:rPr>
              <a:t>Organització dels nens/es.</a:t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2"/>
              </a:solidFill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275" y="1135700"/>
            <a:ext cx="2698650" cy="18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190150" y="3135875"/>
            <a:ext cx="3928500" cy="3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Pares/mares D</a:t>
            </a:r>
            <a:r>
              <a:rPr b="1"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elegat/da: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Whatsapp:</a:t>
            </a:r>
            <a:endParaRPr b="1" i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Traspàs informacions del tutor/a.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Gestionar a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companyants (tutor)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Sortides.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Activitats a l’Aula.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Preferència els que no hagin vingut i/o sorteig.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Animeu-vos !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/>
        </p:nvSpPr>
        <p:spPr>
          <a:xfrm>
            <a:off x="4701550" y="2087450"/>
            <a:ext cx="3259800" cy="3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oblideu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scriure 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missatge 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pel 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vostre </a:t>
            </a:r>
            <a:endParaRPr i="0" sz="2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ca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fill/a!</a:t>
            </a:r>
            <a:endParaRPr i="0" sz="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53" y="2937625"/>
            <a:ext cx="2716502" cy="25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>
            <p:ph type="ctrTitle"/>
          </p:nvPr>
        </p:nvSpPr>
        <p:spPr>
          <a:xfrm>
            <a:off x="100300" y="211650"/>
            <a:ext cx="92151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ca" sz="5000">
                <a:latin typeface="Pacifico"/>
                <a:ea typeface="Pacifico"/>
                <a:cs typeface="Pacifico"/>
                <a:sym typeface="Pacifico"/>
              </a:rPr>
              <a:t>Precs, preguntes i propostes</a:t>
            </a:r>
            <a:endParaRPr b="0" sz="5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ctrTitle"/>
          </p:nvPr>
        </p:nvSpPr>
        <p:spPr>
          <a:xfrm>
            <a:off x="-936200" y="0"/>
            <a:ext cx="61350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Equip de mestres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12625" y="3725400"/>
            <a:ext cx="1768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Anglès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212613" y="5325938"/>
            <a:ext cx="17682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Laia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 Física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4961975" y="3078125"/>
            <a:ext cx="167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ca" sz="2400"/>
              <a:t>Mariona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889150" y="5325950"/>
            <a:ext cx="217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Roser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 Especial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25" y="1041850"/>
            <a:ext cx="1981198" cy="264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8525" y="4242300"/>
            <a:ext cx="1905661" cy="25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7250" y="1041850"/>
            <a:ext cx="1675200" cy="223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8800" y="4385843"/>
            <a:ext cx="1690345" cy="225379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7163400" y="3394275"/>
            <a:ext cx="198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SIEI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2168725" y="3394275"/>
            <a:ext cx="217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2750" y="675625"/>
            <a:ext cx="1633650" cy="21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6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ctrTitle"/>
          </p:nvPr>
        </p:nvSpPr>
        <p:spPr>
          <a:xfrm>
            <a:off x="2524775" y="-66125"/>
            <a:ext cx="21816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Àrees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20850" y="295500"/>
            <a:ext cx="3810600" cy="6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Català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Quadern de Classe: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Comprensions lectores.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Comprensions orals.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Velocitat lectora.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Dictats preparats.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1"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Expressió escrita.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Castellà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la llibreta/fitxes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Comprensions lectores.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Comprensions orals.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1" lang="ca" sz="1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Gramàtica i Ortografia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Matemàtiques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Seguim amb Innovamat.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Medi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Treball per projectes. Tre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balls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grups, amb tauletes...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Treball de l’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xpressió Oral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(català).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677525" y="212625"/>
            <a:ext cx="3590100" cy="6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a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TAC: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Robòtica.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Plataforma.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Educació Física:</a:t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Piscina (1r trim).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Material.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Plàstica:</a:t>
            </a:r>
            <a:endParaRPr b="1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Autors/es.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anualitats creatives.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ca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Tutoria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lang="ca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Valors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utoria Individualitzada</a:t>
            </a: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Anglès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Dues sessions setmanals.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Llibre de classe.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Música</a:t>
            </a: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Una sessió setmanal.</a:t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Novetat: </a:t>
            </a:r>
            <a:r>
              <a:rPr i="0" lang="ca" sz="18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La Clika.</a:t>
            </a:r>
            <a:r>
              <a:rPr i="0" lang="ca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ctrTitle"/>
          </p:nvPr>
        </p:nvSpPr>
        <p:spPr>
          <a:xfrm>
            <a:off x="327075" y="601225"/>
            <a:ext cx="37614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ca" sz="4000" u="none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Lectura a l</a:t>
            </a:r>
            <a:r>
              <a:rPr lang="ca" sz="4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’escola</a:t>
            </a:r>
            <a:r>
              <a:rPr i="0" lang="ca" sz="4000" u="none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40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ca" sz="2900" u="none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30 minuts diaris</a:t>
            </a:r>
            <a:r>
              <a:rPr lang="ca" sz="29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!</a:t>
            </a:r>
            <a:endParaRPr i="0" sz="29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>
            <p:ph idx="1" type="subTitle"/>
          </p:nvPr>
        </p:nvSpPr>
        <p:spPr>
          <a:xfrm>
            <a:off x="4384400" y="-49000"/>
            <a:ext cx="4178700" cy="5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Lectura a casa: 2</a:t>
            </a:r>
            <a:r>
              <a:rPr lang="ca"/>
              <a:t>0 min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ca" sz="1800"/>
              <a:t>Llibres de l’escola.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ca" sz="1800"/>
              <a:t>Intercanvi de llibres.</a:t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ca" sz="1800"/>
              <a:t>Préstec de llibres (biblio).</a:t>
            </a:r>
            <a:endParaRPr b="0"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0" lang="ca" sz="1800"/>
              <a:t>Entrenament lector??</a:t>
            </a:r>
            <a:endParaRPr b="0"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sz="1800"/>
          </a:p>
        </p:txBody>
      </p:sp>
      <p:pic>
        <p:nvPicPr>
          <p:cNvPr id="100" name="Google Shape;10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650" y="2598950"/>
            <a:ext cx="3311184" cy="41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495300" y="1914525"/>
            <a:ext cx="3000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Lectura a l’escola:</a:t>
            </a:r>
            <a:endParaRPr b="1" sz="24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2 llibres per trimestre.</a:t>
            </a:r>
            <a:endParaRPr sz="18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Estratègies</a:t>
            </a:r>
            <a:r>
              <a:rPr lang="ca" sz="24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4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Gust per la lectura.</a:t>
            </a:r>
            <a:endParaRPr sz="18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Modelatge del mestre.</a:t>
            </a:r>
            <a:endParaRPr sz="18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En veu alta.</a:t>
            </a:r>
            <a:endParaRPr sz="18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En parella.</a:t>
            </a:r>
            <a:endParaRPr sz="18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Bombardeig de preguntes.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2" y="1768124"/>
            <a:ext cx="5110773" cy="47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>
            <p:ph type="ctrTitle"/>
          </p:nvPr>
        </p:nvSpPr>
        <p:spPr>
          <a:xfrm>
            <a:off x="344250" y="133275"/>
            <a:ext cx="78378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Competència digital</a:t>
            </a:r>
            <a:endParaRPr b="0" i="0" sz="4400" u="none" cap="none" strike="noStrik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5688725" y="2309575"/>
            <a:ext cx="32007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-"/>
            </a:pPr>
            <a:r>
              <a:rPr b="0" i="0" lang="c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PDI.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-"/>
            </a:pPr>
            <a:r>
              <a:rPr b="0" i="0" lang="c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Tauletes.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-"/>
            </a:pPr>
            <a:r>
              <a:rPr b="0" i="0" lang="c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Robòtica.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Bon ús)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1450" y="4305875"/>
            <a:ext cx="2693626" cy="21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/>
          <p:nvPr>
            <p:ph type="ctrTitle"/>
          </p:nvPr>
        </p:nvSpPr>
        <p:spPr>
          <a:xfrm>
            <a:off x="228600" y="153025"/>
            <a:ext cx="4065300" cy="10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Deures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228650" y="1522200"/>
            <a:ext cx="3282600" cy="2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b="1"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20-30 minuts.</a:t>
            </a:r>
            <a:r>
              <a:rPr b="1"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b="1"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20‘ Lectura diària.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b="1"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dies per setmana</a:t>
            </a:r>
            <a:r>
              <a:rPr b="1" lang="ca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055983"/>
            <a:ext cx="3282676" cy="2461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8"/>
          <p:cNvCxnSpPr/>
          <p:nvPr/>
        </p:nvCxnSpPr>
        <p:spPr>
          <a:xfrm>
            <a:off x="3329775" y="5501475"/>
            <a:ext cx="800700" cy="28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8" name="Google Shape;118;p8"/>
          <p:cNvSpPr txBox="1"/>
          <p:nvPr/>
        </p:nvSpPr>
        <p:spPr>
          <a:xfrm>
            <a:off x="4657500" y="3812525"/>
            <a:ext cx="37302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enfrontaments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discussions.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passar el temps marcat.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ca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Treballar l’autonomia.</a:t>
            </a:r>
            <a:endParaRPr i="1" sz="18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7850" y="153025"/>
            <a:ext cx="3010200" cy="30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ctrTitle"/>
          </p:nvPr>
        </p:nvSpPr>
        <p:spPr>
          <a:xfrm>
            <a:off x="4421275" y="840000"/>
            <a:ext cx="39360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Dictats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C:\Users\Gestio\AppData\Local\Temp\20160915_085321.jpg" id="125" name="Google Shape;125;p9"/>
          <p:cNvPicPr preferRelativeResize="0"/>
          <p:nvPr>
            <p:ph idx="1" type="subTitle"/>
          </p:nvPr>
        </p:nvPicPr>
        <p:blipFill rotWithShape="1">
          <a:blip r:embed="rId3">
            <a:alphaModFix/>
          </a:blip>
          <a:srcRect b="-3030" l="-140" r="137" t="3030"/>
          <a:stretch/>
        </p:blipFill>
        <p:spPr>
          <a:xfrm rot="-296720">
            <a:off x="4906425" y="3077373"/>
            <a:ext cx="3935952" cy="273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 txBox="1"/>
          <p:nvPr/>
        </p:nvSpPr>
        <p:spPr>
          <a:xfrm>
            <a:off x="271350" y="587850"/>
            <a:ext cx="37530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Número de faltes:</a:t>
            </a:r>
            <a:endParaRPr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ASSOLIMENT </a:t>
            </a:r>
            <a:endParaRPr i="0" sz="18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EXCEL·LENT     		</a:t>
            </a:r>
            <a:endParaRPr i="0" sz="18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OTABLE  			</a:t>
            </a:r>
            <a:endParaRPr i="0" sz="18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SATISFACTORI 		</a:t>
            </a:r>
            <a:endParaRPr i="0" sz="18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-"/>
            </a:pP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ca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ca" sz="18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ASSOLIMENT  	</a:t>
            </a:r>
            <a:endParaRPr i="0" sz="18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c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450" y="3349761"/>
            <a:ext cx="3406348" cy="204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ctrTitle"/>
          </p:nvPr>
        </p:nvSpPr>
        <p:spPr>
          <a:xfrm>
            <a:off x="4718650" y="121875"/>
            <a:ext cx="32346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Piscina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6920">
            <a:off x="3938550" y="2533680"/>
            <a:ext cx="4619226" cy="251214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 txBox="1"/>
          <p:nvPr/>
        </p:nvSpPr>
        <p:spPr>
          <a:xfrm>
            <a:off x="582975" y="818850"/>
            <a:ext cx="3234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1R TRIMESTRE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(Inici a l’octubre)</a:t>
            </a:r>
            <a:endParaRPr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a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Material de piscina.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137925" y="3598125"/>
            <a:ext cx="4124700" cy="28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Objectiu</a:t>
            </a:r>
            <a:r>
              <a:rPr b="1" lang="ca" sz="22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i="0" lang="ca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-"/>
            </a:pPr>
            <a:r>
              <a:rPr i="0" lang="ca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Autonomia a dins de l’aigua.</a:t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Char char="-"/>
            </a:pPr>
            <a:r>
              <a:rPr i="0" lang="ca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Autonomia al vestidor.</a:t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2983950" y="98325"/>
            <a:ext cx="38742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a" sz="4400" u="none" cap="none" strike="noStrike">
                <a:latin typeface="Pacifico"/>
                <a:ea typeface="Pacifico"/>
                <a:cs typeface="Pacifico"/>
                <a:sym typeface="Pacifico"/>
              </a:rPr>
              <a:t>Sortides</a:t>
            </a:r>
            <a:endParaRPr b="0" i="0" sz="4400" u="none" cap="none" strike="noStrike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14751">
            <a:off x="4507938" y="879675"/>
            <a:ext cx="4491614" cy="999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/>
          <p:nvPr/>
        </p:nvSpPr>
        <p:spPr>
          <a:xfrm>
            <a:off x="85650" y="1021350"/>
            <a:ext cx="4727700" cy="4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a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Matí: 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ca" sz="2400">
                <a:latin typeface="Montserrat"/>
                <a:ea typeface="Montserrat"/>
                <a:cs typeface="Montserrat"/>
                <a:sym typeface="Montserrat"/>
              </a:rPr>
              <a:t>ixalleria.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Biblioteca municipal:</a:t>
            </a:r>
            <a:endParaRPr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a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Tot el dia: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Montserrat"/>
                <a:ea typeface="Montserrat"/>
                <a:cs typeface="Montserrat"/>
                <a:sym typeface="Montserrat"/>
              </a:rPr>
              <a:t>El poble.</a:t>
            </a:r>
            <a:endParaRPr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Jardins de Santa Clotilde.</a:t>
            </a:r>
            <a:endParaRPr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Montserrat"/>
                <a:ea typeface="Montserrat"/>
                <a:cs typeface="Montserrat"/>
                <a:sym typeface="Montserrat"/>
              </a:rPr>
              <a:t>Camina descalç (</a:t>
            </a:r>
            <a:r>
              <a:rPr lang="ca" sz="2200">
                <a:latin typeface="Montserrat"/>
                <a:ea typeface="Montserrat"/>
                <a:cs typeface="Montserrat"/>
                <a:sym typeface="Montserrat"/>
              </a:rPr>
              <a:t>Arbúcies</a:t>
            </a:r>
            <a:r>
              <a:rPr lang="ca" sz="240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a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Colònies: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a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Mines d’Osor.</a:t>
            </a:r>
            <a:r>
              <a:rPr i="0" lang="ca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0" i="0" lang="c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4045">
            <a:off x="3567631" y="5456132"/>
            <a:ext cx="4491614" cy="99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08632">
            <a:off x="4355537" y="3219019"/>
            <a:ext cx="4491614" cy="99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