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10.xml.rels" ContentType="application/vnd.openxmlformats-package.relationships+xml"/>
  <Override PartName="/ppt/notesSlides/_rels/notesSlide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jpeg" ContentType="image/jpeg"/>
  <Override PartName="/ppt/media/image5.jpeg" ContentType="image/jpeg"/>
  <Override PartName="/ppt/media/image7.png" ContentType="image/pn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a-ES" sz="4400" spc="-1" strike="noStrike">
                <a:latin typeface="Arial"/>
              </a:rPr>
              <a:t>Feu clic per a moure la diapositiva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2000" spc="-1" strike="noStrike">
                <a:latin typeface="Arial"/>
              </a:rPr>
              <a:t>Feu clic per a editar el format de les notes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1400" spc="-1" strike="noStrike">
                <a:latin typeface="Times New Roman"/>
              </a:rPr>
              <a:t>&lt;capçalera&gt;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ca-ES" sz="1400" spc="-1" strike="noStrike">
                <a:latin typeface="Times New Roman"/>
              </a:rPr>
              <a:t>&lt;data/hora&gt;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ca-ES" sz="1400" spc="-1" strike="noStrike">
                <a:latin typeface="Times New Roman"/>
              </a:rPr>
              <a:t>&lt;peu de pàgina&gt;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FD9C6DA-04AA-4842-8963-2797E2150011}" type="slidenum">
              <a:rPr b="0" lang="ca-ES" sz="1400" spc="-1" strike="noStrike">
                <a:latin typeface="Times New Roman"/>
              </a:rPr>
              <a:t>&lt;número&gt;</a:t>
            </a:fld>
            <a:endParaRPr b="0" lang="ca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2143080" y="695160"/>
            <a:ext cx="2569320" cy="3426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8120" cy="4106520"/>
          </a:xfrm>
          <a:prstGeom prst="rect">
            <a:avLst/>
          </a:prstGeom>
        </p:spPr>
        <p:txBody>
          <a:bodyPr lIns="0" rIns="0" tIns="91440" bIns="91440" anchor="ctr"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080" cy="3427200"/>
          </a:xfrm>
          <a:prstGeom prst="rect">
            <a:avLst/>
          </a:prstGeom>
        </p:spPr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143080" y="695160"/>
            <a:ext cx="2569320" cy="3426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8120" cy="4106520"/>
          </a:xfrm>
          <a:prstGeom prst="rect">
            <a:avLst/>
          </a:prstGeom>
        </p:spPr>
        <p:txBody>
          <a:bodyPr lIns="0" rIns="0" tIns="91440" bIns="91440" anchor="ctr"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080" cy="3427200"/>
          </a:xfrm>
          <a:prstGeom prst="rect">
            <a:avLst/>
          </a:prstGeom>
        </p:spPr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2143080" y="695160"/>
            <a:ext cx="2569320" cy="3426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8120" cy="4106520"/>
          </a:xfrm>
          <a:prstGeom prst="rect">
            <a:avLst/>
          </a:prstGeom>
        </p:spPr>
        <p:txBody>
          <a:bodyPr lIns="0" rIns="0" tIns="91440" bIns="91440" anchor="ctr"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080" cy="3427200"/>
          </a:xfrm>
          <a:prstGeom prst="rect">
            <a:avLst/>
          </a:prstGeom>
        </p:spPr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2143080" y="695160"/>
            <a:ext cx="2569320" cy="3426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8120" cy="4106520"/>
          </a:xfrm>
          <a:prstGeom prst="rect">
            <a:avLst/>
          </a:prstGeom>
        </p:spPr>
        <p:txBody>
          <a:bodyPr lIns="0" rIns="0" tIns="91440" bIns="91440" anchor="ctr"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080" cy="3427200"/>
          </a:xfrm>
          <a:prstGeom prst="rect">
            <a:avLst/>
          </a:prstGeom>
        </p:spPr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2143080" y="695160"/>
            <a:ext cx="2569320" cy="3426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8120" cy="4106520"/>
          </a:xfrm>
          <a:prstGeom prst="rect">
            <a:avLst/>
          </a:prstGeom>
        </p:spPr>
        <p:txBody>
          <a:bodyPr lIns="0" rIns="0" tIns="91440" bIns="91440" anchor="ctr"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080" cy="3427200"/>
          </a:xfrm>
          <a:prstGeom prst="rect">
            <a:avLst/>
          </a:prstGeom>
        </p:spPr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2143080" y="695160"/>
            <a:ext cx="2569320" cy="34268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8120" cy="4106520"/>
          </a:xfrm>
          <a:prstGeom prst="rect">
            <a:avLst/>
          </a:prstGeom>
        </p:spPr>
        <p:txBody>
          <a:bodyPr lIns="0" rIns="0" tIns="91440" bIns="91440" anchor="ctr"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080" cy="3427200"/>
          </a:xfrm>
          <a:prstGeom prst="rect">
            <a:avLst/>
          </a:prstGeom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227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176280"/>
            <a:ext cx="227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7384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17628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73840" y="317628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34240" y="144000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11280" y="144000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17628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534240" y="317628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11280" y="317628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-1227600"/>
            <a:ext cx="227880" cy="865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227880" cy="33242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110880" cy="33242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73840" y="1440000"/>
            <a:ext cx="110880" cy="33242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528120"/>
            <a:ext cx="8227800" cy="3966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73840" y="1440000"/>
            <a:ext cx="110880" cy="33242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17628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-1227600"/>
            <a:ext cx="227880" cy="865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110880" cy="33242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7384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73840" y="317628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7384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176280"/>
            <a:ext cx="227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227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3176280"/>
            <a:ext cx="227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7384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17628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73840" y="317628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34240" y="144000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11280" y="144000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7200" y="317628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534240" y="317628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11280" y="317628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-1227600"/>
            <a:ext cx="227880" cy="8659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227880" cy="33242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110880" cy="33242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73840" y="1440000"/>
            <a:ext cx="110880" cy="33242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227880" cy="33242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528120"/>
            <a:ext cx="8227800" cy="3966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73840" y="1440000"/>
            <a:ext cx="110880" cy="33242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17628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110880" cy="33242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7384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573840" y="317628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7384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176280"/>
            <a:ext cx="227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227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176280"/>
            <a:ext cx="227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7384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17628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573840" y="317628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34240" y="144000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11280" y="144000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17628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534240" y="317628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11280" y="3176280"/>
            <a:ext cx="730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110880" cy="33242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73840" y="1440000"/>
            <a:ext cx="110880" cy="33242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528120"/>
            <a:ext cx="8227800" cy="3966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73840" y="1440000"/>
            <a:ext cx="110880" cy="33242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17628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110880" cy="3324240"/>
          </a:xfrm>
          <a:prstGeom prst="rect">
            <a:avLst/>
          </a:prstGeom>
        </p:spPr>
        <p:txBody>
          <a:bodyPr lIns="0" rIns="0" tIns="0" bIns="0">
            <a:normAutofit fontScale="1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7384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73840" y="317628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73840" y="1440000"/>
            <a:ext cx="110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176280"/>
            <a:ext cx="227880" cy="1585440"/>
          </a:xfrm>
          <a:prstGeom prst="rect">
            <a:avLst/>
          </a:prstGeom>
        </p:spPr>
        <p:txBody>
          <a:bodyPr lIns="0" rIns="0" tIns="0" bIns="0">
            <a:normAutofit fontScale="4000"/>
          </a:bodyPr>
          <a:p>
            <a:endParaRPr b="0" lang="ca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5400"/>
            <a:ext cx="9161280" cy="77940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5400"/>
            <a:ext cx="4760640" cy="47700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28800" y="-11880"/>
            <a:ext cx="9185040" cy="810720"/>
            <a:chOff x="-28800" y="-11880"/>
            <a:chExt cx="9185040" cy="810720"/>
          </a:xfrm>
        </p:grpSpPr>
        <p:sp>
          <p:nvSpPr>
            <p:cNvPr id="3" name="CustomShape 4"/>
            <p:cNvSpPr/>
            <p:nvPr/>
          </p:nvSpPr>
          <p:spPr>
            <a:xfrm rot="21477600">
              <a:off x="-23040" y="150480"/>
              <a:ext cx="9156600" cy="48528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 rot="21477600">
              <a:off x="-17280" y="207360"/>
              <a:ext cx="9169560" cy="39600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a-ES" sz="4400" spc="-1" strike="noStrike">
                <a:latin typeface="Arial"/>
              </a:rPr>
              <a:t>Feu clic per a editar el format del text del títol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latin typeface="Arial"/>
              </a:rPr>
              <a:t>Feu clic per a editar el format del text de l'esquema</a:t>
            </a:r>
            <a:endParaRPr b="0" lang="ca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800" spc="-1" strike="noStrike">
                <a:latin typeface="Arial"/>
              </a:rPr>
              <a:t>Segon nivell d'esquema</a:t>
            </a:r>
            <a:endParaRPr b="0" lang="ca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latin typeface="Arial"/>
              </a:rPr>
              <a:t>Tercer nivell d'esquema</a:t>
            </a:r>
            <a:endParaRPr b="0" lang="ca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000" spc="-1" strike="noStrike">
                <a:latin typeface="Arial"/>
              </a:rPr>
              <a:t>Quart nivell d'esquema</a:t>
            </a:r>
            <a:endParaRPr b="0" lang="ca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Cinquè nivell d'esquema</a:t>
            </a:r>
            <a:endParaRPr b="0" lang="ca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Sisè nivell d'esquema</a:t>
            </a:r>
            <a:endParaRPr b="0" lang="ca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Setè nivell d'esquema</a:t>
            </a:r>
            <a:endParaRPr b="0" lang="ca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-9360" y="-5400"/>
            <a:ext cx="9161280" cy="77940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4381560" y="-5400"/>
            <a:ext cx="4760640" cy="47700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" name="Group 3"/>
          <p:cNvGrpSpPr/>
          <p:nvPr/>
        </p:nvGrpSpPr>
        <p:grpSpPr>
          <a:xfrm>
            <a:off x="-28800" y="-11880"/>
            <a:ext cx="9185040" cy="810720"/>
            <a:chOff x="-28800" y="-11880"/>
            <a:chExt cx="9185040" cy="810720"/>
          </a:xfrm>
        </p:grpSpPr>
        <p:sp>
          <p:nvSpPr>
            <p:cNvPr id="46" name="CustomShape 4"/>
            <p:cNvSpPr/>
            <p:nvPr/>
          </p:nvSpPr>
          <p:spPr>
            <a:xfrm rot="21477600">
              <a:off x="-23040" y="150480"/>
              <a:ext cx="9156600" cy="48528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CustomShape 5"/>
            <p:cNvSpPr/>
            <p:nvPr/>
          </p:nvSpPr>
          <p:spPr>
            <a:xfrm rot="21477600">
              <a:off x="-17280" y="207360"/>
              <a:ext cx="9169560" cy="39600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457200" y="528120"/>
            <a:ext cx="8227800" cy="85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a-ES" sz="1800" spc="-1" strike="noStrike">
                <a:latin typeface="Arial"/>
              </a:rPr>
              <a:t>Feu clic per a editar el format del text del títol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57200" y="1440000"/>
            <a:ext cx="227880" cy="332424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latin typeface="Arial"/>
              </a:rPr>
              <a:t>Feu clic per a editar el format del text de l'esquema</a:t>
            </a:r>
            <a:endParaRPr b="0" lang="ca-E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800" spc="-1" strike="noStrike">
                <a:latin typeface="Arial"/>
              </a:rPr>
              <a:t>Segon nivell d'esquema</a:t>
            </a:r>
            <a:endParaRPr b="0" lang="ca-E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latin typeface="Arial"/>
              </a:rPr>
              <a:t>Tercer nivell d'esquema</a:t>
            </a:r>
            <a:endParaRPr b="0" lang="ca-E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800" spc="-1" strike="noStrike">
                <a:latin typeface="Arial"/>
              </a:rPr>
              <a:t>Quart nivell d'esquema</a:t>
            </a:r>
            <a:endParaRPr b="0" lang="ca-E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latin typeface="Arial"/>
              </a:rPr>
              <a:t>Cinquè nivell d'esquema</a:t>
            </a:r>
            <a:endParaRPr b="0" lang="ca-E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latin typeface="Arial"/>
              </a:rPr>
              <a:t>Sisè nivell d'esquema</a:t>
            </a:r>
            <a:endParaRPr b="0" lang="ca-E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latin typeface="Arial"/>
              </a:rPr>
              <a:t>Setè nivell d'esquema</a:t>
            </a:r>
            <a:endParaRPr b="0" lang="ca-ES" sz="1800" spc="-1" strike="noStrike">
              <a:latin typeface="Arial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body"/>
          </p:nvPr>
        </p:nvSpPr>
        <p:spPr>
          <a:xfrm>
            <a:off x="697320" y="1440000"/>
            <a:ext cx="227880" cy="332424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latin typeface="Arial"/>
              </a:rPr>
              <a:t>Feu clic per a editar el format del text de l'esquema</a:t>
            </a:r>
            <a:endParaRPr b="0" lang="ca-E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800" spc="-1" strike="noStrike">
                <a:latin typeface="Arial"/>
              </a:rPr>
              <a:t>Segon nivell d'esquema</a:t>
            </a:r>
            <a:endParaRPr b="0" lang="ca-E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latin typeface="Arial"/>
              </a:rPr>
              <a:t>Tercer nivell d'esquema</a:t>
            </a:r>
            <a:endParaRPr b="0" lang="ca-E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1800" spc="-1" strike="noStrike">
                <a:latin typeface="Arial"/>
              </a:rPr>
              <a:t>Quart nivell d'esquema</a:t>
            </a:r>
            <a:endParaRPr b="0" lang="ca-E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latin typeface="Arial"/>
              </a:rPr>
              <a:t>Cinquè nivell d'esquema</a:t>
            </a:r>
            <a:endParaRPr b="0" lang="ca-E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latin typeface="Arial"/>
              </a:rPr>
              <a:t>Sisè nivell d'esquema</a:t>
            </a:r>
            <a:endParaRPr b="0" lang="ca-E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1800" spc="-1" strike="noStrike">
                <a:latin typeface="Arial"/>
              </a:rPr>
              <a:t>Setè nivell d'esquema</a:t>
            </a:r>
            <a:endParaRPr b="0" lang="ca-E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-9360" y="-5400"/>
            <a:ext cx="9161280" cy="77940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2"/>
          <p:cNvSpPr/>
          <p:nvPr/>
        </p:nvSpPr>
        <p:spPr>
          <a:xfrm>
            <a:off x="4381560" y="-5400"/>
            <a:ext cx="4760640" cy="47700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9" name="Group 3"/>
          <p:cNvGrpSpPr/>
          <p:nvPr/>
        </p:nvGrpSpPr>
        <p:grpSpPr>
          <a:xfrm>
            <a:off x="-28800" y="-11880"/>
            <a:ext cx="9185040" cy="810720"/>
            <a:chOff x="-28800" y="-11880"/>
            <a:chExt cx="9185040" cy="810720"/>
          </a:xfrm>
        </p:grpSpPr>
        <p:sp>
          <p:nvSpPr>
            <p:cNvPr id="90" name="CustomShape 4"/>
            <p:cNvSpPr/>
            <p:nvPr/>
          </p:nvSpPr>
          <p:spPr>
            <a:xfrm rot="21477600">
              <a:off x="-23040" y="150480"/>
              <a:ext cx="9156600" cy="48528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CustomShape 5"/>
            <p:cNvSpPr/>
            <p:nvPr/>
          </p:nvSpPr>
          <p:spPr>
            <a:xfrm rot="21477600">
              <a:off x="-17280" y="207360"/>
              <a:ext cx="9169560" cy="39600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2" name="PlaceHolder 6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a-ES" sz="4400" spc="-1" strike="noStrike">
                <a:latin typeface="Arial"/>
              </a:rPr>
              <a:t>Feu clic per a editar el format del text del títol</a:t>
            </a:r>
            <a:endParaRPr b="0" lang="ca-ES" sz="4400" spc="-1" strike="noStrike"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3200" spc="-1" strike="noStrike">
                <a:latin typeface="Arial"/>
              </a:rPr>
              <a:t>Feu clic per a editar el format del text de l'esquema</a:t>
            </a:r>
            <a:endParaRPr b="0" lang="ca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800" spc="-1" strike="noStrike">
                <a:latin typeface="Arial"/>
              </a:rPr>
              <a:t>Segon nivell d'esquema</a:t>
            </a:r>
            <a:endParaRPr b="0" lang="ca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400" spc="-1" strike="noStrike">
                <a:latin typeface="Arial"/>
              </a:rPr>
              <a:t>Tercer nivell d'esquema</a:t>
            </a:r>
            <a:endParaRPr b="0" lang="ca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a-ES" sz="2000" spc="-1" strike="noStrike">
                <a:latin typeface="Arial"/>
              </a:rPr>
              <a:t>Quart nivell d'esquema</a:t>
            </a:r>
            <a:endParaRPr b="0" lang="ca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Cinquè nivell d'esquema</a:t>
            </a:r>
            <a:endParaRPr b="0" lang="ca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Sisè nivell d'esquema</a:t>
            </a:r>
            <a:endParaRPr b="0" lang="ca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a-ES" sz="2000" spc="-1" strike="noStrike">
                <a:latin typeface="Arial"/>
              </a:rPr>
              <a:t>Setè nivell d'esquema</a:t>
            </a:r>
            <a:endParaRPr b="0" lang="ca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agora.xtec.cat/escolaangels/" TargetMode="External"/><Relationship Id="rId2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390600" y="1819440"/>
            <a:ext cx="8219880" cy="93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" sz="4000" spc="-1" strike="noStrike">
                <a:solidFill>
                  <a:srgbClr val="083763"/>
                </a:solidFill>
                <a:latin typeface="Roboto"/>
                <a:ea typeface="Roboto"/>
              </a:rPr>
              <a:t>REUNIÓ DE FAMÍLIES</a:t>
            </a:r>
            <a:br/>
            <a:br/>
            <a:r>
              <a:rPr b="0" lang="es" sz="4800" spc="-1" strike="noStrike">
                <a:solidFill>
                  <a:srgbClr val="083763"/>
                </a:solidFill>
                <a:latin typeface="Roboto"/>
                <a:ea typeface="Roboto"/>
              </a:rPr>
              <a:t> 2022/23</a:t>
            </a:r>
            <a:endParaRPr b="0" lang="ca-ES" sz="48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321480" y="4376880"/>
            <a:ext cx="8219880" cy="43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" sz="1800" spc="-1" strike="noStrike">
                <a:solidFill>
                  <a:srgbClr val="083763"/>
                </a:solidFill>
                <a:latin typeface="Roboto"/>
                <a:ea typeface="Roboto"/>
              </a:rPr>
              <a:t>ESCOLA ÀNGELS ALEMANY I BORIS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138" name="Google Shape;75;p14" descr=""/>
          <p:cNvPicPr/>
          <p:nvPr/>
        </p:nvPicPr>
        <p:blipFill>
          <a:blip r:embed="rId1"/>
          <a:stretch/>
        </p:blipFill>
        <p:spPr>
          <a:xfrm>
            <a:off x="3579840" y="2874240"/>
            <a:ext cx="1703520" cy="1455840"/>
          </a:xfrm>
          <a:prstGeom prst="rect">
            <a:avLst/>
          </a:prstGeom>
          <a:ln w="9525">
            <a:solidFill>
              <a:srgbClr val="1155cc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71960" y="738720"/>
            <a:ext cx="8219880" cy="76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" sz="3200" spc="-1" strike="noStrike">
                <a:solidFill>
                  <a:srgbClr val="ffffff"/>
                </a:solidFill>
                <a:latin typeface="Roboto"/>
                <a:ea typeface="Roboto"/>
              </a:rPr>
              <a:t>SORTIDES I EXCURSIONS</a:t>
            </a:r>
            <a:endParaRPr b="0" lang="ca-ES" sz="32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471960" y="738720"/>
            <a:ext cx="8219880" cy="76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" sz="3200" spc="-1" strike="noStrike">
                <a:solidFill>
                  <a:srgbClr val="083763"/>
                </a:solidFill>
                <a:latin typeface="Roboto"/>
                <a:ea typeface="Roboto"/>
              </a:rPr>
              <a:t>SORTIDES I EXCURSIONS</a:t>
            </a:r>
            <a:endParaRPr b="0" lang="ca-ES" sz="3200" spc="-1" strike="noStrike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365760" y="1724040"/>
            <a:ext cx="8492400" cy="270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57200" indent="-31536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2000" spc="-1" strike="noStrike">
                <a:solidFill>
                  <a:srgbClr val="000000"/>
                </a:solidFill>
                <a:latin typeface="Roboto"/>
                <a:ea typeface="Roboto"/>
              </a:rPr>
              <a:t>SORTIDES PER L’ENTORN PROPER. </a:t>
            </a:r>
            <a:endParaRPr b="0" lang="ca-ES" sz="2000" spc="-1" strike="noStrike">
              <a:latin typeface="Arial"/>
            </a:endParaRPr>
          </a:p>
          <a:p>
            <a:pPr marL="457200" indent="-31536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2000" spc="-1" strike="noStrike">
                <a:solidFill>
                  <a:srgbClr val="000000"/>
                </a:solidFill>
                <a:latin typeface="Roboto"/>
                <a:ea typeface="Roboto"/>
              </a:rPr>
              <a:t>3 EXCURSIONS. Una per trimestre.</a:t>
            </a:r>
            <a:endParaRPr b="0" lang="ca-ES" sz="2000" spc="-1" strike="noStrike">
              <a:latin typeface="Arial"/>
            </a:endParaRPr>
          </a:p>
          <a:p>
            <a:pPr marL="457200" indent="-315360" algn="just">
              <a:lnSpc>
                <a:spcPct val="150000"/>
              </a:lnSpc>
              <a:tabLst>
                <a:tab algn="l" pos="0"/>
              </a:tabLst>
            </a:pPr>
            <a:r>
              <a:rPr b="0" lang="es" sz="2000" spc="-1" strike="noStrike">
                <a:solidFill>
                  <a:srgbClr val="000000"/>
                </a:solidFill>
                <a:latin typeface="Roboto"/>
                <a:ea typeface="Roboto"/>
              </a:rPr>
              <a:t>    </a:t>
            </a:r>
            <a:r>
              <a:rPr b="0" lang="es" sz="2000" spc="-1" strike="noStrike">
                <a:solidFill>
                  <a:srgbClr val="000000"/>
                </a:solidFill>
                <a:latin typeface="Roboto"/>
                <a:ea typeface="Roboto"/>
              </a:rPr>
              <a:t>- 20 d’Octubre: Policia local</a:t>
            </a:r>
            <a:endParaRPr b="0" lang="ca-ES" sz="2000" spc="-1" strike="noStrike">
              <a:latin typeface="Arial"/>
            </a:endParaRPr>
          </a:p>
          <a:p>
            <a:pPr marL="457200" indent="-315360" algn="just">
              <a:lnSpc>
                <a:spcPct val="150000"/>
              </a:lnSpc>
              <a:tabLst>
                <a:tab algn="l" pos="0"/>
              </a:tabLst>
            </a:pPr>
            <a:r>
              <a:rPr b="0" lang="es" sz="2000" spc="-1" strike="noStrike">
                <a:solidFill>
                  <a:srgbClr val="000000"/>
                </a:solidFill>
                <a:latin typeface="Roboto"/>
                <a:ea typeface="Roboto"/>
              </a:rPr>
              <a:t>    </a:t>
            </a:r>
            <a:r>
              <a:rPr b="0" lang="es" sz="2000" spc="-1" strike="noStrike">
                <a:solidFill>
                  <a:srgbClr val="000000"/>
                </a:solidFill>
                <a:latin typeface="Roboto"/>
                <a:ea typeface="Roboto"/>
              </a:rPr>
              <a:t>- 3 de Març: Circ ( A la Devesa de Girona)</a:t>
            </a:r>
            <a:endParaRPr b="0" lang="ca-ES" sz="2000" spc="-1" strike="noStrike">
              <a:latin typeface="Arial"/>
            </a:endParaRPr>
          </a:p>
          <a:p>
            <a:pPr marL="457200" indent="-315360" algn="just">
              <a:lnSpc>
                <a:spcPct val="150000"/>
              </a:lnSpc>
              <a:tabLst>
                <a:tab algn="l" pos="0"/>
              </a:tabLst>
            </a:pPr>
            <a:r>
              <a:rPr b="0" lang="es" sz="2000" spc="-1" strike="noStrike">
                <a:solidFill>
                  <a:srgbClr val="000000"/>
                </a:solidFill>
                <a:latin typeface="Roboto"/>
                <a:ea typeface="Roboto"/>
              </a:rPr>
              <a:t>    </a:t>
            </a:r>
            <a:r>
              <a:rPr b="0" lang="es" sz="2000" spc="-1" strike="noStrike">
                <a:solidFill>
                  <a:srgbClr val="000000"/>
                </a:solidFill>
                <a:latin typeface="Roboto"/>
                <a:ea typeface="Roboto"/>
              </a:rPr>
              <a:t>-  Maig-Juny???: Bombers</a:t>
            </a:r>
            <a:endParaRPr b="0" lang="ca-ES" sz="2000" spc="-1" strike="noStrike">
              <a:latin typeface="Arial"/>
            </a:endParaRPr>
          </a:p>
          <a:p>
            <a:pPr marL="457200" indent="-315360" algn="just">
              <a:lnSpc>
                <a:spcPct val="115000"/>
              </a:lnSpc>
              <a:tabLst>
                <a:tab algn="l" pos="0"/>
              </a:tabLst>
            </a:pPr>
            <a:endParaRPr b="0" lang="ca-ES" sz="2000" spc="-1" strike="noStrike">
              <a:latin typeface="Arial"/>
            </a:endParaRPr>
          </a:p>
          <a:p>
            <a:pPr marL="457200" indent="-315360" algn="just">
              <a:lnSpc>
                <a:spcPct val="115000"/>
              </a:lnSpc>
              <a:tabLst>
                <a:tab algn="l" pos="0"/>
              </a:tabLst>
            </a:pPr>
            <a:endParaRPr b="0" lang="ca-E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428760" y="1071720"/>
            <a:ext cx="8227800" cy="8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>
            <a:normAutofit fontScale="50000"/>
          </a:bodyPr>
          <a:p>
            <a:pPr algn="ctr">
              <a:lnSpc>
                <a:spcPct val="100000"/>
              </a:lnSpc>
            </a:pPr>
            <a:r>
              <a:rPr b="1" lang="es-ES" sz="5000" spc="-1" strike="noStrike">
                <a:solidFill>
                  <a:srgbClr val="04617b"/>
                </a:solidFill>
                <a:latin typeface="Calibri"/>
                <a:ea typeface="DejaVu Sans"/>
              </a:rPr>
              <a:t>Moltes gràcies </a:t>
            </a:r>
            <a:br/>
            <a:r>
              <a:rPr b="1" lang="es-ES" sz="5000" spc="-1" strike="noStrike">
                <a:solidFill>
                  <a:srgbClr val="04617b"/>
                </a:solidFill>
                <a:latin typeface="Calibri"/>
                <a:ea typeface="DejaVu Sans"/>
              </a:rPr>
              <a:t>per la vostra assistència</a:t>
            </a:r>
            <a:endParaRPr b="0" lang="ca-ES" sz="5000" spc="-1" strike="noStrike">
              <a:latin typeface="Arial"/>
            </a:endParaRPr>
          </a:p>
        </p:txBody>
      </p:sp>
      <p:pic>
        <p:nvPicPr>
          <p:cNvPr id="198" name="4 Marcador de contenido" descr="niños.jpg"/>
          <p:cNvPicPr/>
          <p:nvPr/>
        </p:nvPicPr>
        <p:blipFill>
          <a:blip r:embed="rId1"/>
          <a:stretch/>
        </p:blipFill>
        <p:spPr>
          <a:xfrm>
            <a:off x="2357280" y="2286000"/>
            <a:ext cx="4036680" cy="268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71960" y="738720"/>
            <a:ext cx="8219880" cy="76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3200" spc="-1" strike="noStrike">
                <a:solidFill>
                  <a:srgbClr val="083763"/>
                </a:solidFill>
                <a:latin typeface="Roboto"/>
                <a:ea typeface="Roboto"/>
              </a:rPr>
              <a:t>PRESENTACIÓ</a:t>
            </a:r>
            <a:endParaRPr b="0" lang="ca-ES" sz="32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137520" y="1635480"/>
            <a:ext cx="8866800" cy="30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334800" indent="-294840">
              <a:lnSpc>
                <a:spcPct val="150000"/>
              </a:lnSpc>
              <a:spcBef>
                <a:spcPts val="601"/>
              </a:spcBef>
              <a:buClr>
                <a:srgbClr val="330066"/>
              </a:buClr>
              <a:buFont typeface="Noto Sans Symbols"/>
              <a:buChar char="●"/>
            </a:pPr>
            <a:r>
              <a:rPr b="0" i="1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TUTORES I4A </a:t>
            </a:r>
            <a:r>
              <a:rPr b="0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“</a:t>
            </a:r>
            <a:r>
              <a:rPr b="1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DOFINS</a:t>
            </a:r>
            <a:r>
              <a:rPr b="0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”: </a:t>
            </a:r>
            <a:r>
              <a:rPr b="1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Rebeca</a:t>
            </a:r>
            <a:endParaRPr b="0" lang="ca-ES" sz="1800" spc="-1" strike="noStrike">
              <a:latin typeface="Arial"/>
            </a:endParaRPr>
          </a:p>
          <a:p>
            <a:pPr marL="334800" indent="-294840">
              <a:lnSpc>
                <a:spcPct val="150000"/>
              </a:lnSpc>
              <a:spcBef>
                <a:spcPts val="601"/>
              </a:spcBef>
              <a:buClr>
                <a:srgbClr val="330066"/>
              </a:buClr>
              <a:buFont typeface="Noto Sans Symbols"/>
              <a:buChar char="●"/>
            </a:pPr>
            <a:r>
              <a:rPr b="0" i="1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TUTORES I4B </a:t>
            </a:r>
            <a:r>
              <a:rPr b="0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“</a:t>
            </a:r>
            <a:r>
              <a:rPr b="1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TAURONS</a:t>
            </a:r>
            <a:r>
              <a:rPr b="0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”: </a:t>
            </a:r>
            <a:r>
              <a:rPr b="1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Lara</a:t>
            </a:r>
            <a:endParaRPr b="0" lang="ca-ES" sz="1800" spc="-1" strike="noStrike">
              <a:latin typeface="Arial"/>
            </a:endParaRPr>
          </a:p>
          <a:p>
            <a:pPr marL="334800" indent="-294840">
              <a:lnSpc>
                <a:spcPct val="150000"/>
              </a:lnSpc>
              <a:spcBef>
                <a:spcPts val="601"/>
              </a:spcBef>
              <a:buClr>
                <a:srgbClr val="330066"/>
              </a:buClr>
              <a:buFont typeface="Noto Sans Symbols"/>
              <a:buChar char="●"/>
            </a:pPr>
            <a:r>
              <a:rPr b="0" i="1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TUTORES I4C </a:t>
            </a:r>
            <a:r>
              <a:rPr b="0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“</a:t>
            </a:r>
            <a:r>
              <a:rPr b="1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BALENES</a:t>
            </a:r>
            <a:r>
              <a:rPr b="0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”: </a:t>
            </a:r>
            <a:r>
              <a:rPr b="1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Júdit</a:t>
            </a:r>
            <a:endParaRPr b="0" lang="ca-ES" sz="1800" spc="-1" strike="noStrike">
              <a:latin typeface="Arial"/>
            </a:endParaRPr>
          </a:p>
          <a:p>
            <a:pPr marL="334800" indent="-294840">
              <a:lnSpc>
                <a:spcPct val="150000"/>
              </a:lnSpc>
              <a:spcBef>
                <a:spcPts val="601"/>
              </a:spcBef>
              <a:buClr>
                <a:srgbClr val="330066"/>
              </a:buClr>
              <a:buFont typeface="Noto Sans Symbols"/>
              <a:buChar char="●"/>
            </a:pPr>
            <a:r>
              <a:rPr b="0" i="1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SUPORT</a:t>
            </a:r>
            <a:r>
              <a:rPr b="1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: Antònia i Carme</a:t>
            </a:r>
            <a:endParaRPr b="0" lang="ca-ES" sz="1800" spc="-1" strike="noStrike">
              <a:latin typeface="Arial"/>
            </a:endParaRPr>
          </a:p>
          <a:p>
            <a:pPr marL="334800" indent="-294840">
              <a:lnSpc>
                <a:spcPct val="150000"/>
              </a:lnSpc>
              <a:spcBef>
                <a:spcPts val="601"/>
              </a:spcBef>
              <a:buClr>
                <a:srgbClr val="330066"/>
              </a:buClr>
              <a:buFont typeface="Noto Sans Symbols"/>
              <a:buChar char="●"/>
            </a:pPr>
            <a:r>
              <a:rPr b="0" i="1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ANGLÈS</a:t>
            </a:r>
            <a:r>
              <a:rPr b="1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: Leila </a:t>
            </a:r>
            <a:endParaRPr b="0" lang="ca-ES" sz="1800" spc="-1" strike="noStrike">
              <a:latin typeface="Arial"/>
            </a:endParaRPr>
          </a:p>
          <a:p>
            <a:pPr marL="334800" indent="-294840">
              <a:lnSpc>
                <a:spcPct val="150000"/>
              </a:lnSpc>
              <a:spcBef>
                <a:spcPts val="601"/>
              </a:spcBef>
              <a:buClr>
                <a:srgbClr val="330066"/>
              </a:buClr>
              <a:buFont typeface="Noto Sans Symbols"/>
              <a:buChar char="●"/>
            </a:pPr>
            <a:r>
              <a:rPr b="0" i="1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EE i ALL</a:t>
            </a:r>
            <a:r>
              <a:rPr b="1" lang="es" sz="1800" spc="-1" strike="noStrike">
                <a:solidFill>
                  <a:srgbClr val="737373"/>
                </a:solidFill>
                <a:latin typeface="Roboto"/>
                <a:ea typeface="Roboto"/>
              </a:rPr>
              <a:t>: Bárbara </a:t>
            </a:r>
            <a:endParaRPr b="0" lang="ca-ES" sz="1800" spc="-1" strike="noStrike">
              <a:latin typeface="Arial"/>
            </a:endParaRPr>
          </a:p>
          <a:p>
            <a:pPr marL="457200">
              <a:lnSpc>
                <a:spcPct val="150000"/>
              </a:lnSpc>
              <a:spcBef>
                <a:spcPts val="601"/>
              </a:spcBef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 marL="334800" indent="-332640">
              <a:lnSpc>
                <a:spcPct val="150000"/>
              </a:lnSpc>
              <a:spcBef>
                <a:spcPts val="601"/>
              </a:spcBef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67640" y="555480"/>
            <a:ext cx="8219880" cy="76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" sz="3200" spc="-1" strike="noStrike">
                <a:solidFill>
                  <a:srgbClr val="083763"/>
                </a:solidFill>
                <a:latin typeface="Roboto"/>
                <a:ea typeface="Roboto"/>
              </a:rPr>
              <a:t>COMUNICACIÓ FAMÍLIA- ESCOLA</a:t>
            </a:r>
            <a:endParaRPr b="0" lang="ca-ES" sz="32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365400" y="1723680"/>
            <a:ext cx="8492400" cy="270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noAutofit/>
          </a:bodyPr>
          <a:p>
            <a:pPr marL="457200" indent="-315360" algn="just">
              <a:lnSpc>
                <a:spcPct val="150000"/>
              </a:lnSpc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 marL="457200" indent="-315360" algn="just">
              <a:lnSpc>
                <a:spcPct val="150000"/>
              </a:lnSpc>
              <a:tabLst>
                <a:tab algn="l" pos="0"/>
              </a:tabLst>
            </a:pPr>
            <a:r>
              <a:rPr b="1" i="1" lang="es" sz="2000" spc="-1" strike="noStrike">
                <a:solidFill>
                  <a:srgbClr val="737373"/>
                </a:solidFill>
                <a:latin typeface="Roboto"/>
                <a:ea typeface="Roboto"/>
              </a:rPr>
              <a:t>- APP de l’escola</a:t>
            </a:r>
            <a:r>
              <a:rPr b="0" lang="es" sz="2000" spc="-1" strike="noStrike">
                <a:solidFill>
                  <a:srgbClr val="737373"/>
                </a:solidFill>
                <a:latin typeface="Roboto"/>
                <a:ea typeface="Roboto"/>
              </a:rPr>
              <a:t>: Per a la comunicació diària. Horari.</a:t>
            </a:r>
            <a:endParaRPr b="0" lang="ca-ES" sz="2000" spc="-1" strike="noStrike">
              <a:latin typeface="Arial"/>
            </a:endParaRPr>
          </a:p>
          <a:p>
            <a:pPr marL="457200" indent="-315360" algn="just">
              <a:lnSpc>
                <a:spcPct val="150000"/>
              </a:lnSpc>
              <a:tabLst>
                <a:tab algn="l" pos="0"/>
              </a:tabLst>
            </a:pPr>
            <a:r>
              <a:rPr b="1" i="1" lang="es" sz="2000" spc="-1" strike="noStrike">
                <a:solidFill>
                  <a:srgbClr val="737373"/>
                </a:solidFill>
                <a:latin typeface="Roboto"/>
                <a:ea typeface="Roboto"/>
              </a:rPr>
              <a:t>- ENTREVISTES</a:t>
            </a:r>
            <a:r>
              <a:rPr b="0" lang="es" sz="2000" spc="-1" strike="noStrike">
                <a:solidFill>
                  <a:srgbClr val="737373"/>
                </a:solidFill>
                <a:latin typeface="Roboto"/>
                <a:ea typeface="Roboto"/>
              </a:rPr>
              <a:t>: Realitzarem, com a mínim, una entrevista individual.</a:t>
            </a:r>
            <a:endParaRPr b="0" lang="ca-ES" sz="2000" spc="-1" strike="noStrike">
              <a:latin typeface="Arial"/>
            </a:endParaRPr>
          </a:p>
          <a:p>
            <a:pPr marL="457200" indent="-315360" algn="just">
              <a:lnSpc>
                <a:spcPct val="150000"/>
              </a:lnSpc>
              <a:tabLst>
                <a:tab algn="l" pos="0"/>
              </a:tabLst>
            </a:pPr>
            <a:r>
              <a:rPr b="1" i="1" lang="es" sz="2000" spc="-1" strike="noStrike">
                <a:solidFill>
                  <a:srgbClr val="737373"/>
                </a:solidFill>
                <a:latin typeface="Roboto"/>
                <a:ea typeface="Roboto"/>
              </a:rPr>
              <a:t>- PÀGINA WEB DE L’ESCOLA</a:t>
            </a:r>
            <a:r>
              <a:rPr b="0" lang="es" sz="2000" spc="-1" strike="noStrike">
                <a:solidFill>
                  <a:srgbClr val="737373"/>
                </a:solidFill>
                <a:latin typeface="Roboto"/>
                <a:ea typeface="Roboto"/>
              </a:rPr>
              <a:t>: </a:t>
            </a:r>
            <a:r>
              <a:rPr b="0" lang="es" sz="2000" spc="-1" strike="noStrike" u="sng">
                <a:solidFill>
                  <a:srgbClr val="e2d700"/>
                </a:solidFill>
                <a:uFillTx/>
                <a:latin typeface="Roboto"/>
                <a:ea typeface="Roboto"/>
                <a:hlinkClick r:id="rId1"/>
              </a:rPr>
              <a:t>https://agora.xtec.cat/escolaangels/</a:t>
            </a:r>
            <a:endParaRPr b="0" lang="ca-ES" sz="2000" spc="-1" strike="noStrike">
              <a:latin typeface="Arial"/>
            </a:endParaRPr>
          </a:p>
          <a:p>
            <a:pPr marL="457200" indent="-315360" algn="just">
              <a:lnSpc>
                <a:spcPct val="150000"/>
              </a:lnSpc>
              <a:tabLst>
                <a:tab algn="l" pos="0"/>
              </a:tabLst>
            </a:pPr>
            <a:r>
              <a:rPr b="1" i="1" lang="es" sz="2000" spc="-1" strike="noStrike">
                <a:solidFill>
                  <a:srgbClr val="737373"/>
                </a:solidFill>
                <a:latin typeface="Roboto"/>
                <a:ea typeface="Roboto"/>
              </a:rPr>
              <a:t>- PARES/MARES DELEGATS</a:t>
            </a:r>
            <a:r>
              <a:rPr b="0" lang="es" sz="2000" spc="-1" strike="noStrike">
                <a:solidFill>
                  <a:srgbClr val="737373"/>
                </a:solidFill>
                <a:latin typeface="Roboto"/>
                <a:ea typeface="Roboto"/>
              </a:rPr>
              <a:t>.</a:t>
            </a:r>
            <a:endParaRPr b="0" lang="ca-ES" sz="2000" spc="-1" strike="noStrike">
              <a:latin typeface="Arial"/>
            </a:endParaRPr>
          </a:p>
          <a:p>
            <a:pPr marL="457200" indent="-315360" algn="just">
              <a:lnSpc>
                <a:spcPct val="115000"/>
              </a:lnSpc>
              <a:tabLst>
                <a:tab algn="l" pos="0"/>
              </a:tabLst>
            </a:pPr>
            <a:endParaRPr b="0" lang="ca-ES" sz="2000" spc="-1" strike="noStrike">
              <a:latin typeface="Arial"/>
            </a:endParaRPr>
          </a:p>
          <a:p>
            <a:pPr marL="457200" indent="-315360" algn="just">
              <a:lnSpc>
                <a:spcPct val="115000"/>
              </a:lnSpc>
              <a:tabLst>
                <a:tab algn="l" pos="0"/>
              </a:tabLst>
            </a:pPr>
            <a:endParaRPr b="0" lang="ca-ES" sz="2000" spc="-1" strike="noStrike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71640" y="2957400"/>
            <a:ext cx="8227440" cy="339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0920" algn="just">
              <a:lnSpc>
                <a:spcPct val="100000"/>
              </a:lnSpc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 marL="343080" indent="-340920" algn="just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es" sz="3200" spc="-1" strike="noStrike">
                <a:solidFill>
                  <a:srgbClr val="4285f4"/>
                </a:solidFill>
                <a:latin typeface="Arial"/>
                <a:ea typeface="Arial"/>
              </a:rPr>
              <a:t> </a:t>
            </a:r>
            <a:endParaRPr b="0" lang="ca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803880" y="3374280"/>
            <a:ext cx="7770240" cy="112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" sz="8000" spc="-1" strike="noStrike">
                <a:solidFill>
                  <a:srgbClr val="083763"/>
                </a:solidFill>
                <a:latin typeface="Arial"/>
                <a:ea typeface="Arial"/>
              </a:rPr>
              <a:t>QUÈ FAREM AQUEST CURS?</a:t>
            </a:r>
            <a:endParaRPr b="0" lang="ca-ES" sz="8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611640" y="195480"/>
            <a:ext cx="4390560" cy="80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" sz="3200" spc="-1" strike="noStrike">
                <a:solidFill>
                  <a:srgbClr val="083763"/>
                </a:solidFill>
                <a:latin typeface="Roboto"/>
                <a:ea typeface="Roboto"/>
              </a:rPr>
              <a:t>RACONS</a:t>
            </a:r>
            <a:endParaRPr b="0" lang="ca-ES" sz="32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539640" y="843480"/>
            <a:ext cx="7427520" cy="16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1800" spc="-1" strike="noStrike">
                <a:solidFill>
                  <a:srgbClr val="000000"/>
                </a:solidFill>
                <a:latin typeface="Arial"/>
                <a:ea typeface="Arial"/>
              </a:rPr>
              <a:t>RACÓ DE DESCOBERTA</a:t>
            </a:r>
            <a:endParaRPr b="0" lang="ca-ES" sz="1800" spc="-1" strike="noStrike"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1800" spc="-1" strike="noStrike">
                <a:solidFill>
                  <a:srgbClr val="000000"/>
                </a:solidFill>
                <a:latin typeface="Arial"/>
                <a:ea typeface="Arial"/>
              </a:rPr>
              <a:t>RACÓ DE LLENGUA</a:t>
            </a:r>
            <a:endParaRPr b="0" lang="ca-ES" sz="1800" spc="-1" strike="noStrike"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1800" spc="-1" strike="noStrike">
                <a:solidFill>
                  <a:srgbClr val="000000"/>
                </a:solidFill>
                <a:latin typeface="Arial"/>
                <a:ea typeface="Arial"/>
              </a:rPr>
              <a:t>RACÓ DE MATEMÀTIQUES </a:t>
            </a:r>
            <a:endParaRPr b="0" lang="ca-ES" sz="1800" spc="-1" strike="noStrike"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1800" spc="-1" strike="noStrike">
                <a:solidFill>
                  <a:srgbClr val="000000"/>
                </a:solidFill>
                <a:latin typeface="Arial"/>
                <a:ea typeface="Arial"/>
              </a:rPr>
              <a:t>RACÓ CREATIU/ PLÀSTICA</a:t>
            </a:r>
            <a:endParaRPr b="0" lang="ca-ES" sz="1800" spc="-1" strike="noStrike"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1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1800" spc="-1" strike="noStrike">
                <a:solidFill>
                  <a:srgbClr val="000000"/>
                </a:solidFill>
                <a:latin typeface="Arial"/>
                <a:ea typeface="Arial"/>
              </a:rPr>
              <a:t>RACÓ DE JOC SIMBÒLIC</a:t>
            </a:r>
            <a:endParaRPr b="0" lang="ca-ES" sz="1800" spc="-1" strike="noStrike">
              <a:latin typeface="Arial"/>
            </a:endParaRPr>
          </a:p>
        </p:txBody>
      </p:sp>
      <p:pic>
        <p:nvPicPr>
          <p:cNvPr id="147" name="Google Shape;198;p32" descr="DSCF9142.JPG"/>
          <p:cNvPicPr/>
          <p:nvPr/>
        </p:nvPicPr>
        <p:blipFill>
          <a:blip r:embed="rId1"/>
          <a:stretch/>
        </p:blipFill>
        <p:spPr>
          <a:xfrm>
            <a:off x="1187640" y="3219840"/>
            <a:ext cx="3085920" cy="162684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  <a:round/>
          </a:ln>
        </p:spPr>
      </p:pic>
      <p:pic>
        <p:nvPicPr>
          <p:cNvPr id="148" name="Google Shape;199;p32" descr="DSCF9142.JPG"/>
          <p:cNvPicPr/>
          <p:nvPr/>
        </p:nvPicPr>
        <p:blipFill>
          <a:blip r:embed="rId2"/>
          <a:stretch/>
        </p:blipFill>
        <p:spPr>
          <a:xfrm>
            <a:off x="5148000" y="1275480"/>
            <a:ext cx="3670560" cy="2302560"/>
          </a:xfrm>
          <a:prstGeom prst="rect">
            <a:avLst/>
          </a:prstGeom>
          <a:ln w="57150">
            <a:solidFill>
              <a:schemeClr val="accent2"/>
            </a:solidFill>
            <a:round/>
          </a:ln>
        </p:spPr>
      </p:pic>
      <p:sp>
        <p:nvSpPr>
          <p:cNvPr id="149" name="CustomShape 3"/>
          <p:cNvSpPr/>
          <p:nvPr/>
        </p:nvSpPr>
        <p:spPr>
          <a:xfrm>
            <a:off x="1979640" y="3291840"/>
            <a:ext cx="606960" cy="63576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4"/>
          <p:cNvSpPr/>
          <p:nvPr/>
        </p:nvSpPr>
        <p:spPr>
          <a:xfrm>
            <a:off x="3276000" y="3507840"/>
            <a:ext cx="734040" cy="63576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5"/>
          <p:cNvSpPr/>
          <p:nvPr/>
        </p:nvSpPr>
        <p:spPr>
          <a:xfrm>
            <a:off x="6228360" y="1635480"/>
            <a:ext cx="734040" cy="63576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6"/>
          <p:cNvSpPr/>
          <p:nvPr/>
        </p:nvSpPr>
        <p:spPr>
          <a:xfrm>
            <a:off x="6876360" y="1635480"/>
            <a:ext cx="734040" cy="63576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39640" y="411480"/>
            <a:ext cx="8227440" cy="85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" sz="3200" spc="-1" strike="noStrike">
                <a:solidFill>
                  <a:srgbClr val="083763"/>
                </a:solidFill>
                <a:latin typeface="Roboto"/>
                <a:ea typeface="Roboto"/>
              </a:rPr>
              <a:t>LA MÀGIA DE LLEGIR I ESCRIURE</a:t>
            </a:r>
            <a:endParaRPr b="0" lang="ca-ES" sz="3200" spc="-1" strike="noStrike">
              <a:latin typeface="Arial"/>
            </a:endParaRPr>
          </a:p>
        </p:txBody>
      </p:sp>
      <p:pic>
        <p:nvPicPr>
          <p:cNvPr id="154" name="Google Shape;209;p33" descr=""/>
          <p:cNvPicPr/>
          <p:nvPr/>
        </p:nvPicPr>
        <p:blipFill>
          <a:blip r:embed="rId1"/>
          <a:stretch/>
        </p:blipFill>
        <p:spPr>
          <a:xfrm>
            <a:off x="2843640" y="3147840"/>
            <a:ext cx="3022560" cy="1756800"/>
          </a:xfrm>
          <a:prstGeom prst="rect">
            <a:avLst/>
          </a:prstGeom>
          <a:ln w="57150">
            <a:solidFill>
              <a:schemeClr val="accent1"/>
            </a:solidFill>
            <a:round/>
          </a:ln>
        </p:spPr>
      </p:pic>
      <p:sp>
        <p:nvSpPr>
          <p:cNvPr id="155" name="CustomShape 2"/>
          <p:cNvSpPr/>
          <p:nvPr/>
        </p:nvSpPr>
        <p:spPr>
          <a:xfrm>
            <a:off x="827640" y="1347480"/>
            <a:ext cx="7641720" cy="11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1400" spc="-1" strike="noStrike">
                <a:solidFill>
                  <a:srgbClr val="000000"/>
                </a:solidFill>
                <a:latin typeface="Arial"/>
                <a:ea typeface="Arial"/>
              </a:rPr>
              <a:t>PRESENTACIÓ DE LES VOCALS.</a:t>
            </a:r>
            <a:endParaRPr b="0" lang="ca-ES" sz="1400" spc="-1" strike="noStrike">
              <a:latin typeface="Arial"/>
            </a:endParaRPr>
          </a:p>
          <a:p>
            <a:pPr marL="216000" indent="-21456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1400" spc="-1" strike="noStrike">
                <a:solidFill>
                  <a:srgbClr val="000000"/>
                </a:solidFill>
                <a:latin typeface="Arial"/>
                <a:ea typeface="Arial"/>
              </a:rPr>
              <a:t>EXPLICACIÓ DELS CONTES DE LA MÀGIA PER PART DE LA CARME. </a:t>
            </a:r>
            <a:endParaRPr b="0" lang="ca-ES" sz="1400" spc="-1" strike="noStrike">
              <a:latin typeface="Arial"/>
            </a:endParaRPr>
          </a:p>
          <a:p>
            <a:pPr marL="216000" indent="-21456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1400" spc="-1" strike="noStrike">
                <a:solidFill>
                  <a:srgbClr val="000000"/>
                </a:solidFill>
                <a:latin typeface="Arial"/>
                <a:ea typeface="Arial"/>
              </a:rPr>
              <a:t>ARRIBEN ALGUNES CONSONANTS.</a:t>
            </a:r>
            <a:endParaRPr b="0" lang="ca-ES" sz="1400" spc="-1" strike="noStrike">
              <a:latin typeface="Arial"/>
            </a:endParaRPr>
          </a:p>
          <a:p>
            <a:pPr marL="216000" indent="-21456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1400" spc="-1" strike="noStrike">
                <a:solidFill>
                  <a:srgbClr val="000000"/>
                </a:solidFill>
                <a:latin typeface="Arial"/>
                <a:ea typeface="Arial"/>
              </a:rPr>
              <a:t>PAS DELS PICTOGRAMES A LES PRIMERES PARAULES.</a:t>
            </a:r>
            <a:endParaRPr b="0" lang="ca-ES" sz="1400" spc="-1" strike="noStrike">
              <a:latin typeface="Arial"/>
            </a:endParaRPr>
          </a:p>
          <a:p>
            <a:pPr marL="216000" indent="-21456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1400" spc="-1" strike="noStrike">
                <a:solidFill>
                  <a:srgbClr val="000000"/>
                </a:solidFill>
                <a:latin typeface="Arial"/>
                <a:ea typeface="Arial"/>
              </a:rPr>
              <a:t>ARRIBADA DELS PRIMERS NOMS.</a:t>
            </a:r>
            <a:endParaRPr b="0" lang="ca-E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683640" y="1131480"/>
            <a:ext cx="7427520" cy="16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1600" spc="-1" strike="noStrike">
                <a:solidFill>
                  <a:srgbClr val="000000"/>
                </a:solidFill>
                <a:latin typeface="Arial"/>
                <a:ea typeface="Arial"/>
              </a:rPr>
              <a:t>COM SOM? EL COS, LES EMOCIONS, LES CARACTERÍSTIQUES I GUSTOS INDIVIDUALS,…</a:t>
            </a:r>
            <a:endParaRPr b="0" lang="ca-ES" sz="1600" spc="-1" strike="noStrike"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1600" spc="-1" strike="noStrike">
                <a:solidFill>
                  <a:srgbClr val="000000"/>
                </a:solidFill>
                <a:latin typeface="Arial"/>
                <a:ea typeface="Arial"/>
              </a:rPr>
              <a:t>FESTES TRADICIONALS</a:t>
            </a:r>
            <a:endParaRPr b="0" lang="ca-ES" sz="1600" spc="-1" strike="noStrike"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1600" spc="-1" strike="noStrike">
                <a:solidFill>
                  <a:srgbClr val="000000"/>
                </a:solidFill>
                <a:latin typeface="Arial"/>
                <a:ea typeface="Arial"/>
              </a:rPr>
              <a:t>PROJECTES</a:t>
            </a:r>
            <a:endParaRPr b="0" lang="ca-ES" sz="1600" spc="-1" strike="noStrike">
              <a:latin typeface="Arial"/>
            </a:endParaRPr>
          </a:p>
          <a:p>
            <a:pPr marL="216000" indent="-21456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16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1600" spc="-1" strike="noStrike">
                <a:solidFill>
                  <a:srgbClr val="000000"/>
                </a:solidFill>
                <a:latin typeface="Arial"/>
                <a:ea typeface="Arial"/>
              </a:rPr>
              <a:t>SORTIDES A L’ENTORN PROPER</a:t>
            </a:r>
            <a:endParaRPr b="0" lang="ca-ES" sz="1600" spc="-1" strike="noStrike">
              <a:latin typeface="Arial"/>
            </a:endParaRPr>
          </a:p>
        </p:txBody>
      </p:sp>
      <p:pic>
        <p:nvPicPr>
          <p:cNvPr id="157" name="Google Shape;217;p34" descr="DSCF7619.JPG"/>
          <p:cNvPicPr/>
          <p:nvPr/>
        </p:nvPicPr>
        <p:blipFill>
          <a:blip r:embed="rId1"/>
          <a:stretch/>
        </p:blipFill>
        <p:spPr>
          <a:xfrm>
            <a:off x="755640" y="3147840"/>
            <a:ext cx="3166560" cy="1850040"/>
          </a:xfrm>
          <a:prstGeom prst="rect">
            <a:avLst/>
          </a:prstGeom>
          <a:ln w="57150">
            <a:solidFill>
              <a:schemeClr val="bg1"/>
            </a:solidFill>
            <a:round/>
          </a:ln>
        </p:spPr>
      </p:pic>
      <p:pic>
        <p:nvPicPr>
          <p:cNvPr id="158" name="Google Shape;218;p34" descr="DSCF7619.JPG"/>
          <p:cNvPicPr/>
          <p:nvPr/>
        </p:nvPicPr>
        <p:blipFill>
          <a:blip r:embed="rId2"/>
          <a:stretch/>
        </p:blipFill>
        <p:spPr>
          <a:xfrm>
            <a:off x="4643280" y="2732400"/>
            <a:ext cx="4069800" cy="2288160"/>
          </a:xfrm>
          <a:prstGeom prst="rect">
            <a:avLst/>
          </a:prstGeom>
          <a:ln w="57150">
            <a:solidFill>
              <a:schemeClr val="bg1"/>
            </a:solidFill>
            <a:round/>
          </a:ln>
        </p:spPr>
      </p:pic>
      <p:sp>
        <p:nvSpPr>
          <p:cNvPr id="159" name="CustomShape 2"/>
          <p:cNvSpPr/>
          <p:nvPr/>
        </p:nvSpPr>
        <p:spPr>
          <a:xfrm>
            <a:off x="179640" y="411480"/>
            <a:ext cx="8696160" cy="69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" sz="2800" spc="-1" strike="noStrike">
                <a:solidFill>
                  <a:srgbClr val="083763"/>
                </a:solidFill>
                <a:latin typeface="Arial"/>
                <a:ea typeface="Arial"/>
              </a:rPr>
              <a:t>DESCOBERTA D’UN MATEIX I DE L’ENTORN</a:t>
            </a:r>
            <a:endParaRPr b="0" lang="ca-ES" sz="28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0" y="0"/>
            <a:ext cx="2997720" cy="3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>
            <a:spAutoFit/>
          </a:bodyPr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es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ca-ES" sz="1400" spc="-1" strike="noStrike"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1187640" y="3147840"/>
            <a:ext cx="549720" cy="61416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5"/>
          <p:cNvSpPr/>
          <p:nvPr/>
        </p:nvSpPr>
        <p:spPr>
          <a:xfrm>
            <a:off x="1907640" y="3219840"/>
            <a:ext cx="549720" cy="61416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6"/>
          <p:cNvSpPr/>
          <p:nvPr/>
        </p:nvSpPr>
        <p:spPr>
          <a:xfrm>
            <a:off x="2843640" y="3147840"/>
            <a:ext cx="549720" cy="61416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7"/>
          <p:cNvSpPr/>
          <p:nvPr/>
        </p:nvSpPr>
        <p:spPr>
          <a:xfrm>
            <a:off x="4683600" y="2867400"/>
            <a:ext cx="549720" cy="61416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8"/>
          <p:cNvSpPr/>
          <p:nvPr/>
        </p:nvSpPr>
        <p:spPr>
          <a:xfrm>
            <a:off x="5366160" y="2793600"/>
            <a:ext cx="549720" cy="61416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9"/>
          <p:cNvSpPr/>
          <p:nvPr/>
        </p:nvSpPr>
        <p:spPr>
          <a:xfrm>
            <a:off x="5652000" y="3363840"/>
            <a:ext cx="600840" cy="64116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10"/>
          <p:cNvSpPr/>
          <p:nvPr/>
        </p:nvSpPr>
        <p:spPr>
          <a:xfrm>
            <a:off x="6249600" y="2867400"/>
            <a:ext cx="549720" cy="61416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11"/>
          <p:cNvSpPr/>
          <p:nvPr/>
        </p:nvSpPr>
        <p:spPr>
          <a:xfrm>
            <a:off x="6783840" y="2793600"/>
            <a:ext cx="549720" cy="61416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12"/>
          <p:cNvSpPr/>
          <p:nvPr/>
        </p:nvSpPr>
        <p:spPr>
          <a:xfrm>
            <a:off x="7674120" y="3059640"/>
            <a:ext cx="549720" cy="61416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323640" y="627480"/>
            <a:ext cx="8284680" cy="69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br/>
            <a:r>
              <a:rPr b="1" lang="es" sz="3200" spc="-1" strike="noStrike">
                <a:solidFill>
                  <a:srgbClr val="083763"/>
                </a:solidFill>
                <a:latin typeface="Arial"/>
                <a:ea typeface="Arial"/>
              </a:rPr>
              <a:t> </a:t>
            </a:r>
            <a:r>
              <a:rPr b="0" lang="es" sz="3200" spc="-1" strike="noStrike">
                <a:solidFill>
                  <a:srgbClr val="083763"/>
                </a:solidFill>
                <a:latin typeface="Roboto"/>
                <a:ea typeface="Roboto"/>
              </a:rPr>
              <a:t>PSICOMOTRICITAT</a:t>
            </a:r>
            <a:endParaRPr b="0" lang="ca-ES" sz="3200" spc="-1" strike="noStrike"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305280" y="758520"/>
            <a:ext cx="757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2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2400" spc="-1" strike="noStrike">
                <a:solidFill>
                  <a:srgbClr val="000000"/>
                </a:solidFill>
                <a:latin typeface="Arial"/>
                <a:ea typeface="Arial"/>
              </a:rPr>
              <a:t>1 SESSIÓ SETMANAL, amb la tutora. </a:t>
            </a:r>
            <a:endParaRPr b="0" lang="ca-ES" sz="24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2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2400" spc="-1" strike="noStrike">
                <a:solidFill>
                  <a:srgbClr val="000000"/>
                </a:solidFill>
                <a:latin typeface="Arial"/>
                <a:ea typeface="Arial"/>
              </a:rPr>
              <a:t>RECORDEU ROBA CÒMODA,VAMBES I MITJONS   ANTILLISCANTS.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i="1" lang="es" sz="2400" spc="-1" strike="noStrike">
                <a:solidFill>
                  <a:srgbClr val="000000"/>
                </a:solidFill>
                <a:latin typeface="Arial"/>
                <a:ea typeface="Arial"/>
              </a:rPr>
              <a:t>DIES: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" sz="2400" spc="-1" strike="noStrike">
                <a:solidFill>
                  <a:srgbClr val="000000"/>
                </a:solidFill>
                <a:latin typeface="Arial"/>
                <a:ea typeface="Arial"/>
              </a:rPr>
              <a:t>I4A: Divendres matí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" sz="2400" spc="-1" strike="noStrike">
                <a:solidFill>
                  <a:srgbClr val="000000"/>
                </a:solidFill>
                <a:latin typeface="Arial"/>
                <a:ea typeface="Arial"/>
              </a:rPr>
              <a:t>I4B: Dijous matí</a:t>
            </a:r>
            <a:endParaRPr b="0" lang="ca-E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" sz="2400" spc="-1" strike="noStrike">
                <a:solidFill>
                  <a:srgbClr val="000000"/>
                </a:solidFill>
                <a:latin typeface="Arial"/>
                <a:ea typeface="Arial"/>
              </a:rPr>
              <a:t>I4C: Dimarts matí</a:t>
            </a:r>
            <a:endParaRPr b="0" lang="ca-ES" sz="2400" spc="-1" strike="noStrike">
              <a:latin typeface="Arial"/>
            </a:endParaRPr>
          </a:p>
        </p:txBody>
      </p:sp>
      <p:pic>
        <p:nvPicPr>
          <p:cNvPr id="172" name="Google Shape;238;p35" descr="DSCF9142.JPG"/>
          <p:cNvPicPr/>
          <p:nvPr/>
        </p:nvPicPr>
        <p:blipFill>
          <a:blip r:embed="rId1"/>
          <a:stretch/>
        </p:blipFill>
        <p:spPr>
          <a:xfrm>
            <a:off x="5580000" y="2931840"/>
            <a:ext cx="3090960" cy="1869120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1115640" y="483480"/>
            <a:ext cx="2393280" cy="69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br/>
            <a:r>
              <a:rPr b="0" lang="es" sz="3200" spc="-1" strike="noStrike">
                <a:solidFill>
                  <a:srgbClr val="083763"/>
                </a:solidFill>
                <a:latin typeface="Roboto"/>
                <a:ea typeface="Roboto"/>
              </a:rPr>
              <a:t>PLÀSTICA</a:t>
            </a:r>
            <a:endParaRPr b="0" lang="ca-ES" sz="32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428760" y="1178640"/>
            <a:ext cx="4284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a-ES" sz="18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2000" spc="-1" strike="noStrike">
                <a:solidFill>
                  <a:srgbClr val="000000"/>
                </a:solidFill>
                <a:latin typeface="Arial"/>
                <a:ea typeface="Arial"/>
              </a:rPr>
              <a:t>AUTORS: </a:t>
            </a:r>
            <a:r>
              <a:rPr b="0" lang="es" sz="1600" spc="-1" strike="noStrike">
                <a:solidFill>
                  <a:srgbClr val="000000"/>
                </a:solidFill>
                <a:latin typeface="Arial"/>
                <a:ea typeface="Arial"/>
              </a:rPr>
              <a:t>MONDRIAN I KANDINSKY</a:t>
            </a:r>
            <a:endParaRPr b="0" lang="ca-ES" sz="1600" spc="-1" strike="noStrike"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es" sz="20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es" sz="2000" spc="-1" strike="noStrike">
                <a:solidFill>
                  <a:srgbClr val="000000"/>
                </a:solidFill>
                <a:latin typeface="Arial"/>
                <a:ea typeface="Arial"/>
              </a:rPr>
              <a:t>POTENCIAREM LA </a:t>
            </a:r>
            <a:endParaRPr b="0" lang="ca-E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" sz="2000" spc="-1" strike="noStrike">
                <a:solidFill>
                  <a:srgbClr val="000000"/>
                </a:solidFill>
                <a:latin typeface="Arial"/>
                <a:ea typeface="Arial"/>
              </a:rPr>
              <a:t>    </a:t>
            </a:r>
            <a:r>
              <a:rPr b="0" lang="es" sz="2000" spc="-1" strike="noStrike">
                <a:solidFill>
                  <a:srgbClr val="000000"/>
                </a:solidFill>
                <a:latin typeface="Arial"/>
                <a:ea typeface="Arial"/>
              </a:rPr>
              <a:t>CREATIVITAT</a:t>
            </a:r>
            <a:endParaRPr b="0" lang="ca-ES" sz="2000" spc="-1" strike="noStrike">
              <a:latin typeface="Arial"/>
            </a:endParaRPr>
          </a:p>
        </p:txBody>
      </p:sp>
      <p:pic>
        <p:nvPicPr>
          <p:cNvPr id="175" name="Google Shape;247;p36" descr="DSCF7619.JPG"/>
          <p:cNvPicPr/>
          <p:nvPr/>
        </p:nvPicPr>
        <p:blipFill>
          <a:blip r:embed="rId1"/>
          <a:stretch/>
        </p:blipFill>
        <p:spPr>
          <a:xfrm>
            <a:off x="5004000" y="1275480"/>
            <a:ext cx="3712680" cy="2087280"/>
          </a:xfrm>
          <a:prstGeom prst="rect">
            <a:avLst/>
          </a:prstGeom>
          <a:ln w="57150">
            <a:solidFill>
              <a:schemeClr val="accent3"/>
            </a:solidFill>
            <a:round/>
          </a:ln>
        </p:spPr>
      </p:pic>
      <p:sp>
        <p:nvSpPr>
          <p:cNvPr id="176" name="CustomShape 3"/>
          <p:cNvSpPr/>
          <p:nvPr/>
        </p:nvSpPr>
        <p:spPr>
          <a:xfrm>
            <a:off x="4140000" y="3723840"/>
            <a:ext cx="4569840" cy="69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br/>
            <a:r>
              <a:rPr b="0" lang="es" sz="3200" spc="-1" strike="noStrike">
                <a:solidFill>
                  <a:srgbClr val="083763"/>
                </a:solidFill>
                <a:latin typeface="Roboto"/>
                <a:ea typeface="Roboto"/>
              </a:rPr>
              <a:t>ARMARI DELS SOMNIS</a:t>
            </a:r>
            <a:endParaRPr b="0" lang="ca-ES" sz="3200" spc="-1" strike="noStrike">
              <a:latin typeface="Arial"/>
            </a:endParaRPr>
          </a:p>
        </p:txBody>
      </p:sp>
      <p:pic>
        <p:nvPicPr>
          <p:cNvPr id="177" name="Google Shape;249;p36" descr="DSCF9142.JPG"/>
          <p:cNvPicPr/>
          <p:nvPr/>
        </p:nvPicPr>
        <p:blipFill>
          <a:blip r:embed="rId2"/>
          <a:stretch/>
        </p:blipFill>
        <p:spPr>
          <a:xfrm>
            <a:off x="214200" y="3000240"/>
            <a:ext cx="3522240" cy="198036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  <a:round/>
          </a:ln>
        </p:spPr>
      </p:pic>
      <p:sp>
        <p:nvSpPr>
          <p:cNvPr id="178" name="CustomShape 4"/>
          <p:cNvSpPr/>
          <p:nvPr/>
        </p:nvSpPr>
        <p:spPr>
          <a:xfrm>
            <a:off x="4214880" y="3804120"/>
            <a:ext cx="4284360" cy="30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5"/>
          <p:cNvSpPr/>
          <p:nvPr/>
        </p:nvSpPr>
        <p:spPr>
          <a:xfrm>
            <a:off x="1962000" y="3918600"/>
            <a:ext cx="427680" cy="44928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6"/>
          <p:cNvSpPr/>
          <p:nvPr/>
        </p:nvSpPr>
        <p:spPr>
          <a:xfrm>
            <a:off x="2637360" y="3170880"/>
            <a:ext cx="427680" cy="44928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7"/>
          <p:cNvSpPr/>
          <p:nvPr/>
        </p:nvSpPr>
        <p:spPr>
          <a:xfrm>
            <a:off x="1270440" y="3467160"/>
            <a:ext cx="427680" cy="44928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8"/>
          <p:cNvSpPr/>
          <p:nvPr/>
        </p:nvSpPr>
        <p:spPr>
          <a:xfrm>
            <a:off x="4932000" y="1275480"/>
            <a:ext cx="427680" cy="44928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9"/>
          <p:cNvSpPr/>
          <p:nvPr/>
        </p:nvSpPr>
        <p:spPr>
          <a:xfrm>
            <a:off x="5004000" y="1779840"/>
            <a:ext cx="427680" cy="44928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10"/>
          <p:cNvSpPr/>
          <p:nvPr/>
        </p:nvSpPr>
        <p:spPr>
          <a:xfrm>
            <a:off x="6012000" y="1203480"/>
            <a:ext cx="427680" cy="44928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11"/>
          <p:cNvSpPr/>
          <p:nvPr/>
        </p:nvSpPr>
        <p:spPr>
          <a:xfrm>
            <a:off x="5292000" y="2283840"/>
            <a:ext cx="427680" cy="44928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12"/>
          <p:cNvSpPr/>
          <p:nvPr/>
        </p:nvSpPr>
        <p:spPr>
          <a:xfrm>
            <a:off x="6516360" y="1275480"/>
            <a:ext cx="427680" cy="44928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13"/>
          <p:cNvSpPr/>
          <p:nvPr/>
        </p:nvSpPr>
        <p:spPr>
          <a:xfrm>
            <a:off x="7524360" y="1563480"/>
            <a:ext cx="427680" cy="44928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14"/>
          <p:cNvSpPr/>
          <p:nvPr/>
        </p:nvSpPr>
        <p:spPr>
          <a:xfrm>
            <a:off x="6804360" y="1563480"/>
            <a:ext cx="427680" cy="44928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15"/>
          <p:cNvSpPr/>
          <p:nvPr/>
        </p:nvSpPr>
        <p:spPr>
          <a:xfrm>
            <a:off x="8244360" y="2283840"/>
            <a:ext cx="427680" cy="44928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16"/>
          <p:cNvSpPr/>
          <p:nvPr/>
        </p:nvSpPr>
        <p:spPr>
          <a:xfrm>
            <a:off x="8028360" y="1203480"/>
            <a:ext cx="427680" cy="44928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17"/>
          <p:cNvSpPr/>
          <p:nvPr/>
        </p:nvSpPr>
        <p:spPr>
          <a:xfrm>
            <a:off x="1038960" y="3000240"/>
            <a:ext cx="427680" cy="44928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18"/>
          <p:cNvSpPr/>
          <p:nvPr/>
        </p:nvSpPr>
        <p:spPr>
          <a:xfrm>
            <a:off x="5220000" y="1275480"/>
            <a:ext cx="427680" cy="44928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19"/>
          <p:cNvSpPr/>
          <p:nvPr/>
        </p:nvSpPr>
        <p:spPr>
          <a:xfrm>
            <a:off x="7668360" y="1203480"/>
            <a:ext cx="427680" cy="449280"/>
          </a:xfrm>
          <a:prstGeom prst="smileyFace">
            <a:avLst>
              <a:gd name="adj" fmla="val 4653"/>
            </a:avLst>
          </a:prstGeom>
          <a:solidFill>
            <a:schemeClr val="lt2"/>
          </a:solidFill>
          <a:ln w="9525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Application>LibreOffice/7.0.6.2$Windows_X86_64 LibreOffice_project/144abb84a525d8e30c9dbbefa69cbbf2d8d4ae3b</Application>
  <AppVersion>15.0000</AppVersion>
  <Words>273</Words>
  <Paragraphs>61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Prof</dc:creator>
  <dc:description/>
  <dc:language>ca-ES</dc:language>
  <cp:lastModifiedBy/>
  <dcterms:modified xsi:type="dcterms:W3CDTF">2022-09-23T12:49:04Z</dcterms:modified>
  <cp:revision>20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Presentación en pantalla (16:9)</vt:lpwstr>
  </property>
  <property fmtid="{D5CDD505-2E9C-101B-9397-08002B2CF9AE}" pid="4" name="Slides">
    <vt:i4>11</vt:i4>
  </property>
</Properties>
</file>