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43db83ff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43db83ff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43db83ff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43db83ff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a6c19953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a6c19953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7011b6b19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7011b6b19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7011b6b19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7011b6b19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ca0a0d9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ca0a0d9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6fe6c13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6fe6c13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e47bbb2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e47bbb2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7011b6b19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7011b6b1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7011b6b1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7011b6b1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7011b6b19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7011b6b1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7011b6b1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7011b6b1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/>
              <a:t>PLA D’ORGANITZACIÓ DE CENTRE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2021/22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21475" y="437705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ESCOLA ÀNGELS ALEMANY I BORIS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713" y="2874175"/>
            <a:ext cx="1705625" cy="1458025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71900" y="4298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DRETS IMATGE 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471900" y="1716225"/>
            <a:ext cx="8222100" cy="3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>
                <a:solidFill>
                  <a:srgbClr val="4A86E8"/>
                </a:solidFill>
              </a:rPr>
              <a:t>NODES</a:t>
            </a:r>
            <a:r>
              <a:rPr lang="es">
                <a:solidFill>
                  <a:srgbClr val="4A86E8"/>
                </a:solidFill>
              </a:rPr>
              <a:t> ESCOLA:</a:t>
            </a:r>
            <a:r>
              <a:rPr lang="es"/>
              <a:t> </a:t>
            </a:r>
            <a:r>
              <a:rPr lang="es">
                <a:solidFill>
                  <a:schemeClr val="dk2"/>
                </a:solidFill>
              </a:rPr>
              <a:t>accés amb codi restringit a les fotos del nivell. S’enviarà el codi per APP a les famílies que ho autoritzin.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>
                <a:solidFill>
                  <a:srgbClr val="4A86E8"/>
                </a:solidFill>
              </a:rPr>
              <a:t>XARXES SOCIALS:</a:t>
            </a:r>
            <a:r>
              <a:rPr lang="es"/>
              <a:t> </a:t>
            </a:r>
            <a:r>
              <a:rPr lang="es">
                <a:solidFill>
                  <a:schemeClr val="dk2"/>
                </a:solidFill>
              </a:rPr>
              <a:t>Twitter, Instagram, Facebook. </a:t>
            </a:r>
            <a:endParaRPr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Fotografies/videos a 10 metres mínim de distància quan surtin de cara i quan no es respecti aquesta distància hi sortirà alguna part del cos no identificable.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just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>
                <a:solidFill>
                  <a:srgbClr val="4A86E8"/>
                </a:solidFill>
              </a:rPr>
              <a:t>INSTITUCIONS EXTERNES:</a:t>
            </a:r>
            <a:r>
              <a:rPr lang="es"/>
              <a:t> </a:t>
            </a:r>
            <a:r>
              <a:rPr lang="es">
                <a:solidFill>
                  <a:schemeClr val="dk2"/>
                </a:solidFill>
              </a:rPr>
              <a:t>Ajuntament, Ràdio Lloret, Departament d’Educació (ex: sortides del Pla educatiu d’entorn, concursos del Departament, Rua del Carnaval…)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460950" y="4164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ASPECTES IMPORTANTS: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471900" y="1706225"/>
            <a:ext cx="8222100" cy="30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s">
                <a:solidFill>
                  <a:schemeClr val="dk2"/>
                </a:solidFill>
              </a:rPr>
              <a:t>Els familiars que acompanyen als mestres a les sortides no poden fer fotografies ni videos.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s">
                <a:solidFill>
                  <a:schemeClr val="dk2"/>
                </a:solidFill>
              </a:rPr>
              <a:t>Els familiars quan assisteixen a un acte organitzat per l’escola: teatre Nadal, Festa de Graduació de P5 o 6è, xocolatada solidària… poden fer fotografies i vídeos per a ús personal i domèstic. No es poden publicar a cap tipus de xarxes quan surtin altres alumnes que no siguin els seus fills/es.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s">
                <a:solidFill>
                  <a:schemeClr val="dk2"/>
                </a:solidFill>
              </a:rPr>
              <a:t>La direcció del centre no és responsable de la captació d’imatges en espais públics externs al centre.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460950" y="5244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AUTORITZACIONS APP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550425" y="1759275"/>
            <a:ext cx="8222100" cy="31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</a:rPr>
              <a:t>Cal signar aquestes autoritzacions abans del 13 de setembre.</a:t>
            </a:r>
            <a:endParaRPr b="1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</a:rPr>
              <a:t>Tenen validesa  pel curs escolar 2021/22</a:t>
            </a:r>
            <a:endParaRPr b="1" sz="16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s" sz="1500">
                <a:solidFill>
                  <a:schemeClr val="dk2"/>
                </a:solidFill>
              </a:rPr>
              <a:t>AUTORITZACIÓ REALITZACIÓ PCR TEST ANTICOSSOS 2021/22 (A L’ESPERA). 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s" sz="1500">
                <a:solidFill>
                  <a:schemeClr val="dk2"/>
                </a:solidFill>
              </a:rPr>
              <a:t>CARTA DE COMPROMÍS EDUCATIU 2021/22. 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s" sz="1500">
                <a:solidFill>
                  <a:schemeClr val="dk2"/>
                </a:solidFill>
              </a:rPr>
              <a:t>AUTORITZACIONS SORTIDES I COLÒNIES ESCOLARS CURS 2021/22.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s" sz="1500">
                <a:solidFill>
                  <a:schemeClr val="dk2"/>
                </a:solidFill>
              </a:rPr>
              <a:t>DRETS IMATGE WEB ESCOLA (NODES) CURS 2021/22 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s" sz="1500">
                <a:solidFill>
                  <a:schemeClr val="dk2"/>
                </a:solidFill>
              </a:rPr>
              <a:t>DRETS IMATGE INSTITUCIONS EXTERNES CURS 2021/22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s" sz="1500">
                <a:solidFill>
                  <a:schemeClr val="dk2"/>
                </a:solidFill>
              </a:rPr>
              <a:t>DRETS IMATGE XARXES SOCIALS (FACEBOOK, TWITTER, INSTAGRAM) CURS 2021/22.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460950" y="5584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DUBTES I PREGUNTES</a:t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3072000" y="2046400"/>
            <a:ext cx="3000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519350" y="3591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IMPORTANT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60950" y="1733175"/>
            <a:ext cx="8222100" cy="32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s">
                <a:solidFill>
                  <a:schemeClr val="dk2"/>
                </a:solidFill>
              </a:rPr>
              <a:t>P</a:t>
            </a:r>
            <a:r>
              <a:rPr lang="es">
                <a:solidFill>
                  <a:schemeClr val="dk2"/>
                </a:solidFill>
              </a:rPr>
              <a:t>untualitat.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s">
                <a:solidFill>
                  <a:schemeClr val="dk2"/>
                </a:solidFill>
              </a:rPr>
              <a:t>Sentit comú i capacitat d’adaptació constant als canvis i a les noves mesures.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s">
                <a:solidFill>
                  <a:schemeClr val="dk2"/>
                </a:solidFill>
              </a:rPr>
              <a:t>Respectar senyalitzacions.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s">
                <a:solidFill>
                  <a:schemeClr val="dk2"/>
                </a:solidFill>
              </a:rPr>
              <a:t>Comunicació família-escola. APP actualitzada.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s">
                <a:solidFill>
                  <a:schemeClr val="dk2"/>
                </a:solidFill>
              </a:rPr>
              <a:t>Confiança.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s">
                <a:solidFill>
                  <a:schemeClr val="dk2"/>
                </a:solidFill>
              </a:rPr>
              <a:t>Figura Referent COVID.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s">
                <a:solidFill>
                  <a:schemeClr val="dk2"/>
                </a:solidFill>
              </a:rPr>
              <a:t>Fitxer dades de filiació dels alumnes i mestres de l’escola.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s">
                <a:solidFill>
                  <a:schemeClr val="dk2"/>
                </a:solidFill>
              </a:rPr>
              <a:t>Autorització prova PCR (a l’espera). Properament us informarem.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CANVIS </a:t>
            </a:r>
            <a:r>
              <a:rPr lang="es"/>
              <a:t>RESPECTE</a:t>
            </a:r>
            <a:r>
              <a:rPr lang="es"/>
              <a:t> EL CURS PASSAT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60950" y="2241375"/>
            <a:ext cx="8222100" cy="17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s">
                <a:solidFill>
                  <a:schemeClr val="dk2"/>
                </a:solidFill>
              </a:rPr>
              <a:t>No es pendrà la temperatura a les portes de l’escola però sí es posarà gel hidroalcohòlic.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s">
                <a:solidFill>
                  <a:schemeClr val="dk2"/>
                </a:solidFill>
              </a:rPr>
              <a:t>Els alumnes de primària es poden treure la mascareta a l’hora del pati (ja que no es barrejaran grups bombolla). També  a les sessions d’educació física o altres activitats que es puguin fer a l’aire lliure. 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519350" y="3591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GRUPS ESTABLE D’AULA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136325" y="1807550"/>
            <a:ext cx="8676000" cy="30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s">
                <a:solidFill>
                  <a:schemeClr val="dk2"/>
                </a:solidFill>
              </a:rPr>
              <a:t>Cada grup-classe és un grup estable. Es pot considerar com la “família” dins de l’escola. </a:t>
            </a:r>
            <a:r>
              <a:rPr lang="es">
                <a:solidFill>
                  <a:schemeClr val="dk2"/>
                </a:solidFill>
              </a:rPr>
              <a:t>Dins el grup estable </a:t>
            </a:r>
            <a:r>
              <a:rPr b="1" lang="es">
                <a:solidFill>
                  <a:schemeClr val="dk2"/>
                </a:solidFill>
              </a:rPr>
              <a:t>SÍ cal fer ús de la mascareta</a:t>
            </a:r>
            <a:r>
              <a:rPr lang="es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s">
                <a:solidFill>
                  <a:schemeClr val="dk2"/>
                </a:solidFill>
              </a:rPr>
              <a:t>A segon hi haurà un total de 4 grups estables (A, B, C i D).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s">
                <a:solidFill>
                  <a:schemeClr val="dk2"/>
                </a:solidFill>
              </a:rPr>
              <a:t>Els vostres fills/es conviuran totes les hores setmanals únicament amb el seu grup estable. NO faran cap activitat amb nens/es d’altres grups.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s">
                <a:solidFill>
                  <a:schemeClr val="dk2"/>
                </a:solidFill>
              </a:rPr>
              <a:t>Cada grup estable tindrà el seu tutor/a.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s">
                <a:solidFill>
                  <a:schemeClr val="dk2"/>
                </a:solidFill>
              </a:rPr>
              <a:t>Els alumnes hauran de portar la mascareta ben posada. Marcada amb el nom, cognoms i curs. Lligada amb una veta perquè no li caigui.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-"/>
            </a:pPr>
            <a:r>
              <a:rPr b="1" lang="es">
                <a:solidFill>
                  <a:srgbClr val="6AA84F"/>
                </a:solidFill>
              </a:rPr>
              <a:t>Aquestes mesures poden variar en funció de l’evolució de la pandèmia.</a:t>
            </a:r>
            <a:endParaRPr b="1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60950" y="463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ENTRADES I SORTIDES 2n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8’50h-12’20h   i    14’50h-16’20h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4572000" y="1611200"/>
            <a:ext cx="4463100" cy="3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 sz="1800">
                <a:solidFill>
                  <a:schemeClr val="lt2"/>
                </a:solidFill>
              </a:rPr>
              <a:t>A l’entrad</a:t>
            </a:r>
            <a:r>
              <a:rPr lang="es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s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 es prendrà</a:t>
            </a:r>
            <a:r>
              <a:rPr lang="es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la temperatura</a:t>
            </a:r>
            <a:r>
              <a:rPr lang="es" sz="1100"/>
              <a:t>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-"/>
            </a:pPr>
            <a:r>
              <a:rPr lang="es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S’hauran de desinfectar les mans amb gel.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-"/>
            </a:pPr>
            <a:r>
              <a:rPr lang="es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Hauran de portar la mascareta.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-"/>
            </a:pPr>
            <a:r>
              <a:rPr lang="es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Entraran seguint la fletxa amb la lletra de la seva classe A, B, C i D.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-"/>
            </a:pPr>
            <a:r>
              <a:rPr lang="es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Es dirigiran cap als cercles que hi haurà marcats al terra per fer la fila del seu grup estable amb el seu tutor/a.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5575"/>
            <a:ext cx="4505174" cy="34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500375" y="311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  PATI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53725" y="1793525"/>
            <a:ext cx="8934900" cy="26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-"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Els alumnes de 2n aniran al pati al primer torn: de 10’15h a 10’40h.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-"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 haurà 11 zones de pati clarament diferenciades.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-"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Cada grup estable anirà a una de les zones. Per tant, no compartiran espai amb altres nens/es d’altres grups estables.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-"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S’aniran fent rotacions de les diferents zones de pati.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-"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 ha diferents espais exterior a l’escola que són: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-"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Parc de la tirolina.	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-"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Pista i esplanada de davant del Pdepà.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-"/>
            </a:pPr>
            <a:r>
              <a:rPr lang="e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Pista coberta exterior del Pavelló del Molí.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-"/>
            </a:pPr>
            <a:r>
              <a:rPr lang="e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Els alumnes de 2n esmorzaran al pati.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-"/>
            </a:pPr>
            <a:r>
              <a:rPr lang="e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Durant el desplaçament fins a arribar a la seva zona de pati hauran de portar la mascareta posada.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-"/>
            </a:pPr>
            <a:r>
              <a:rPr lang="e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Quan ja estiguin al seu espai de pati se la poden treure per jugar.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-"/>
            </a:pPr>
            <a:r>
              <a:rPr lang="e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Abans i després del pati es rentaran les mans.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460950" y="5584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 LAVABO</a:t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359425" y="1921075"/>
            <a:ext cx="8142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Char char="-"/>
            </a:pPr>
            <a:r>
              <a:rPr lang="es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Quan un alumne hagi d’anar al WC caldrà que hi vagi amb la mascareta ben posada. 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Char char="-"/>
            </a:pPr>
            <a:r>
              <a:rPr lang="es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Abans i després d’anar al WC hauran de rentar-se les mans amb aigua i sabó.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Char char="-"/>
            </a:pPr>
            <a:r>
              <a:rPr lang="es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 excepció dels WC del pati, la resta tindran cartells indicant els grups-classe que poden fer ús de cada WC.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Char char="-"/>
            </a:pPr>
            <a:r>
              <a:t/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460950" y="5204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 MENJADOR</a:t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407225" y="1783700"/>
            <a:ext cx="8465700" cy="28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-"/>
            </a:pPr>
            <a:r>
              <a:rPr lang="es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Els alumnes de 2n dinaran en el primer torn, juntament amb els alumnes de 1r i 3r.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-"/>
            </a:pPr>
            <a:r>
              <a:rPr lang="es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Seuran a taula amb els companys del seu grup estable, separats de la resta de companys d’altres grups.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-"/>
            </a:pPr>
            <a:r>
              <a:rPr lang="es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 es farà ús de la línia de servei. 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-"/>
            </a:pPr>
            <a:r>
              <a:rPr lang="es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l’estona d’esbarjo del menjador estaran en un espai delimitat exclusivament pel seu grup estable. Però tot i així, podria ser que un mateix monitor es fes càrrec de </a:t>
            </a:r>
            <a:r>
              <a:rPr b="1" lang="es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diferents grups estables</a:t>
            </a:r>
            <a:r>
              <a:rPr lang="es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els nens/es hauran de </a:t>
            </a:r>
            <a:r>
              <a:rPr b="1" lang="es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portar la mascareta posada mentres juguin</a:t>
            </a:r>
            <a:r>
              <a:rPr lang="es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-"/>
            </a:pPr>
            <a:r>
              <a:rPr lang="e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Preus: </a:t>
            </a:r>
            <a:r>
              <a:rPr b="1" lang="e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6€ fixe (mínim 3 dies)</a:t>
            </a:r>
            <a:r>
              <a:rPr lang="e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Possibilitat de beca. 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-"/>
            </a:pPr>
            <a:r>
              <a:rPr lang="e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Preus: </a:t>
            </a:r>
            <a:r>
              <a:rPr b="1" lang="e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6,65€ eventual.</a:t>
            </a:r>
            <a:r>
              <a:rPr lang="es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460950" y="463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SÍMPTOMES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17642" l="21706" r="23188" t="14579"/>
          <a:stretch/>
        </p:blipFill>
        <p:spPr>
          <a:xfrm>
            <a:off x="157125" y="1793575"/>
            <a:ext cx="4526376" cy="3131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4895625" y="1859400"/>
            <a:ext cx="4052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oboto"/>
              <a:buChar char="-"/>
            </a:pPr>
            <a:r>
              <a:rPr lang="es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Si un alumne/a presenta símptomes estant a l’escola s’inicia el protocol.</a:t>
            </a:r>
            <a:endParaRPr sz="2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oboto"/>
              <a:buChar char="-"/>
            </a:pPr>
            <a:r>
              <a:rPr lang="es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Si un alumne/a presenta símptomes estant fora de l’escola la família ha de contactar amb el CAP immediatament. </a:t>
            </a:r>
            <a:endParaRPr sz="2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