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2" roundtripDataSignature="AMtx7mh/wuZbqpLywYNtRWDBgifP4Jm5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9700" y="768350"/>
            <a:ext cx="6819900" cy="383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21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a3c3c9bd0_0_6:notes"/>
          <p:cNvSpPr txBox="1"/>
          <p:nvPr>
            <p:ph idx="1" type="body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28a3c3c9bd0_0_6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16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24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22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8a3c3c9bd0_0_0:notes"/>
          <p:cNvSpPr txBox="1"/>
          <p:nvPr>
            <p:ph idx="1" type="body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28a3c3c9bd0_0_0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Eva Trepat.</a:t>
            </a:r>
            <a:endParaRPr/>
          </a:p>
        </p:txBody>
      </p:sp>
      <p:sp>
        <p:nvSpPr>
          <p:cNvPr id="198" name="Google Shape;198;p25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Eva Trepat.</a:t>
            </a:r>
            <a:endParaRPr/>
          </a:p>
        </p:txBody>
      </p:sp>
      <p:sp>
        <p:nvSpPr>
          <p:cNvPr id="208" name="Google Shape;208;p17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26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27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Vicent dona la benvinguda i ordre del dia?</a:t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32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30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725afce5d4_0_22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1725afce5d4_0_22:notes"/>
          <p:cNvSpPr txBox="1"/>
          <p:nvPr>
            <p:ph idx="1" type="body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725afce5d4_0_36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1725afce5d4_0_36:notes"/>
          <p:cNvSpPr txBox="1"/>
          <p:nvPr>
            <p:ph idx="1" type="body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:notes"/>
          <p:cNvSpPr txBox="1"/>
          <p:nvPr>
            <p:ph idx="1" type="body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33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36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0c98deb2f0_0_1:notes"/>
          <p:cNvSpPr txBox="1"/>
          <p:nvPr>
            <p:ph idx="1" type="body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g30c98deb2f0_0_1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7:notes"/>
          <p:cNvSpPr txBox="1"/>
          <p:nvPr>
            <p:ph idx="1" type="body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p57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8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p58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9:notes"/>
          <p:cNvSpPr txBox="1"/>
          <p:nvPr>
            <p:ph idx="1" type="body"/>
          </p:nvPr>
        </p:nvSpPr>
        <p:spPr>
          <a:xfrm>
            <a:off x="946150" y="4860925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p59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4cb7128f9e_0_2:notes"/>
          <p:cNvSpPr txBox="1"/>
          <p:nvPr>
            <p:ph idx="1" type="body"/>
          </p:nvPr>
        </p:nvSpPr>
        <p:spPr>
          <a:xfrm>
            <a:off x="946150" y="4860925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g14cb7128f9e_0_2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934d83f3b2_0_0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2934d83f3b2_0_0:notes"/>
          <p:cNvSpPr txBox="1"/>
          <p:nvPr>
            <p:ph idx="1" type="body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1:notes"/>
          <p:cNvSpPr txBox="1"/>
          <p:nvPr>
            <p:ph idx="1" type="body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p61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6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p56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9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p39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0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p40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5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19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13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20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:notes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14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2"/>
          <p:cNvSpPr txBox="1"/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4"/>
          <p:cNvSpPr txBox="1"/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4000" u="none" cap="small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54"/>
          <p:cNvSpPr txBox="1"/>
          <p:nvPr>
            <p:ph idx="1" type="body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5"/>
          <p:cNvSpPr txBox="1"/>
          <p:nvPr>
            <p:ph type="ctrTitle"/>
          </p:nvPr>
        </p:nvSpPr>
        <p:spPr>
          <a:xfrm>
            <a:off x="685800" y="1597818"/>
            <a:ext cx="7772400" cy="11025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55"/>
          <p:cNvSpPr txBox="1"/>
          <p:nvPr>
            <p:ph idx="1" type="subTitle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7"/>
          <p:cNvSpPr txBox="1"/>
          <p:nvPr>
            <p:ph idx="12" type="sldNum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3"/>
          <p:cNvSpPr txBox="1"/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4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_AND_TWO_OBJECTS" type="txAndTwoObj">
  <p:cSld name="TEXT_AND_TWO_OBJECT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4"/>
          <p:cNvSpPr txBox="1"/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4"/>
          <p:cNvSpPr txBox="1"/>
          <p:nvPr>
            <p:ph idx="1" type="body"/>
          </p:nvPr>
        </p:nvSpPr>
        <p:spPr>
          <a:xfrm>
            <a:off x="457200" y="1200150"/>
            <a:ext cx="4038598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4"/>
          <p:cNvSpPr txBox="1"/>
          <p:nvPr>
            <p:ph idx="2" type="body"/>
          </p:nvPr>
        </p:nvSpPr>
        <p:spPr>
          <a:xfrm>
            <a:off x="4648200" y="1200150"/>
            <a:ext cx="4038598" cy="16394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44"/>
          <p:cNvSpPr txBox="1"/>
          <p:nvPr>
            <p:ph idx="3" type="body"/>
          </p:nvPr>
        </p:nvSpPr>
        <p:spPr>
          <a:xfrm>
            <a:off x="4648200" y="2953940"/>
            <a:ext cx="4038598" cy="1640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3"/>
          <p:cNvSpPr txBox="1"/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53"/>
          <p:cNvSpPr txBox="1"/>
          <p:nvPr>
            <p:ph idx="1" type="body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53"/>
          <p:cNvSpPr txBox="1"/>
          <p:nvPr>
            <p:ph idx="2" type="body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53"/>
          <p:cNvSpPr txBox="1"/>
          <p:nvPr>
            <p:ph idx="3" type="body"/>
          </p:nvPr>
        </p:nvSpPr>
        <p:spPr>
          <a:xfrm>
            <a:off x="4645025" y="1151334"/>
            <a:ext cx="4041773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53"/>
          <p:cNvSpPr txBox="1"/>
          <p:nvPr>
            <p:ph idx="4" type="body"/>
          </p:nvPr>
        </p:nvSpPr>
        <p:spPr>
          <a:xfrm>
            <a:off x="4645025" y="1631156"/>
            <a:ext cx="4041773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5"/>
          <p:cNvSpPr txBox="1"/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5"/>
          <p:cNvSpPr txBox="1"/>
          <p:nvPr>
            <p:ph idx="1" type="body"/>
          </p:nvPr>
        </p:nvSpPr>
        <p:spPr>
          <a:xfrm>
            <a:off x="457200" y="1200150"/>
            <a:ext cx="4038598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5"/>
          <p:cNvSpPr txBox="1"/>
          <p:nvPr>
            <p:ph idx="2" type="body"/>
          </p:nvPr>
        </p:nvSpPr>
        <p:spPr>
          <a:xfrm>
            <a:off x="4648200" y="1200150"/>
            <a:ext cx="4038598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8"/>
          <p:cNvSpPr txBox="1"/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8"/>
          <p:cNvSpPr txBox="1"/>
          <p:nvPr>
            <p:ph idx="1" type="body"/>
          </p:nvPr>
        </p:nvSpPr>
        <p:spPr>
          <a:xfrm rot="5400000">
            <a:off x="1272777" y="-609599"/>
            <a:ext cx="4388643" cy="6019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9"/>
          <p:cNvSpPr txBox="1"/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9"/>
          <p:cNvSpPr txBox="1"/>
          <p:nvPr>
            <p:ph idx="1" type="body"/>
          </p:nvPr>
        </p:nvSpPr>
        <p:spPr>
          <a:xfrm rot="5400000">
            <a:off x="2874761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0"/>
          <p:cNvSpPr txBox="1"/>
          <p:nvPr>
            <p:ph type="title"/>
          </p:nvPr>
        </p:nvSpPr>
        <p:spPr>
          <a:xfrm>
            <a:off x="1792288" y="3600450"/>
            <a:ext cx="5486399" cy="4250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0"/>
          <p:cNvSpPr/>
          <p:nvPr>
            <p:ph idx="2" type="pic"/>
          </p:nvPr>
        </p:nvSpPr>
        <p:spPr>
          <a:xfrm>
            <a:off x="1792288" y="459581"/>
            <a:ext cx="5486399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50"/>
          <p:cNvSpPr txBox="1"/>
          <p:nvPr>
            <p:ph idx="1" type="body"/>
          </p:nvPr>
        </p:nvSpPr>
        <p:spPr>
          <a:xfrm>
            <a:off x="1792288" y="4025502"/>
            <a:ext cx="5486399" cy="6036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1"/>
          <p:cNvSpPr txBox="1"/>
          <p:nvPr>
            <p:ph type="title"/>
          </p:nvPr>
        </p:nvSpPr>
        <p:spPr>
          <a:xfrm>
            <a:off x="457200" y="204787"/>
            <a:ext cx="3008313" cy="8715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1"/>
          <p:cNvSpPr txBox="1"/>
          <p:nvPr>
            <p:ph idx="1" type="body"/>
          </p:nvPr>
        </p:nvSpPr>
        <p:spPr>
          <a:xfrm>
            <a:off x="3575050" y="204787"/>
            <a:ext cx="5111750" cy="43898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5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/>
          <p:nvPr/>
        </p:nvSpPr>
        <p:spPr>
          <a:xfrm>
            <a:off x="0" y="0"/>
            <a:ext cx="9144000" cy="76200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6"/>
          <p:cNvSpPr txBox="1"/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46"/>
          <p:cNvSpPr txBox="1"/>
          <p:nvPr>
            <p:ph idx="1" type="body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46"/>
          <p:cNvSpPr txBox="1"/>
          <p:nvPr>
            <p:ph idx="12" type="sldNum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5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16.png"/><Relationship Id="rId6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andersen.cat/" TargetMode="External"/><Relationship Id="rId4" Type="http://schemas.openxmlformats.org/officeDocument/2006/relationships/hyperlink" Target="mailto:afa@andersen.cat" TargetMode="External"/><Relationship Id="rId5" Type="http://schemas.openxmlformats.org/officeDocument/2006/relationships/hyperlink" Target="https://twitter.com/ampaandersen" TargetMode="External"/><Relationship Id="rId6" Type="http://schemas.openxmlformats.org/officeDocument/2006/relationships/image" Target="../media/image9.jpg"/><Relationship Id="rId7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andersen.cat/" TargetMode="External"/><Relationship Id="rId4" Type="http://schemas.openxmlformats.org/officeDocument/2006/relationships/hyperlink" Target="mailto:afa@andersen.cat" TargetMode="External"/><Relationship Id="rId5" Type="http://schemas.openxmlformats.org/officeDocument/2006/relationships/hyperlink" Target="https://twitter.com/ampaandersen" TargetMode="External"/><Relationship Id="rId6" Type="http://schemas.openxmlformats.org/officeDocument/2006/relationships/hyperlink" Target="https://twitter.com/ampaandersen" TargetMode="External"/><Relationship Id="rId7" Type="http://schemas.openxmlformats.org/officeDocument/2006/relationships/image" Target="../media/image9.jpg"/><Relationship Id="rId8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9" Type="http://schemas.openxmlformats.org/officeDocument/2006/relationships/image" Target="../media/image26.png"/><Relationship Id="rId5" Type="http://schemas.openxmlformats.org/officeDocument/2006/relationships/image" Target="../media/image17.jpg"/><Relationship Id="rId6" Type="http://schemas.openxmlformats.org/officeDocument/2006/relationships/image" Target="../media/image23.png"/><Relationship Id="rId7" Type="http://schemas.openxmlformats.org/officeDocument/2006/relationships/image" Target="../media/image18.png"/><Relationship Id="rId8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jpg"/><Relationship Id="rId10" Type="http://schemas.openxmlformats.org/officeDocument/2006/relationships/hyperlink" Target="mailto:afaandersen@gmai.com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9" Type="http://schemas.openxmlformats.org/officeDocument/2006/relationships/hyperlink" Target="mailto:andersenserveis@gmail.com" TargetMode="External"/><Relationship Id="rId5" Type="http://schemas.openxmlformats.org/officeDocument/2006/relationships/image" Target="../media/image17.jpg"/><Relationship Id="rId6" Type="http://schemas.openxmlformats.org/officeDocument/2006/relationships/image" Target="../media/image23.png"/><Relationship Id="rId7" Type="http://schemas.openxmlformats.org/officeDocument/2006/relationships/image" Target="../media/image18.png"/><Relationship Id="rId8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2.png"/><Relationship Id="rId6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2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/>
          <p:nvPr/>
        </p:nvSpPr>
        <p:spPr>
          <a:xfrm>
            <a:off x="-1" y="1"/>
            <a:ext cx="9144000" cy="9234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1213" y="923433"/>
            <a:ext cx="6115986" cy="401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4">
            <a:alphaModFix amt="35000"/>
          </a:blip>
          <a:srcRect b="0" l="0" r="0" t="0"/>
          <a:stretch/>
        </p:blipFill>
        <p:spPr>
          <a:xfrm>
            <a:off x="0" y="0"/>
            <a:ext cx="9144000" cy="83326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1531146" y="107304"/>
            <a:ext cx="8051800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Trebuchet MS"/>
              <a:buNone/>
            </a:pPr>
            <a:r>
              <a:rPr b="1" i="0" lang="en-US" sz="3600" u="none" cap="none" strike="noStrike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rPr>
              <a:t>ASSEMBLEA GENERAL CURS 2</a:t>
            </a:r>
            <a:r>
              <a:rPr b="1" lang="en-US" sz="3600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rPr>
              <a:t>4/25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5">
            <a:alphaModFix/>
          </a:blip>
          <a:srcRect b="30035" l="0" r="0" t="0"/>
          <a:stretch/>
        </p:blipFill>
        <p:spPr>
          <a:xfrm flipH="1">
            <a:off x="297692" y="1"/>
            <a:ext cx="778486" cy="833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3C147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-1" y="1386349"/>
            <a:ext cx="9109809" cy="375715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0" y="2171700"/>
            <a:ext cx="9144000" cy="48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ESCOLA DE FAMÍLIES I INCLUSIÓ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a3c3c9bd0_0_6"/>
          <p:cNvSpPr txBox="1"/>
          <p:nvPr/>
        </p:nvSpPr>
        <p:spPr>
          <a:xfrm>
            <a:off x="728575" y="1168400"/>
            <a:ext cx="8033700" cy="3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r>
              <a:rPr b="1" i="0" lang="en-US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OBJECTIUS:</a:t>
            </a:r>
            <a:endParaRPr b="0" i="0" sz="11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0795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Crear espais comuns de reflexió, aprenentatge i diversió dins l’escola, tot facilitant l’intercanvi d’experiències i alhora fomentar el sentiment de pertinença.	</a:t>
            </a:r>
            <a:endParaRPr b="0" i="0" sz="17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07950" lvl="0" marL="177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Col·laborar en l’organització de les activitats de l’Escola de famílies de la Ciutat de Vic, conjuntament amb les AFA’S i AMPA’S i l’Ajuntament de Vic.</a:t>
            </a:r>
            <a:endParaRPr b="0" i="0" sz="17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27000" lvl="0" marL="158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Vetllar per tal que totes les accions de l'AFA tinguin en compte la cohesió i la inclusió social, racial i de gènere</a:t>
            </a:r>
            <a:r>
              <a:rPr b="0" i="0" lang="en-US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entre tota la comunitat educativa.</a:t>
            </a:r>
            <a:endParaRPr b="0" i="0" sz="17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1" name="Google Shape;151;g28a3c3c9bd0_0_6"/>
          <p:cNvSpPr/>
          <p:nvPr/>
        </p:nvSpPr>
        <p:spPr>
          <a:xfrm>
            <a:off x="0" y="0"/>
            <a:ext cx="9144000" cy="79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8a3c3c9bd0_0_6"/>
          <p:cNvSpPr txBox="1"/>
          <p:nvPr/>
        </p:nvSpPr>
        <p:spPr>
          <a:xfrm>
            <a:off x="1311275" y="174625"/>
            <a:ext cx="5194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Escola de Famílies i Inclusió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8a3c3c9bd0_0_6"/>
          <p:cNvSpPr txBox="1"/>
          <p:nvPr/>
        </p:nvSpPr>
        <p:spPr>
          <a:xfrm>
            <a:off x="1219200" y="457200"/>
            <a:ext cx="38862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900"/>
              </a:buClr>
              <a:buSzPts val="1400"/>
              <a:buFont typeface="Trebuchet MS"/>
              <a:buNone/>
            </a:pPr>
            <a:r>
              <a:rPr b="0" i="0" lang="en-US" sz="1400" u="none" cap="none" strike="noStrike">
                <a:solidFill>
                  <a:srgbClr val="44B900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Objectius generals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g28a3c3c9bd0_0_6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-6159" y="-1"/>
            <a:ext cx="9200561" cy="83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8a3c3c9bd0_0_6"/>
          <p:cNvPicPr preferRelativeResize="0"/>
          <p:nvPr/>
        </p:nvPicPr>
        <p:blipFill rotWithShape="1">
          <a:blip r:embed="rId4">
            <a:alphaModFix/>
          </a:blip>
          <a:srcRect b="30035" l="0" r="0" t="0"/>
          <a:stretch/>
        </p:blipFill>
        <p:spPr>
          <a:xfrm flipH="1">
            <a:off x="297692" y="1"/>
            <a:ext cx="778486" cy="833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/>
          <p:nvPr/>
        </p:nvSpPr>
        <p:spPr>
          <a:xfrm>
            <a:off x="2984448" y="-2002838"/>
            <a:ext cx="9144000" cy="793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0" y="0"/>
            <a:ext cx="9144000" cy="793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6"/>
          <p:cNvSpPr txBox="1"/>
          <p:nvPr>
            <p:ph type="title"/>
          </p:nvPr>
        </p:nvSpPr>
        <p:spPr>
          <a:xfrm>
            <a:off x="1008813" y="0"/>
            <a:ext cx="47883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b="0" i="0" lang="en-US" sz="240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Escola de Pares </a:t>
            </a: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 Inclusió</a:t>
            </a:r>
            <a:br>
              <a:rPr b="0" i="0" lang="en-US" sz="240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/>
          </a:p>
        </p:txBody>
      </p:sp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-404800" y="-2188316"/>
            <a:ext cx="9200561" cy="83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 rotWithShape="1">
          <a:blip r:embed="rId4">
            <a:alphaModFix/>
          </a:blip>
          <a:srcRect b="30035" l="0" r="0" t="0"/>
          <a:stretch/>
        </p:blipFill>
        <p:spPr>
          <a:xfrm flipH="1">
            <a:off x="297692" y="1"/>
            <a:ext cx="778486" cy="79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/>
        </p:nvSpPr>
        <p:spPr>
          <a:xfrm>
            <a:off x="1195375" y="484163"/>
            <a:ext cx="38862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900"/>
              </a:buClr>
              <a:buSzPts val="1400"/>
              <a:buFont typeface="Trebuchet MS"/>
              <a:buNone/>
            </a:pPr>
            <a:r>
              <a:rPr b="0" i="0" lang="en-US" sz="1400" u="none" cap="none" strike="noStrike">
                <a:solidFill>
                  <a:srgbClr val="44B900"/>
                </a:solidFill>
                <a:latin typeface="Trebuchet MS"/>
                <a:ea typeface="Trebuchet MS"/>
                <a:cs typeface="Trebuchet MS"/>
                <a:sym typeface="Trebuchet MS"/>
              </a:rPr>
              <a:t>Activitats previstes pel Curs 2023-24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6"/>
          <p:cNvPicPr preferRelativeResize="0"/>
          <p:nvPr/>
        </p:nvPicPr>
        <p:blipFill rotWithShape="1">
          <a:blip r:embed="rId5">
            <a:alphaModFix/>
          </a:blip>
          <a:srcRect b="0" l="359" r="-360" t="0"/>
          <a:stretch/>
        </p:blipFill>
        <p:spPr>
          <a:xfrm>
            <a:off x="192688" y="1089838"/>
            <a:ext cx="7901383" cy="392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6"/>
          <p:cNvSpPr/>
          <p:nvPr/>
        </p:nvSpPr>
        <p:spPr>
          <a:xfrm>
            <a:off x="2181400" y="1158750"/>
            <a:ext cx="1826700" cy="17685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6"/>
          <p:cNvSpPr txBox="1"/>
          <p:nvPr/>
        </p:nvSpPr>
        <p:spPr>
          <a:xfrm>
            <a:off x="2355775" y="1485025"/>
            <a:ext cx="1565400" cy="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Tallers i xerrades (Ciberseguretat, Primers auxilis, etc.)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192700" y="3180250"/>
            <a:ext cx="1826700" cy="18306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6267375" y="3180250"/>
            <a:ext cx="1826700" cy="18306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96000" y="3081450"/>
            <a:ext cx="2028200" cy="20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3C147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-1" y="1386349"/>
            <a:ext cx="9109809" cy="375715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/>
        </p:nvSpPr>
        <p:spPr>
          <a:xfrm>
            <a:off x="0" y="2171700"/>
            <a:ext cx="9144000" cy="48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MOBILITAT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/>
        </p:nvSpPr>
        <p:spPr>
          <a:xfrm>
            <a:off x="694125" y="1111000"/>
            <a:ext cx="8033700" cy="3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r>
              <a:rPr b="1" i="0" lang="en-US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OBJECTIUS:</a:t>
            </a:r>
            <a:endParaRPr b="0" i="0" sz="11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Organitzar i fomentar la mobilitat sostenible, saludable i respectuosa.</a:t>
            </a:r>
            <a:endParaRPr b="0" i="0" sz="17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Organització del BusBici.</a:t>
            </a:r>
            <a:endParaRPr b="0" i="0" sz="17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Vetllar per crear camins segurs fins a l’Andersen. Està treballant per aconseguir que l’Ajuntament es comprometi a crear camins escolars saludables, respectuosos i segurs. </a:t>
            </a:r>
            <a:endParaRPr b="0" i="0" sz="17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Aquesta comissió també està treballant per aconseguir que els trajectes en bici fins a l’escola siguin aptes per aquest mitjà de transport. També vetlla, per a aconseguir que tots aquells infants que vulguin venir en bici ho puguin fer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Vetllar perquè totes les sortides d’infantil siguin amb autobusos amb cinturons de tres punts i alces.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0" y="0"/>
            <a:ext cx="9144000" cy="793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1311275" y="174625"/>
            <a:ext cx="5194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Escola de Famílies i Inclusió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1219200" y="457200"/>
            <a:ext cx="38862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900"/>
              </a:buClr>
              <a:buSzPts val="1400"/>
              <a:buFont typeface="Trebuchet MS"/>
              <a:buNone/>
            </a:pPr>
            <a:r>
              <a:rPr b="0" i="0" lang="en-US" sz="1400" u="none" cap="none" strike="noStrike">
                <a:solidFill>
                  <a:srgbClr val="44B900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Objectius generals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-6159" y="-1"/>
            <a:ext cx="9200561" cy="83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 rotWithShape="1">
          <a:blip r:embed="rId4">
            <a:alphaModFix/>
          </a:blip>
          <a:srcRect b="30035" l="0" r="0" t="0"/>
          <a:stretch/>
        </p:blipFill>
        <p:spPr>
          <a:xfrm flipH="1">
            <a:off x="297692" y="1"/>
            <a:ext cx="778486" cy="833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a3c3c9bd0_0_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3C147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g28a3c3c9bd0_0_0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-1" y="1386349"/>
            <a:ext cx="9109808" cy="375715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8a3c3c9bd0_0_0"/>
          <p:cNvSpPr txBox="1"/>
          <p:nvPr/>
        </p:nvSpPr>
        <p:spPr>
          <a:xfrm>
            <a:off x="0" y="2171700"/>
            <a:ext cx="91440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FESTES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/>
        </p:nvSpPr>
        <p:spPr>
          <a:xfrm>
            <a:off x="352130" y="1179837"/>
            <a:ext cx="84963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OBJECTIUS: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Organitzar totes les festes i activitats lúdiques i esportives per fer en família dins l’escola.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Aconseguir que totes les famílies de l’escola se sentin part d’aquestes 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activitats.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-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Festes que tinguin cost 0 o que generin beneficis per l’AFA.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0" y="-29357"/>
            <a:ext cx="9144000" cy="793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1295400" y="171450"/>
            <a:ext cx="3886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FESTES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1295400" y="457200"/>
            <a:ext cx="3886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900"/>
              </a:buClr>
              <a:buSzPts val="1400"/>
              <a:buFont typeface="Trebuchet MS"/>
              <a:buNone/>
            </a:pPr>
            <a:r>
              <a:rPr b="0" i="0" lang="en-US" sz="1400" u="none" cap="none" strike="noStrike">
                <a:solidFill>
                  <a:srgbClr val="44B900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Objectius generals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5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-6159" y="-1"/>
            <a:ext cx="9200561" cy="83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 rotWithShape="1">
          <a:blip r:embed="rId4">
            <a:alphaModFix/>
          </a:blip>
          <a:srcRect b="30035" l="0" r="0" t="0"/>
          <a:stretch/>
        </p:blipFill>
        <p:spPr>
          <a:xfrm flipH="1">
            <a:off x="297692" y="1"/>
            <a:ext cx="778486" cy="833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/>
          <p:nvPr/>
        </p:nvSpPr>
        <p:spPr>
          <a:xfrm>
            <a:off x="0" y="-29357"/>
            <a:ext cx="9144000" cy="793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7"/>
          <p:cNvSpPr txBox="1"/>
          <p:nvPr/>
        </p:nvSpPr>
        <p:spPr>
          <a:xfrm>
            <a:off x="1295400" y="171450"/>
            <a:ext cx="3886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FESTES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7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0" y="-44139"/>
            <a:ext cx="9200561" cy="83842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7"/>
          <p:cNvSpPr txBox="1"/>
          <p:nvPr/>
        </p:nvSpPr>
        <p:spPr>
          <a:xfrm>
            <a:off x="1295400" y="457200"/>
            <a:ext cx="3886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900"/>
              </a:buClr>
              <a:buSzPts val="1400"/>
              <a:buFont typeface="Trebuchet MS"/>
              <a:buNone/>
            </a:pPr>
            <a:r>
              <a:rPr b="0" i="0" lang="en-US" sz="1400" u="none" cap="none" strike="noStrike">
                <a:solidFill>
                  <a:srgbClr val="44B900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Objectius generals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17"/>
          <p:cNvPicPr preferRelativeResize="0"/>
          <p:nvPr/>
        </p:nvPicPr>
        <p:blipFill rotWithShape="1">
          <a:blip r:embed="rId4">
            <a:alphaModFix/>
          </a:blip>
          <a:srcRect b="30035" l="0" r="0" t="0"/>
          <a:stretch/>
        </p:blipFill>
        <p:spPr>
          <a:xfrm flipH="1">
            <a:off x="297692" y="0"/>
            <a:ext cx="778486" cy="7638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17"/>
          <p:cNvGrpSpPr/>
          <p:nvPr/>
        </p:nvGrpSpPr>
        <p:grpSpPr>
          <a:xfrm>
            <a:off x="292919" y="3051990"/>
            <a:ext cx="7682700" cy="2017500"/>
            <a:chOff x="292932" y="3024915"/>
            <a:chExt cx="7682700" cy="2017500"/>
          </a:xfrm>
        </p:grpSpPr>
        <p:sp>
          <p:nvSpPr>
            <p:cNvPr id="216" name="Google Shape;216;p17"/>
            <p:cNvSpPr/>
            <p:nvPr/>
          </p:nvSpPr>
          <p:spPr>
            <a:xfrm>
              <a:off x="292932" y="3024915"/>
              <a:ext cx="7682700" cy="2017500"/>
            </a:xfrm>
            <a:prstGeom prst="rect">
              <a:avLst/>
            </a:prstGeom>
            <a:solidFill>
              <a:srgbClr val="E0FFD5"/>
            </a:solidFill>
            <a:ln cap="flat" cmpd="sng" w="25400">
              <a:solidFill>
                <a:srgbClr val="88A3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7" name="Google Shape;217;p17"/>
            <p:cNvGrpSpPr/>
            <p:nvPr/>
          </p:nvGrpSpPr>
          <p:grpSpPr>
            <a:xfrm>
              <a:off x="377130" y="3171683"/>
              <a:ext cx="7525882" cy="1742000"/>
              <a:chOff x="682775" y="2830600"/>
              <a:chExt cx="7525882" cy="1742000"/>
            </a:xfrm>
          </p:grpSpPr>
          <p:grpSp>
            <p:nvGrpSpPr>
              <p:cNvPr id="218" name="Google Shape;218;p17"/>
              <p:cNvGrpSpPr/>
              <p:nvPr/>
            </p:nvGrpSpPr>
            <p:grpSpPr>
              <a:xfrm>
                <a:off x="1759350" y="2863550"/>
                <a:ext cx="1748100" cy="707816"/>
                <a:chOff x="414625" y="3395375"/>
                <a:chExt cx="1748100" cy="707816"/>
              </a:xfrm>
            </p:grpSpPr>
            <p:sp>
              <p:nvSpPr>
                <p:cNvPr id="219" name="Google Shape;219;p17"/>
                <p:cNvSpPr/>
                <p:nvPr/>
              </p:nvSpPr>
              <p:spPr>
                <a:xfrm>
                  <a:off x="414625" y="3395375"/>
                  <a:ext cx="1748100" cy="5382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51B502"/>
                </a:solidFill>
                <a:ln cap="rnd" cmpd="sng" w="9525">
                  <a:solidFill>
                    <a:srgbClr val="7F7F7F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rgbClr val="000000">
                      <a:alpha val="46666"/>
                    </a:srgbClr>
                  </a:outerShdw>
                </a:effectLst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220;p17"/>
                <p:cNvSpPr txBox="1"/>
                <p:nvPr/>
              </p:nvSpPr>
              <p:spPr>
                <a:xfrm>
                  <a:off x="473642" y="3395375"/>
                  <a:ext cx="1557502" cy="7078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1" i="0" lang="en-US" sz="12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31/10/2</a:t>
                  </a:r>
                  <a:r>
                    <a:rPr b="1" lang="en-US" sz="1200">
                      <a:solidFill>
                        <a:schemeClr val="lt1"/>
                      </a:solidFill>
                    </a:rPr>
                    <a:t>4</a:t>
                  </a:r>
                  <a:r>
                    <a:rPr b="1" i="0" lang="en-US" sz="12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CASTANYADA </a:t>
                  </a:r>
                  <a:endParaRPr b="1" i="0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1" name="Google Shape;221;p17"/>
              <p:cNvSpPr/>
              <p:nvPr/>
            </p:nvSpPr>
            <p:spPr>
              <a:xfrm>
                <a:off x="6304400" y="2830600"/>
                <a:ext cx="1748100" cy="663332"/>
              </a:xfrm>
              <a:prstGeom prst="roundRect">
                <a:avLst>
                  <a:gd fmla="val 16667" name="adj"/>
                </a:avLst>
              </a:prstGeom>
              <a:solidFill>
                <a:srgbClr val="51B502"/>
              </a:solidFill>
              <a:ln cap="rnd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6666"/>
                  </a:srgbClr>
                </a:outerShdw>
              </a:effectLst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lang="en-US" sz="1200">
                    <a:solidFill>
                      <a:schemeClr val="lt1"/>
                    </a:solidFill>
                  </a:rPr>
                  <a:t>1</a:t>
                </a: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/12/2</a:t>
                </a:r>
                <a:r>
                  <a:rPr b="1" lang="en-US" sz="1200">
                    <a:solidFill>
                      <a:schemeClr val="lt1"/>
                    </a:solidFill>
                  </a:rPr>
                  <a:t>4</a:t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MERCAT</a:t>
                </a: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DE LES 3R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7"/>
              <p:cNvSpPr/>
              <p:nvPr/>
            </p:nvSpPr>
            <p:spPr>
              <a:xfrm>
                <a:off x="4556300" y="3871200"/>
                <a:ext cx="1748100" cy="701400"/>
              </a:xfrm>
              <a:prstGeom prst="roundRect">
                <a:avLst>
                  <a:gd fmla="val 16667" name="adj"/>
                </a:avLst>
              </a:prstGeom>
              <a:solidFill>
                <a:srgbClr val="51B502"/>
              </a:solidFill>
              <a:ln cap="rnd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6666"/>
                  </a:srgbClr>
                </a:outerShdw>
              </a:effectLst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11/05/2</a:t>
                </a:r>
                <a:r>
                  <a:rPr b="1" lang="en-US" sz="1200">
                    <a:solidFill>
                      <a:schemeClr val="lt1"/>
                    </a:solidFill>
                  </a:rPr>
                  <a:t>5</a:t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SORTIDA NATURA</a:t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7"/>
              <p:cNvSpPr/>
              <p:nvPr/>
            </p:nvSpPr>
            <p:spPr>
              <a:xfrm>
                <a:off x="682775" y="3871200"/>
                <a:ext cx="1748100" cy="701400"/>
              </a:xfrm>
              <a:prstGeom prst="roundRect">
                <a:avLst>
                  <a:gd fmla="val 16667" name="adj"/>
                </a:avLst>
              </a:prstGeom>
              <a:solidFill>
                <a:srgbClr val="51B502"/>
              </a:solidFill>
              <a:ln cap="rnd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6666"/>
                  </a:srgbClr>
                </a:outerShdw>
              </a:effectLst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r>
                  <a:rPr b="1" lang="en-US">
                    <a:solidFill>
                      <a:schemeClr val="lt1"/>
                    </a:solidFill>
                  </a:rPr>
                  <a:t>6</a:t>
                </a:r>
                <a:r>
                  <a:rPr b="1" i="0" lang="en-US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/03/2</a:t>
                </a:r>
                <a:r>
                  <a:rPr b="1" lang="en-US">
                    <a:solidFill>
                      <a:schemeClr val="lt1"/>
                    </a:solidFill>
                  </a:rPr>
                  <a:t>5</a:t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DIA DEL PENCAIRE</a:t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7"/>
              <p:cNvSpPr/>
              <p:nvPr/>
            </p:nvSpPr>
            <p:spPr>
              <a:xfrm>
                <a:off x="4004975" y="2860567"/>
                <a:ext cx="1748100" cy="541184"/>
              </a:xfrm>
              <a:prstGeom prst="roundRect">
                <a:avLst>
                  <a:gd fmla="val 16667" name="adj"/>
                </a:avLst>
              </a:prstGeom>
              <a:solidFill>
                <a:srgbClr val="51B502"/>
              </a:solidFill>
              <a:ln cap="rnd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6666"/>
                  </a:srgbClr>
                </a:outerShdw>
              </a:effectLst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lang="en-US" sz="1200">
                    <a:solidFill>
                      <a:schemeClr val="lt1"/>
                    </a:solidFill>
                  </a:rPr>
                  <a:t>10</a:t>
                </a: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/</a:t>
                </a:r>
                <a:r>
                  <a:rPr b="1" lang="en-US" sz="1200">
                    <a:solidFill>
                      <a:schemeClr val="lt1"/>
                    </a:solidFill>
                  </a:rPr>
                  <a:t>0</a:t>
                </a: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1/2</a:t>
                </a:r>
                <a:r>
                  <a:rPr b="1" lang="en-US" sz="1200">
                    <a:solidFill>
                      <a:schemeClr val="lt1"/>
                    </a:solidFill>
                  </a:rPr>
                  <a:t>5</a:t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NIT ASTRONÒMICA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7"/>
              <p:cNvSpPr/>
              <p:nvPr/>
            </p:nvSpPr>
            <p:spPr>
              <a:xfrm>
                <a:off x="6537657" y="3842415"/>
                <a:ext cx="1671000" cy="701400"/>
              </a:xfrm>
              <a:prstGeom prst="roundRect">
                <a:avLst>
                  <a:gd fmla="val 16667" name="adj"/>
                </a:avLst>
              </a:prstGeom>
              <a:solidFill>
                <a:srgbClr val="51B502"/>
              </a:solidFill>
              <a:ln cap="rnd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6666"/>
                  </a:srgbClr>
                </a:outerShdw>
              </a:effectLst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b="1" lang="en-US">
                    <a:solidFill>
                      <a:schemeClr val="lt1"/>
                    </a:solidFill>
                  </a:rPr>
                  <a:t>7</a:t>
                </a:r>
                <a:r>
                  <a:rPr b="1" i="0" lang="en-US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/06/2</a:t>
                </a:r>
                <a:r>
                  <a:rPr b="1" lang="en-US">
                    <a:solidFill>
                      <a:schemeClr val="lt1"/>
                    </a:solidFill>
                  </a:rPr>
                  <a:t>5</a:t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FESTA MAJOR</a:t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" name="Google Shape;226;p17"/>
            <p:cNvSpPr txBox="1"/>
            <p:nvPr/>
          </p:nvSpPr>
          <p:spPr>
            <a:xfrm>
              <a:off x="377105" y="3800850"/>
              <a:ext cx="411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p17"/>
          <p:cNvSpPr/>
          <p:nvPr/>
        </p:nvSpPr>
        <p:spPr>
          <a:xfrm>
            <a:off x="2269305" y="4225658"/>
            <a:ext cx="1748100" cy="701400"/>
          </a:xfrm>
          <a:prstGeom prst="roundRect">
            <a:avLst>
              <a:gd fmla="val 16667" name="adj"/>
            </a:avLst>
          </a:prstGeom>
          <a:solidFill>
            <a:srgbClr val="51B502"/>
          </a:solidFill>
          <a:ln cap="rnd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7058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lt1"/>
                </a:solidFill>
              </a:rPr>
              <a:t>05</a:t>
            </a: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/04/2</a:t>
            </a:r>
            <a:r>
              <a:rPr b="1" lang="en-US">
                <a:solidFill>
                  <a:schemeClr val="lt1"/>
                </a:solidFill>
              </a:rPr>
              <a:t>5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SCRATCH DAY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17"/>
          <p:cNvGrpSpPr/>
          <p:nvPr/>
        </p:nvGrpSpPr>
        <p:grpSpPr>
          <a:xfrm>
            <a:off x="292919" y="914378"/>
            <a:ext cx="7682700" cy="2017500"/>
            <a:chOff x="292932" y="3024915"/>
            <a:chExt cx="7682700" cy="2017500"/>
          </a:xfrm>
        </p:grpSpPr>
        <p:sp>
          <p:nvSpPr>
            <p:cNvPr id="229" name="Google Shape;229;p17"/>
            <p:cNvSpPr/>
            <p:nvPr/>
          </p:nvSpPr>
          <p:spPr>
            <a:xfrm>
              <a:off x="292932" y="3024915"/>
              <a:ext cx="7682700" cy="2017500"/>
            </a:xfrm>
            <a:prstGeom prst="rect">
              <a:avLst/>
            </a:prstGeom>
            <a:solidFill>
              <a:srgbClr val="E0FFD5"/>
            </a:solidFill>
            <a:ln cap="flat" cmpd="sng" w="25400">
              <a:solidFill>
                <a:srgbClr val="88A3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0" name="Google Shape;230;p17"/>
            <p:cNvGrpSpPr/>
            <p:nvPr/>
          </p:nvGrpSpPr>
          <p:grpSpPr>
            <a:xfrm>
              <a:off x="377130" y="3171683"/>
              <a:ext cx="7525882" cy="1742000"/>
              <a:chOff x="682775" y="2830600"/>
              <a:chExt cx="7525882" cy="1742000"/>
            </a:xfrm>
          </p:grpSpPr>
          <p:grpSp>
            <p:nvGrpSpPr>
              <p:cNvPr id="231" name="Google Shape;231;p17"/>
              <p:cNvGrpSpPr/>
              <p:nvPr/>
            </p:nvGrpSpPr>
            <p:grpSpPr>
              <a:xfrm>
                <a:off x="1759350" y="2863550"/>
                <a:ext cx="1748100" cy="707700"/>
                <a:chOff x="414625" y="3395375"/>
                <a:chExt cx="1748100" cy="707700"/>
              </a:xfrm>
            </p:grpSpPr>
            <p:sp>
              <p:nvSpPr>
                <p:cNvPr id="232" name="Google Shape;232;p17"/>
                <p:cNvSpPr/>
                <p:nvPr/>
              </p:nvSpPr>
              <p:spPr>
                <a:xfrm>
                  <a:off x="414625" y="3395375"/>
                  <a:ext cx="1748100" cy="5382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51B502"/>
                </a:solidFill>
                <a:ln cap="rnd" cmpd="sng" w="9525">
                  <a:solidFill>
                    <a:srgbClr val="7F7F7F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rgbClr val="000000">
                      <a:alpha val="46670"/>
                    </a:srgbClr>
                  </a:outerShdw>
                </a:effectLst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17"/>
                <p:cNvSpPr txBox="1"/>
                <p:nvPr/>
              </p:nvSpPr>
              <p:spPr>
                <a:xfrm>
                  <a:off x="473642" y="3395375"/>
                  <a:ext cx="1557600" cy="70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1" i="0" lang="en-US" sz="12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31/10/23 CASTANYADA </a:t>
                  </a:r>
                  <a:endParaRPr b="1" i="0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4" name="Google Shape;234;p17"/>
              <p:cNvSpPr/>
              <p:nvPr/>
            </p:nvSpPr>
            <p:spPr>
              <a:xfrm>
                <a:off x="6304400" y="2830600"/>
                <a:ext cx="1748100" cy="663300"/>
              </a:xfrm>
              <a:prstGeom prst="roundRect">
                <a:avLst>
                  <a:gd fmla="val 16667" name="adj"/>
                </a:avLst>
              </a:prstGeom>
              <a:solidFill>
                <a:srgbClr val="51B502"/>
              </a:solidFill>
              <a:ln cap="rnd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6670"/>
                  </a:srgbClr>
                </a:outerShdw>
              </a:effectLst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3/12/23</a:t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MERCAT</a:t>
                </a: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DE LES 3R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7"/>
              <p:cNvSpPr/>
              <p:nvPr/>
            </p:nvSpPr>
            <p:spPr>
              <a:xfrm>
                <a:off x="4556300" y="3871200"/>
                <a:ext cx="1748100" cy="701400"/>
              </a:xfrm>
              <a:prstGeom prst="roundRect">
                <a:avLst>
                  <a:gd fmla="val 16667" name="adj"/>
                </a:avLst>
              </a:prstGeom>
              <a:solidFill>
                <a:srgbClr val="51B502"/>
              </a:solidFill>
              <a:ln cap="rnd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6670"/>
                  </a:srgbClr>
                </a:outerShdw>
              </a:effectLst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11/05/24</a:t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SORTIDA NATURA</a:t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7"/>
              <p:cNvSpPr/>
              <p:nvPr/>
            </p:nvSpPr>
            <p:spPr>
              <a:xfrm>
                <a:off x="682775" y="3871200"/>
                <a:ext cx="1748100" cy="701400"/>
              </a:xfrm>
              <a:prstGeom prst="roundRect">
                <a:avLst>
                  <a:gd fmla="val 16667" name="adj"/>
                </a:avLst>
              </a:prstGeom>
              <a:solidFill>
                <a:srgbClr val="51B502"/>
              </a:solidFill>
              <a:ln cap="rnd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6670"/>
                  </a:srgbClr>
                </a:outerShdw>
              </a:effectLst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17/03/24</a:t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DIA DEL PENCAIRE</a:t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7"/>
              <p:cNvSpPr/>
              <p:nvPr/>
            </p:nvSpPr>
            <p:spPr>
              <a:xfrm>
                <a:off x="4004975" y="2860567"/>
                <a:ext cx="1748100" cy="541200"/>
              </a:xfrm>
              <a:prstGeom prst="roundRect">
                <a:avLst>
                  <a:gd fmla="val 16667" name="adj"/>
                </a:avLst>
              </a:prstGeom>
              <a:solidFill>
                <a:srgbClr val="51B502"/>
              </a:solidFill>
              <a:ln cap="rnd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6670"/>
                  </a:srgbClr>
                </a:outerShdw>
              </a:effectLst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17/11/23</a:t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NIT ASTRONÒMICA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7"/>
              <p:cNvSpPr/>
              <p:nvPr/>
            </p:nvSpPr>
            <p:spPr>
              <a:xfrm>
                <a:off x="6537657" y="3842415"/>
                <a:ext cx="1671000" cy="701400"/>
              </a:xfrm>
              <a:prstGeom prst="roundRect">
                <a:avLst>
                  <a:gd fmla="val 16667" name="adj"/>
                </a:avLst>
              </a:prstGeom>
              <a:solidFill>
                <a:srgbClr val="51B502"/>
              </a:solidFill>
              <a:ln cap="rnd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6670"/>
                  </a:srgbClr>
                </a:outerShdw>
              </a:effectLst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08/06/24</a:t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FESTA MAJOR</a:t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3C147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6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-1" y="1386349"/>
            <a:ext cx="9109809" cy="375715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6"/>
          <p:cNvSpPr txBox="1"/>
          <p:nvPr/>
        </p:nvSpPr>
        <p:spPr>
          <a:xfrm>
            <a:off x="-11112" y="2205037"/>
            <a:ext cx="9166225" cy="395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COMUNICACIÓ I 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/>
          <p:nvPr/>
        </p:nvSpPr>
        <p:spPr>
          <a:xfrm>
            <a:off x="0" y="1058862"/>
            <a:ext cx="9036050" cy="4084637"/>
          </a:xfrm>
          <a:prstGeom prst="rect">
            <a:avLst/>
          </a:prstGeom>
          <a:noFill/>
          <a:ln cap="flat" cmpd="sng" w="9525">
            <a:solidFill>
              <a:srgbClr val="44B9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51435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QUÈ FEM: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1435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o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Enviament mensual de l’</a:t>
            </a:r>
            <a:r>
              <a:rPr b="1"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AFAinfroma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al correu de família amb les activitats que s’han dut a terme el mes anterior o informant les que tenim previstes fer durant el mes  en curs.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o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Vetllem per anar incorporant les noves famílies al grup de </a:t>
            </a:r>
            <a:r>
              <a:rPr b="1"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WhatsApp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fent-lo servir com un canal de comunicació d’informacions breus i urgents.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o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Trameses d’informació via </a:t>
            </a:r>
            <a:r>
              <a:rPr b="1"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correu electrònic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o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Organitzem l’</a:t>
            </a:r>
            <a:r>
              <a:rPr b="1"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Scratch Day.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o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Felicitació Nadal</a:t>
            </a:r>
            <a:endParaRPr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0" y="0"/>
            <a:ext cx="9144000" cy="793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1284287" y="206375"/>
            <a:ext cx="3910012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COMUNICACIÓ I 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7"/>
          <p:cNvSpPr txBox="1"/>
          <p:nvPr/>
        </p:nvSpPr>
        <p:spPr>
          <a:xfrm>
            <a:off x="3169462" y="40412"/>
            <a:ext cx="58044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B9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www.andersen.cat</a:t>
            </a:r>
            <a:endParaRPr b="0" i="0" sz="1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2D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B9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afa@andersen.cat</a:t>
            </a:r>
            <a:endParaRPr b="0" i="0" sz="1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2D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B9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afa.andersen (instagram)</a:t>
            </a:r>
            <a:r>
              <a:rPr b="1" i="0" lang="en-US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sng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pic>
        <p:nvPicPr>
          <p:cNvPr id="254" name="Google Shape;254;p27"/>
          <p:cNvPicPr preferRelativeResize="0"/>
          <p:nvPr/>
        </p:nvPicPr>
        <p:blipFill rotWithShape="1">
          <a:blip r:embed="rId6">
            <a:alphaModFix amt="35000"/>
          </a:blip>
          <a:srcRect b="0" l="0" r="0" t="0"/>
          <a:stretch/>
        </p:blipFill>
        <p:spPr>
          <a:xfrm>
            <a:off x="-6159" y="-1"/>
            <a:ext cx="9200561" cy="83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7"/>
          <p:cNvPicPr preferRelativeResize="0"/>
          <p:nvPr/>
        </p:nvPicPr>
        <p:blipFill rotWithShape="1">
          <a:blip r:embed="rId7">
            <a:alphaModFix/>
          </a:blip>
          <a:srcRect b="30035" l="0" r="0" t="0"/>
          <a:stretch/>
        </p:blipFill>
        <p:spPr>
          <a:xfrm flipH="1">
            <a:off x="297692" y="1"/>
            <a:ext cx="778486" cy="833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idx="1" type="body"/>
          </p:nvPr>
        </p:nvSpPr>
        <p:spPr>
          <a:xfrm>
            <a:off x="555966" y="1157336"/>
            <a:ext cx="8088631" cy="3359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en-US" sz="1400"/>
              <a:t>1.</a:t>
            </a:r>
            <a:r>
              <a:rPr b="1" lang="en-US" sz="1400">
                <a:solidFill>
                  <a:srgbClr val="FF0000"/>
                </a:solidFill>
              </a:rPr>
              <a:t> </a:t>
            </a:r>
            <a:r>
              <a:rPr lang="en-US" sz="1400"/>
              <a:t>Benvinguda i presentació de l’ordre del dia. </a:t>
            </a:r>
            <a:endParaRPr sz="800"/>
          </a:p>
          <a:p>
            <a:pPr indent="0" lvl="0" marL="25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en-US" sz="1400"/>
              <a:t>2. </a:t>
            </a:r>
            <a:r>
              <a:rPr lang="en-US" sz="1400"/>
              <a:t>Aprovació, si s’escau, de l’acta de l’Assemblea General de l’any anterior.</a:t>
            </a:r>
            <a:endParaRPr strike="sngStrike"/>
          </a:p>
          <a:p>
            <a:pPr indent="0" lvl="0" marL="25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en-US" sz="1400"/>
              <a:t>3. </a:t>
            </a:r>
            <a:r>
              <a:rPr lang="en-US" sz="1400"/>
              <a:t>Informe de la memòria d’activitats per comissions i presentació per a l’aprovació del Pla Anual de l’AFA pel curs 24-25. </a:t>
            </a:r>
            <a:endParaRPr/>
          </a:p>
          <a:p>
            <a:pPr indent="0" lvl="0" marL="25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en-US" sz="1400"/>
              <a:t>4. </a:t>
            </a:r>
            <a:r>
              <a:rPr lang="en-US" sz="1400"/>
              <a:t>Comissió Econòmica: Presentació i aprovació, si s’escau, dels comptes del curs 2023-2024. </a:t>
            </a:r>
            <a:endParaRPr/>
          </a:p>
          <a:p>
            <a:pPr indent="0" lvl="0" marL="25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en-US" sz="1400"/>
              <a:t>5</a:t>
            </a:r>
            <a:r>
              <a:rPr b="1" lang="en-US" sz="1400"/>
              <a:t>. </a:t>
            </a:r>
            <a:r>
              <a:rPr lang="en-US" sz="1400"/>
              <a:t>Intervenció de l’Associació Amics de l’Andersen.  </a:t>
            </a:r>
            <a:endParaRPr sz="800"/>
          </a:p>
          <a:p>
            <a:pPr indent="0" lvl="0" marL="25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en-US" sz="1400"/>
              <a:t>6</a:t>
            </a:r>
            <a:r>
              <a:rPr b="1" lang="en-US" sz="1400"/>
              <a:t>. </a:t>
            </a:r>
            <a:r>
              <a:rPr lang="en-US" sz="1400"/>
              <a:t>Precs i preguntes. </a:t>
            </a:r>
            <a:endParaRPr sz="800"/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6158" y="0"/>
            <a:ext cx="9188245" cy="8332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-6159" y="-1"/>
            <a:ext cx="9200561" cy="83842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1295400" y="171450"/>
            <a:ext cx="3886200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Ordre del 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 b="30035" l="0" r="0" t="0"/>
          <a:stretch/>
        </p:blipFill>
        <p:spPr>
          <a:xfrm flipH="1">
            <a:off x="297692" y="1"/>
            <a:ext cx="778486" cy="833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/>
          <p:nvPr/>
        </p:nvSpPr>
        <p:spPr>
          <a:xfrm>
            <a:off x="0" y="0"/>
            <a:ext cx="9144000" cy="793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2"/>
          <p:cNvSpPr txBox="1"/>
          <p:nvPr/>
        </p:nvSpPr>
        <p:spPr>
          <a:xfrm>
            <a:off x="1284287" y="206375"/>
            <a:ext cx="3910012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COMUNICACIÓ I 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2"/>
          <p:cNvSpPr txBox="1"/>
          <p:nvPr/>
        </p:nvSpPr>
        <p:spPr>
          <a:xfrm>
            <a:off x="3169462" y="40412"/>
            <a:ext cx="58045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B9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www.andersen.cat</a:t>
            </a:r>
            <a:endParaRPr b="0" i="0" sz="1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2D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B9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afa@andersen.cat</a:t>
            </a:r>
            <a:endParaRPr b="0" i="0" sz="1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2D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B9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https://twitter.com/ampaandersen</a:t>
            </a:r>
            <a:endParaRPr b="0" i="0" sz="1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sng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263" name="Google Shape;263;p32"/>
          <p:cNvSpPr/>
          <p:nvPr/>
        </p:nvSpPr>
        <p:spPr>
          <a:xfrm>
            <a:off x="406400" y="1077546"/>
            <a:ext cx="8106300" cy="1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p32"/>
          <p:cNvSpPr/>
          <p:nvPr/>
        </p:nvSpPr>
        <p:spPr>
          <a:xfrm>
            <a:off x="352100" y="1176906"/>
            <a:ext cx="8214900" cy="3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3375" lvl="2" marL="51435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2023/2024:</a:t>
            </a:r>
            <a:endParaRPr b="1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3" marL="804863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AFAinforma.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3" marL="80486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Organització de la 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8a</a:t>
            </a: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edició de l’Scratch Day.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3" marL="80486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o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Xerrada ciberseguretat.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3" marL="80486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Felicitació de Nadal.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2024/ 2025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-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AFAinforma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-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Organització de la 9a edició de l’Scratch Day.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-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Actualització de l’apartat de l’AFA de la nova web.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-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Felicitació de Nadal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5" name="Google Shape;265;p32"/>
          <p:cNvPicPr preferRelativeResize="0"/>
          <p:nvPr/>
        </p:nvPicPr>
        <p:blipFill rotWithShape="1">
          <a:blip r:embed="rId7">
            <a:alphaModFix amt="35000"/>
          </a:blip>
          <a:srcRect b="0" l="0" r="0" t="0"/>
          <a:stretch/>
        </p:blipFill>
        <p:spPr>
          <a:xfrm>
            <a:off x="-6159" y="-1"/>
            <a:ext cx="9200561" cy="83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2"/>
          <p:cNvPicPr preferRelativeResize="0"/>
          <p:nvPr/>
        </p:nvPicPr>
        <p:blipFill rotWithShape="1">
          <a:blip r:embed="rId8">
            <a:alphaModFix/>
          </a:blip>
          <a:srcRect b="30035" l="0" r="0" t="0"/>
          <a:stretch/>
        </p:blipFill>
        <p:spPr>
          <a:xfrm flipH="1">
            <a:off x="297692" y="1"/>
            <a:ext cx="778486" cy="833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3C147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30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-1" y="1386349"/>
            <a:ext cx="9109809" cy="375715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0"/>
          <p:cNvSpPr txBox="1"/>
          <p:nvPr/>
        </p:nvSpPr>
        <p:spPr>
          <a:xfrm>
            <a:off x="0" y="2171700"/>
            <a:ext cx="9144000" cy="48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COMISSIÓ MENJADOR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g1725afce5d4_0_22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-6159" y="-1"/>
            <a:ext cx="9200561" cy="83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1725afce5d4_0_22"/>
          <p:cNvPicPr preferRelativeResize="0"/>
          <p:nvPr/>
        </p:nvPicPr>
        <p:blipFill rotWithShape="1">
          <a:blip r:embed="rId4">
            <a:alphaModFix/>
          </a:blip>
          <a:srcRect b="30035" l="0" r="0" t="0"/>
          <a:stretch/>
        </p:blipFill>
        <p:spPr>
          <a:xfrm flipH="1">
            <a:off x="297692" y="1"/>
            <a:ext cx="778486" cy="83326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1725afce5d4_0_22"/>
          <p:cNvSpPr txBox="1"/>
          <p:nvPr>
            <p:ph idx="4294967295" type="body"/>
          </p:nvPr>
        </p:nvSpPr>
        <p:spPr>
          <a:xfrm>
            <a:off x="146800" y="1546175"/>
            <a:ext cx="4727700" cy="3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b="1" lang="en-US" sz="13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Participació en el nou projecte Mengem d’Aquí:</a:t>
            </a:r>
            <a:endParaRPr b="1" sz="13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None/>
            </a:pPr>
            <a:r>
              <a:rPr b="1" lang="en-US" sz="13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Adaptant els menús</a:t>
            </a:r>
            <a:r>
              <a:rPr lang="en-US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 les recomanacions de Salut: “alimentació </a:t>
            </a:r>
            <a:r>
              <a:rPr b="1" lang="en-US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sana</a:t>
            </a:r>
            <a:r>
              <a:rPr lang="en-US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b="1" lang="en-US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sostenible </a:t>
            </a:r>
            <a:r>
              <a:rPr lang="en-US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 </a:t>
            </a:r>
            <a:r>
              <a:rPr b="1" lang="en-US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bona</a:t>
            </a:r>
            <a:r>
              <a:rPr lang="en-US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”.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lang="en-US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Fer </a:t>
            </a:r>
            <a:r>
              <a:rPr b="1" lang="en-US" sz="13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seguiment dels menús</a:t>
            </a:r>
            <a:r>
              <a:rPr b="1" lang="en-US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amb alumnes, monitors i famílies periòdicament 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b="1" lang="en-US" sz="13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Compartir el projecte</a:t>
            </a:r>
            <a:r>
              <a:rPr lang="en-US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 la comunitat educativa: infants, famílies, mestres, monitors/es, etc. 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b="1" lang="en-US" sz="13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Educar en autonomia i evitar el malbaratament alimentari</a:t>
            </a:r>
            <a:r>
              <a:rPr lang="en-US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amb el projecte “Servim-nos” i vetllar per la </a:t>
            </a:r>
            <a:r>
              <a:rPr lang="en-US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higiene vocal</a:t>
            </a:r>
            <a:r>
              <a:rPr lang="en-US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dels infants des de i5.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lang="en-US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Propostes d’inversions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g1725afce5d4_0_22"/>
          <p:cNvSpPr txBox="1"/>
          <p:nvPr/>
        </p:nvSpPr>
        <p:spPr>
          <a:xfrm>
            <a:off x="389825" y="1085350"/>
            <a:ext cx="366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OBJECTIUS ASSOLITS 202</a:t>
            </a:r>
            <a:r>
              <a:rPr b="1"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b="1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-202</a:t>
            </a:r>
            <a:r>
              <a:rPr b="1"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g1725afce5d4_0_22"/>
          <p:cNvSpPr txBox="1"/>
          <p:nvPr>
            <p:ph idx="4294967295" type="title"/>
          </p:nvPr>
        </p:nvSpPr>
        <p:spPr>
          <a:xfrm>
            <a:off x="1211525" y="127300"/>
            <a:ext cx="23952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COMISSIÓ MENJADOR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rgbClr val="B3B3B3"/>
              </a:solidFill>
            </a:endParaRPr>
          </a:p>
        </p:txBody>
      </p:sp>
      <p:pic>
        <p:nvPicPr>
          <p:cNvPr id="283" name="Google Shape;283;g1725afce5d4_0_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1124" y="530237"/>
            <a:ext cx="821700" cy="21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1725afce5d4_0_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80614" y="71122"/>
            <a:ext cx="502712" cy="38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725afce5d4_0_22"/>
          <p:cNvPicPr preferRelativeResize="0"/>
          <p:nvPr/>
        </p:nvPicPr>
        <p:blipFill rotWithShape="1">
          <a:blip r:embed="rId4">
            <a:alphaModFix/>
          </a:blip>
          <a:srcRect b="30035" l="0" r="0" t="0"/>
          <a:stretch/>
        </p:blipFill>
        <p:spPr>
          <a:xfrm flipH="1">
            <a:off x="7117049" y="169833"/>
            <a:ext cx="377419" cy="38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" id="286" name="Google Shape;286;g1725afce5d4_0_22"/>
          <p:cNvPicPr preferRelativeResize="0"/>
          <p:nvPr/>
        </p:nvPicPr>
        <p:blipFill rotWithShape="1">
          <a:blip r:embed="rId7">
            <a:alphaModFix/>
          </a:blip>
          <a:srcRect b="0" l="26179" r="-26179" t="0"/>
          <a:stretch/>
        </p:blipFill>
        <p:spPr>
          <a:xfrm>
            <a:off x="5553914" y="198499"/>
            <a:ext cx="1801799" cy="33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1725afce5d4_0_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26325" y="127290"/>
            <a:ext cx="997296" cy="4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1725afce5d4_0_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50276" y="2614626"/>
            <a:ext cx="3309676" cy="12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1725afce5d4_0_22"/>
          <p:cNvSpPr txBox="1"/>
          <p:nvPr/>
        </p:nvSpPr>
        <p:spPr>
          <a:xfrm>
            <a:off x="4733025" y="1390150"/>
            <a:ext cx="42672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 curs 2023/24 s’han fet enquestes als infants, a les famílies que han vingut a dinar i online a totes les famílies de l’escola → S’ha compartit els resultats a la comissió per tal d’anar millorant en cada aspecte.</a:t>
            </a:r>
            <a:endParaRPr b="1"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Resultat de l’e</a:t>
            </a: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nquesta a les famílies que han dinat: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g1725afce5d4_0_36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-6159" y="-1"/>
            <a:ext cx="9200561" cy="83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1725afce5d4_0_36"/>
          <p:cNvPicPr preferRelativeResize="0"/>
          <p:nvPr/>
        </p:nvPicPr>
        <p:blipFill rotWithShape="1">
          <a:blip r:embed="rId4">
            <a:alphaModFix/>
          </a:blip>
          <a:srcRect b="30035" l="0" r="0" t="0"/>
          <a:stretch/>
        </p:blipFill>
        <p:spPr>
          <a:xfrm flipH="1">
            <a:off x="297692" y="1"/>
            <a:ext cx="778486" cy="83326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1725afce5d4_0_36"/>
          <p:cNvSpPr txBox="1"/>
          <p:nvPr>
            <p:ph idx="4294967295" type="title"/>
          </p:nvPr>
        </p:nvSpPr>
        <p:spPr>
          <a:xfrm>
            <a:off x="1211525" y="127300"/>
            <a:ext cx="23952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COMISSIÓ MENJADOR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rgbClr val="B3B3B3"/>
              </a:solidFill>
            </a:endParaRPr>
          </a:p>
        </p:txBody>
      </p:sp>
      <p:pic>
        <p:nvPicPr>
          <p:cNvPr id="297" name="Google Shape;297;g1725afce5d4_0_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1124" y="530237"/>
            <a:ext cx="821700" cy="21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1725afce5d4_0_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80614" y="71122"/>
            <a:ext cx="502712" cy="38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1725afce5d4_0_36"/>
          <p:cNvPicPr preferRelativeResize="0"/>
          <p:nvPr/>
        </p:nvPicPr>
        <p:blipFill rotWithShape="1">
          <a:blip r:embed="rId4">
            <a:alphaModFix/>
          </a:blip>
          <a:srcRect b="30035" l="0" r="0" t="0"/>
          <a:stretch/>
        </p:blipFill>
        <p:spPr>
          <a:xfrm flipH="1">
            <a:off x="7117049" y="169833"/>
            <a:ext cx="377419" cy="38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" id="300" name="Google Shape;300;g1725afce5d4_0_36"/>
          <p:cNvPicPr preferRelativeResize="0"/>
          <p:nvPr/>
        </p:nvPicPr>
        <p:blipFill rotWithShape="1">
          <a:blip r:embed="rId7">
            <a:alphaModFix/>
          </a:blip>
          <a:srcRect b="0" l="26179" r="-26179" t="0"/>
          <a:stretch/>
        </p:blipFill>
        <p:spPr>
          <a:xfrm>
            <a:off x="5553914" y="198499"/>
            <a:ext cx="1801799" cy="33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725afce5d4_0_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26325" y="127290"/>
            <a:ext cx="997296" cy="4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1725afce5d4_0_36"/>
          <p:cNvSpPr txBox="1"/>
          <p:nvPr>
            <p:ph idx="4294967295" type="body"/>
          </p:nvPr>
        </p:nvSpPr>
        <p:spPr>
          <a:xfrm>
            <a:off x="77775" y="1492975"/>
            <a:ext cx="5598600" cy="3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100" u="sng">
                <a:solidFill>
                  <a:schemeClr val="dk1"/>
                </a:solidFill>
              </a:rPr>
              <a:t>Vetllar per l’aplicació del nou projecte Mengem d’Aquí: </a:t>
            </a:r>
            <a:r>
              <a:rPr lang="en-US" sz="1100">
                <a:solidFill>
                  <a:schemeClr val="dk1"/>
                </a:solidFill>
              </a:rPr>
              <a:t>canvis en els menús segons recomanació de l’Agència Catalana de Salut Pública (ASPCAT)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>
                <a:solidFill>
                  <a:schemeClr val="dk1"/>
                </a:solidFill>
              </a:rPr>
              <a:t>Productes: proteïna animal d’Osona (carn, ous i iogurt), verdura ecològica i de temporada, llegum ecològica i pasta/arros mínim 50% integral.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>
                <a:solidFill>
                  <a:schemeClr val="dk1"/>
                </a:solidFill>
              </a:rPr>
              <a:t>Ratio: millores que les del Departament, però inferiors a la licitació anterior. Infantil 1/15; Primària 1/20; i Secundària 1/25.</a:t>
            </a:r>
            <a:endParaRPr sz="12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●"/>
            </a:pPr>
            <a:r>
              <a:rPr b="1" lang="en-US" sz="1100" u="sng">
                <a:solidFill>
                  <a:schemeClr val="dk1"/>
                </a:solidFill>
              </a:rPr>
              <a:t>Compartir el projecte</a:t>
            </a:r>
            <a:r>
              <a:rPr lang="en-US" sz="1100">
                <a:solidFill>
                  <a:schemeClr val="dk1"/>
                </a:solidFill>
              </a:rPr>
              <a:t> a la comunitat educativa: infants, famílies, mestres, monitors/es, etc. </a:t>
            </a:r>
            <a:endParaRPr b="1"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●"/>
            </a:pPr>
            <a:r>
              <a:rPr lang="en-US" sz="1100">
                <a:solidFill>
                  <a:schemeClr val="dk1"/>
                </a:solidFill>
              </a:rPr>
              <a:t>Continuar amb </a:t>
            </a:r>
            <a:r>
              <a:rPr b="1" lang="en-US" sz="1100" u="sng">
                <a:solidFill>
                  <a:schemeClr val="dk1"/>
                </a:solidFill>
              </a:rPr>
              <a:t>l’avaluació dels menús</a:t>
            </a:r>
            <a:r>
              <a:rPr b="1" lang="en-US" sz="1100">
                <a:solidFill>
                  <a:schemeClr val="dk1"/>
                </a:solidFill>
              </a:rPr>
              <a:t> </a:t>
            </a:r>
            <a:r>
              <a:rPr lang="en-US" sz="1100">
                <a:solidFill>
                  <a:schemeClr val="dk1"/>
                </a:solidFill>
              </a:rPr>
              <a:t>amb alumnes i del servei a les famílies periòdicament.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●"/>
            </a:pPr>
            <a:r>
              <a:rPr b="1" lang="en-US" sz="1100" u="sng">
                <a:solidFill>
                  <a:schemeClr val="dk1"/>
                </a:solidFill>
              </a:rPr>
              <a:t>Educar en autonomia i evitar malbaratament alimentari</a:t>
            </a:r>
            <a:r>
              <a:rPr lang="en-US" sz="1100">
                <a:solidFill>
                  <a:schemeClr val="dk1"/>
                </a:solidFill>
              </a:rPr>
              <a:t> amb el projecte “Servim-nos”.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●"/>
            </a:pPr>
            <a:r>
              <a:rPr lang="en-US" sz="1100">
                <a:solidFill>
                  <a:schemeClr val="dk1"/>
                </a:solidFill>
              </a:rPr>
              <a:t>Vetllar per una</a:t>
            </a:r>
            <a:r>
              <a:rPr b="1" lang="en-US" sz="1100" u="sng">
                <a:solidFill>
                  <a:schemeClr val="dk1"/>
                </a:solidFill>
              </a:rPr>
              <a:t> comunicació directa i transparent</a:t>
            </a:r>
            <a:r>
              <a:rPr lang="en-US" sz="1100">
                <a:solidFill>
                  <a:schemeClr val="dk1"/>
                </a:solidFill>
              </a:rPr>
              <a:t> entre totes les parts (nova APP, 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andersenserveis@gmail.com</a:t>
            </a:r>
            <a:r>
              <a:rPr lang="en-US" sz="1100">
                <a:solidFill>
                  <a:schemeClr val="dk1"/>
                </a:solidFill>
              </a:rPr>
              <a:t> (Dolors Comas) i 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afa@andersen.ca</a:t>
            </a:r>
            <a:r>
              <a:rPr lang="en-US" sz="1100">
                <a:solidFill>
                  <a:schemeClr val="dk1"/>
                </a:solidFill>
              </a:rPr>
              <a:t>t.</a:t>
            </a:r>
            <a:r>
              <a:rPr lang="en-US" sz="1100">
                <a:solidFill>
                  <a:srgbClr val="FF0000"/>
                </a:solidFill>
              </a:rPr>
              <a:t> </a:t>
            </a:r>
            <a:endParaRPr b="1" sz="12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3" name="Google Shape;303;g1725afce5d4_0_36"/>
          <p:cNvSpPr txBox="1"/>
          <p:nvPr/>
        </p:nvSpPr>
        <p:spPr>
          <a:xfrm>
            <a:off x="389825" y="1085350"/>
            <a:ext cx="858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OBJECTIUS 202</a:t>
            </a:r>
            <a:r>
              <a:rPr b="1"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b="1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-2</a:t>
            </a:r>
            <a:r>
              <a:rPr b="1"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r>
              <a:rPr b="1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→ Un espai educatiu i adaptació a les noves condicions de servei</a:t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4" name="Google Shape;304;g1725afce5d4_0_36"/>
          <p:cNvPicPr preferRelativeResize="0"/>
          <p:nvPr/>
        </p:nvPicPr>
        <p:blipFill rotWithShape="1">
          <a:blip r:embed="rId11">
            <a:alphaModFix/>
          </a:blip>
          <a:srcRect b="0" l="15059" r="0" t="8600"/>
          <a:stretch/>
        </p:blipFill>
        <p:spPr>
          <a:xfrm>
            <a:off x="5813500" y="1871475"/>
            <a:ext cx="3125550" cy="25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3C147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33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-1" y="1386349"/>
            <a:ext cx="9109808" cy="375715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3"/>
          <p:cNvSpPr txBox="1"/>
          <p:nvPr/>
        </p:nvSpPr>
        <p:spPr>
          <a:xfrm>
            <a:off x="39687" y="2205037"/>
            <a:ext cx="90645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LOTERIA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/>
          <p:nvPr/>
        </p:nvSpPr>
        <p:spPr>
          <a:xfrm>
            <a:off x="297700" y="1554375"/>
            <a:ext cx="8173200" cy="3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 loteria de l’escola pretén ser una manera més d’obtenir donatius per poder revertir a l’escola.</a:t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És una tradició ja consagrada per Nadal.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Permet la participació de tothom.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 pot fer extensiu fora de l’escola (exalumnes, antics professors, etc.).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Els donatius són importants per invertir en l’escola.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Amb els donatius del curs </a:t>
            </a:r>
            <a:r>
              <a:rPr b="1" i="0" lang="en-US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2023-2024 </a:t>
            </a:r>
            <a:r>
              <a:rPr b="1" lang="en-US" sz="16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2668 €) s’han</a:t>
            </a:r>
            <a:r>
              <a:rPr lang="en-US" sz="1600">
                <a:solidFill>
                  <a:srgbClr val="444444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destinat a la nova biblioteca escolar</a:t>
            </a:r>
            <a:r>
              <a:rPr b="1"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600">
              <a:solidFill>
                <a:srgbClr val="FF0000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7" name="Google Shape;317;p36"/>
          <p:cNvSpPr/>
          <p:nvPr/>
        </p:nvSpPr>
        <p:spPr>
          <a:xfrm>
            <a:off x="0" y="-15354"/>
            <a:ext cx="9144000" cy="793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36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0" y="-22445"/>
            <a:ext cx="9200561" cy="83842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6"/>
          <p:cNvSpPr txBox="1"/>
          <p:nvPr/>
        </p:nvSpPr>
        <p:spPr>
          <a:xfrm>
            <a:off x="1331912" y="282575"/>
            <a:ext cx="4462462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LOTERIA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36"/>
          <p:cNvPicPr preferRelativeResize="0"/>
          <p:nvPr/>
        </p:nvPicPr>
        <p:blipFill rotWithShape="1">
          <a:blip r:embed="rId4">
            <a:alphaModFix/>
          </a:blip>
          <a:srcRect b="31063" l="0" r="0" t="0"/>
          <a:stretch/>
        </p:blipFill>
        <p:spPr>
          <a:xfrm flipH="1">
            <a:off x="297692" y="0"/>
            <a:ext cx="778486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6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   </a:t>
            </a:r>
            <a:endParaRPr/>
          </a:p>
        </p:txBody>
      </p:sp>
      <p:sp>
        <p:nvSpPr>
          <p:cNvPr id="322" name="Google Shape;322;p36"/>
          <p:cNvSpPr txBox="1"/>
          <p:nvPr>
            <p:ph idx="1" type="body"/>
          </p:nvPr>
        </p:nvSpPr>
        <p:spPr>
          <a:xfrm>
            <a:off x="457200" y="1075134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Per què la loteria?</a:t>
            </a:r>
            <a:endParaRPr/>
          </a:p>
        </p:txBody>
      </p:sp>
      <p:pic>
        <p:nvPicPr>
          <p:cNvPr id="323" name="Google Shape;32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7156" y="777870"/>
            <a:ext cx="1745869" cy="9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0c98deb2f0_0_1"/>
          <p:cNvSpPr txBox="1"/>
          <p:nvPr/>
        </p:nvSpPr>
        <p:spPr>
          <a:xfrm>
            <a:off x="297700" y="1554375"/>
            <a:ext cx="4121400" cy="3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-"/>
            </a:pP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S’oferirà a les famílies </a:t>
            </a:r>
            <a:r>
              <a:rPr b="1" lang="en-US" sz="160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6 participacions de la Loteria de la Dooble amb La Grossa.  </a:t>
            </a:r>
            <a:endParaRPr sz="1600">
              <a:solidFill>
                <a:srgbClr val="444444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Trebuchet MS"/>
              <a:buChar char="-"/>
            </a:pP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1 € de donatiu</a:t>
            </a:r>
            <a:endParaRPr sz="1600">
              <a:solidFill>
                <a:srgbClr val="444444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Trebuchet MS"/>
              <a:buChar char="-"/>
            </a:pP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6 butlletes  x 5 € = 30 € total</a:t>
            </a:r>
            <a:endParaRPr sz="1600">
              <a:solidFill>
                <a:srgbClr val="444444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Amb els donatius del curs 2024-2025 es proposa comprar … </a:t>
            </a:r>
            <a:endParaRPr sz="1600">
              <a:solidFill>
                <a:srgbClr val="FF0000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9" name="Google Shape;329;g30c98deb2f0_0_1"/>
          <p:cNvSpPr/>
          <p:nvPr/>
        </p:nvSpPr>
        <p:spPr>
          <a:xfrm>
            <a:off x="0" y="-15354"/>
            <a:ext cx="9144000" cy="79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g30c98deb2f0_0_1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0" y="-22445"/>
            <a:ext cx="9200561" cy="83842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30c98deb2f0_0_1"/>
          <p:cNvSpPr txBox="1"/>
          <p:nvPr/>
        </p:nvSpPr>
        <p:spPr>
          <a:xfrm>
            <a:off x="1331912" y="282575"/>
            <a:ext cx="44625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LOTERIA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g30c98deb2f0_0_1"/>
          <p:cNvPicPr preferRelativeResize="0"/>
          <p:nvPr/>
        </p:nvPicPr>
        <p:blipFill rotWithShape="1">
          <a:blip r:embed="rId4">
            <a:alphaModFix/>
          </a:blip>
          <a:srcRect b="31063" l="0" r="0" t="0"/>
          <a:stretch/>
        </p:blipFill>
        <p:spPr>
          <a:xfrm flipH="1">
            <a:off x="297692" y="0"/>
            <a:ext cx="778486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30c98deb2f0_0_1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   </a:t>
            </a:r>
            <a:endParaRPr/>
          </a:p>
        </p:txBody>
      </p:sp>
      <p:sp>
        <p:nvSpPr>
          <p:cNvPr id="334" name="Google Shape;334;g30c98deb2f0_0_1"/>
          <p:cNvSpPr txBox="1"/>
          <p:nvPr>
            <p:ph idx="1" type="body"/>
          </p:nvPr>
        </p:nvSpPr>
        <p:spPr>
          <a:xfrm>
            <a:off x="457200" y="1075134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2024-2025</a:t>
            </a:r>
            <a:endParaRPr/>
          </a:p>
        </p:txBody>
      </p:sp>
      <p:pic>
        <p:nvPicPr>
          <p:cNvPr id="335" name="Google Shape;335;g30c98deb2f0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6881" y="844270"/>
            <a:ext cx="1745869" cy="9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30c98deb2f0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9300" y="3581400"/>
            <a:ext cx="4572002" cy="156210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30c98deb2f0_0_1"/>
          <p:cNvSpPr txBox="1"/>
          <p:nvPr/>
        </p:nvSpPr>
        <p:spPr>
          <a:xfrm flipH="1">
            <a:off x="4114800" y="844275"/>
            <a:ext cx="4572000" cy="3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-"/>
            </a:pP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Veureu que hi ha dos sortejos:</a:t>
            </a:r>
            <a:br>
              <a:rPr lang="en-US" sz="160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1. </a:t>
            </a:r>
            <a:r>
              <a:rPr b="1" lang="en-US" sz="160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Número individual de la butlleta</a:t>
            </a: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(diferent per cada butlleta). Es juguen 2 €  a la Grossa de Cap d’Any. A la butlleta s’indiquen els premis a optar.</a:t>
            </a:r>
            <a:br>
              <a:rPr lang="en-US" sz="160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2. </a:t>
            </a:r>
            <a:r>
              <a:rPr b="1" lang="en-US" sz="160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Número de tots els membres de l’AFA</a:t>
            </a: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b="1" lang="en-US" sz="160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54731</a:t>
            </a: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. Es juguen 2€ a la Dooble.</a:t>
            </a:r>
            <a:endParaRPr sz="1600">
              <a:solidFill>
                <a:srgbClr val="444444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3C147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57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-1" y="1386349"/>
            <a:ext cx="9109809" cy="3757152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7"/>
          <p:cNvSpPr txBox="1"/>
          <p:nvPr/>
        </p:nvSpPr>
        <p:spPr>
          <a:xfrm>
            <a:off x="0" y="1699986"/>
            <a:ext cx="9144000" cy="481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4. Comissió Econòmica: Presentació i aprovació, si s’escau, dels comptes del curs  202</a:t>
            </a:r>
            <a:r>
              <a:rPr b="1"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b="1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-202</a:t>
            </a:r>
            <a:r>
              <a:rPr b="1"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8"/>
          <p:cNvSpPr txBox="1"/>
          <p:nvPr/>
        </p:nvSpPr>
        <p:spPr>
          <a:xfrm>
            <a:off x="229250" y="901150"/>
            <a:ext cx="8740800" cy="4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QUÈ GESTIONA: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L’AFA s’encarrega de gestionar els ingressos de les quotes i les despeses de les següents activitats: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Char char="●"/>
            </a:pPr>
            <a:r>
              <a:rPr b="0" i="0" lang="en-US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Sortides escolars i altres activitats educatives de l’alumnat (teatre per exemple) i natació.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Char char="●"/>
            </a:pPr>
            <a:r>
              <a:rPr b="0" i="0" lang="en-US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Llibres, dossiers i material escolar.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Char char="●"/>
            </a:pPr>
            <a:r>
              <a:rPr b="0" i="0" lang="en-US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Contractes laborals de les persones que hi col·laboren (administrativa, educador social, monitors/es).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Char char="●"/>
            </a:pPr>
            <a:r>
              <a:rPr b="0" i="0" lang="en-US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Subvencions i donacions.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OBJECTIUS GENERALS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Char char="●"/>
            </a:pPr>
            <a:r>
              <a:rPr b="0" i="0" lang="en-US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Vetllar perquè tot l’alumnat disposi de llibres i material escolar i pugui gaudir de les sortides i activitats.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Char char="●"/>
            </a:pPr>
            <a:r>
              <a:rPr b="0" i="0" lang="en-US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Ajustar al màxim les quotes de l’AFA i els llibres.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Char char="●"/>
            </a:pPr>
            <a:r>
              <a:rPr b="0" i="0" lang="en-US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 cas de convocatòria de subvencions, gestionar les justificacions econòmiques.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Char char="●"/>
            </a:pPr>
            <a:r>
              <a:rPr b="0" i="0" lang="en-US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Vetllar per la reducció dels impagats, juntament amb l’escola i la comissió d’inclusió social.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8"/>
          <p:cNvSpPr/>
          <p:nvPr/>
        </p:nvSpPr>
        <p:spPr>
          <a:xfrm>
            <a:off x="-22006" y="-24424"/>
            <a:ext cx="9144000" cy="793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8"/>
          <p:cNvSpPr txBox="1"/>
          <p:nvPr/>
        </p:nvSpPr>
        <p:spPr>
          <a:xfrm>
            <a:off x="1295400" y="171450"/>
            <a:ext cx="3886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COMISSIÓ ECONÒMICA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8"/>
          <p:cNvSpPr txBox="1"/>
          <p:nvPr/>
        </p:nvSpPr>
        <p:spPr>
          <a:xfrm>
            <a:off x="1295400" y="457200"/>
            <a:ext cx="3886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900"/>
              </a:buClr>
              <a:buSzPts val="1400"/>
              <a:buFont typeface="Trebuchet MS"/>
              <a:buNone/>
            </a:pPr>
            <a:r>
              <a:rPr b="0" i="0" lang="en-US" sz="1400" u="none" cap="none" strike="noStrike">
                <a:solidFill>
                  <a:srgbClr val="44B900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Objectius i funcions: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58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-6159" y="-1"/>
            <a:ext cx="9200561" cy="83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8"/>
          <p:cNvPicPr preferRelativeResize="0"/>
          <p:nvPr/>
        </p:nvPicPr>
        <p:blipFill rotWithShape="1">
          <a:blip r:embed="rId4">
            <a:alphaModFix/>
          </a:blip>
          <a:srcRect b="30035" l="0" r="0" t="0"/>
          <a:stretch/>
        </p:blipFill>
        <p:spPr>
          <a:xfrm flipH="1">
            <a:off x="297692" y="1"/>
            <a:ext cx="778486" cy="833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9"/>
          <p:cNvSpPr/>
          <p:nvPr/>
        </p:nvSpPr>
        <p:spPr>
          <a:xfrm>
            <a:off x="0" y="-23088"/>
            <a:ext cx="9144000" cy="79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9"/>
          <p:cNvSpPr txBox="1"/>
          <p:nvPr/>
        </p:nvSpPr>
        <p:spPr>
          <a:xfrm>
            <a:off x="1295400" y="465137"/>
            <a:ext cx="3886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900"/>
              </a:buClr>
              <a:buSzPts val="1400"/>
              <a:buFont typeface="Trebuchet MS"/>
              <a:buNone/>
            </a:pPr>
            <a:r>
              <a:rPr b="1" i="0" lang="en-US" sz="1400" u="none" cap="none" strike="noStrike">
                <a:solidFill>
                  <a:srgbClr val="44B9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US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INGRESSOS I</a:t>
            </a:r>
            <a:r>
              <a:rPr b="1" i="0" lang="en-US" sz="1400" u="none" cap="none" strike="noStrike">
                <a:solidFill>
                  <a:srgbClr val="44B9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DESPESES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9"/>
          <p:cNvSpPr txBox="1"/>
          <p:nvPr/>
        </p:nvSpPr>
        <p:spPr>
          <a:xfrm>
            <a:off x="1295400" y="171450"/>
            <a:ext cx="47895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ESTAT DE COMPTES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59"/>
          <p:cNvPicPr preferRelativeResize="0"/>
          <p:nvPr/>
        </p:nvPicPr>
        <p:blipFill rotWithShape="1">
          <a:blip r:embed="rId3">
            <a:alphaModFix/>
          </a:blip>
          <a:srcRect b="30035" l="0" r="0" t="0"/>
          <a:stretch/>
        </p:blipFill>
        <p:spPr>
          <a:xfrm flipH="1">
            <a:off x="297692" y="1"/>
            <a:ext cx="778486" cy="83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9"/>
          <p:cNvPicPr preferRelativeResize="0"/>
          <p:nvPr/>
        </p:nvPicPr>
        <p:blipFill rotWithShape="1">
          <a:blip r:embed="rId4">
            <a:alphaModFix amt="35000"/>
          </a:blip>
          <a:srcRect b="0" l="0" r="0" t="0"/>
          <a:stretch/>
        </p:blipFill>
        <p:spPr>
          <a:xfrm>
            <a:off x="-28284" y="-2576"/>
            <a:ext cx="9200561" cy="83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3000" y="1105200"/>
            <a:ext cx="3828775" cy="84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3C147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-1" y="1386349"/>
            <a:ext cx="9109809" cy="375715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0" y="2174875"/>
            <a:ext cx="9144000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PRESENTACIÓ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4cb7128f9e_0_2"/>
          <p:cNvSpPr/>
          <p:nvPr/>
        </p:nvSpPr>
        <p:spPr>
          <a:xfrm>
            <a:off x="0" y="0"/>
            <a:ext cx="9144000" cy="79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14cb7128f9e_0_2"/>
          <p:cNvSpPr txBox="1"/>
          <p:nvPr/>
        </p:nvSpPr>
        <p:spPr>
          <a:xfrm>
            <a:off x="1295400" y="171450"/>
            <a:ext cx="46449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ESTAT DE COMPTES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14cb7128f9e_0_2"/>
          <p:cNvSpPr txBox="1"/>
          <p:nvPr/>
        </p:nvSpPr>
        <p:spPr>
          <a:xfrm>
            <a:off x="1295400" y="465137"/>
            <a:ext cx="3886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900"/>
              </a:buClr>
              <a:buSzPts val="1400"/>
              <a:buFont typeface="Trebuchet MS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RESULTAT ECONÒMIC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g14cb7128f9e_0_2"/>
          <p:cNvPicPr preferRelativeResize="0"/>
          <p:nvPr/>
        </p:nvPicPr>
        <p:blipFill rotWithShape="1">
          <a:blip r:embed="rId3">
            <a:alphaModFix/>
          </a:blip>
          <a:srcRect b="30035" l="0" r="0" t="0"/>
          <a:stretch/>
        </p:blipFill>
        <p:spPr>
          <a:xfrm flipH="1">
            <a:off x="297692" y="1"/>
            <a:ext cx="778486" cy="83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14cb7128f9e_0_2"/>
          <p:cNvPicPr preferRelativeResize="0"/>
          <p:nvPr/>
        </p:nvPicPr>
        <p:blipFill rotWithShape="1">
          <a:blip r:embed="rId4">
            <a:alphaModFix amt="35000"/>
          </a:blip>
          <a:srcRect b="0" l="0" r="0" t="0"/>
          <a:stretch/>
        </p:blipFill>
        <p:spPr>
          <a:xfrm>
            <a:off x="-6159" y="-1"/>
            <a:ext cx="9200561" cy="838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934d83f3b2_0_0"/>
          <p:cNvSpPr txBox="1"/>
          <p:nvPr/>
        </p:nvSpPr>
        <p:spPr>
          <a:xfrm>
            <a:off x="1340325" y="382225"/>
            <a:ext cx="546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PRESSUPOST AFA ANDERSEN 2023/2024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9" name="Google Shape;379;g2934d83f3b2_0_0"/>
          <p:cNvSpPr txBox="1"/>
          <p:nvPr/>
        </p:nvSpPr>
        <p:spPr>
          <a:xfrm>
            <a:off x="1245150" y="104425"/>
            <a:ext cx="47895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ESTAT DE COMPTES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g2934d83f3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100" y="843925"/>
            <a:ext cx="4086225" cy="900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3C147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61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-1" y="1386349"/>
            <a:ext cx="9109809" cy="3757152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61"/>
          <p:cNvSpPr txBox="1"/>
          <p:nvPr/>
        </p:nvSpPr>
        <p:spPr>
          <a:xfrm>
            <a:off x="0" y="1714500"/>
            <a:ext cx="9144000" cy="48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Votació comptes anuals i memòria justificativa del curs 202</a:t>
            </a: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b="0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-202</a:t>
            </a: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b="0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3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Votació Pla anual 202</a:t>
            </a: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b="0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-202</a:t>
            </a: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r>
              <a:rPr b="0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3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6"/>
          <p:cNvSpPr txBox="1"/>
          <p:nvPr>
            <p:ph idx="1" type="body"/>
          </p:nvPr>
        </p:nvSpPr>
        <p:spPr>
          <a:xfrm>
            <a:off x="446875" y="118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200"/>
          </a:p>
        </p:txBody>
      </p:sp>
      <p:sp>
        <p:nvSpPr>
          <p:cNvPr id="393" name="Google Shape;393;p56"/>
          <p:cNvSpPr/>
          <p:nvPr/>
        </p:nvSpPr>
        <p:spPr>
          <a:xfrm>
            <a:off x="-10313" y="0"/>
            <a:ext cx="9144000" cy="793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6"/>
          <p:cNvSpPr txBox="1"/>
          <p:nvPr>
            <p:ph type="title"/>
          </p:nvPr>
        </p:nvSpPr>
        <p:spPr>
          <a:xfrm>
            <a:off x="446887" y="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3400">
                <a:latin typeface="Trebuchet MS"/>
                <a:ea typeface="Trebuchet MS"/>
                <a:cs typeface="Trebuchet MS"/>
                <a:sym typeface="Trebuchet MS"/>
              </a:rPr>
              <a:t>Amics de l’Andersen</a:t>
            </a:r>
            <a:endParaRPr sz="3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5" name="Google Shape;395;p56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-6159" y="-1"/>
            <a:ext cx="9200561" cy="83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6"/>
          <p:cNvPicPr preferRelativeResize="0"/>
          <p:nvPr/>
        </p:nvPicPr>
        <p:blipFill rotWithShape="1">
          <a:blip r:embed="rId4">
            <a:alphaModFix/>
          </a:blip>
          <a:srcRect b="30035" l="0" r="0" t="0"/>
          <a:stretch/>
        </p:blipFill>
        <p:spPr>
          <a:xfrm flipH="1">
            <a:off x="297692" y="1"/>
            <a:ext cx="778486" cy="83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6875" y="1185400"/>
            <a:ext cx="8229600" cy="33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3C147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39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-1" y="1386349"/>
            <a:ext cx="9109809" cy="3757152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9"/>
          <p:cNvSpPr txBox="1"/>
          <p:nvPr/>
        </p:nvSpPr>
        <p:spPr>
          <a:xfrm>
            <a:off x="0" y="2171700"/>
            <a:ext cx="9144000" cy="48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PRECS I PREGUNTES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3C147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40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-1" y="1386349"/>
            <a:ext cx="9109808" cy="3757153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0"/>
          <p:cNvSpPr txBox="1"/>
          <p:nvPr/>
        </p:nvSpPr>
        <p:spPr>
          <a:xfrm>
            <a:off x="-17100" y="3883800"/>
            <a:ext cx="9144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rebuchet MS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AFA ANDERSEN CURS 202</a:t>
            </a:r>
            <a:r>
              <a:rPr lang="en-US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b="0" i="0" lang="en-US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-202</a:t>
            </a:r>
            <a:r>
              <a:rPr lang="en-US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0"/>
          <p:cNvSpPr txBox="1"/>
          <p:nvPr/>
        </p:nvSpPr>
        <p:spPr>
          <a:xfrm>
            <a:off x="87312" y="1924050"/>
            <a:ext cx="9144000" cy="48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0"/>
          <p:cNvSpPr txBox="1"/>
          <p:nvPr/>
        </p:nvSpPr>
        <p:spPr>
          <a:xfrm>
            <a:off x="1993550" y="1565825"/>
            <a:ext cx="5316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BON CURS!</a:t>
            </a:r>
            <a:endParaRPr b="0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/>
        </p:nvSpPr>
        <p:spPr>
          <a:xfrm>
            <a:off x="971550" y="2438400"/>
            <a:ext cx="6627812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2098390" y="721507"/>
            <a:ext cx="8280400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30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Qui som? Què fem? Per què?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935" y="1125175"/>
            <a:ext cx="3985419" cy="3985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1999" y="1125175"/>
            <a:ext cx="3997994" cy="402566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"/>
          <p:cNvSpPr/>
          <p:nvPr/>
        </p:nvSpPr>
        <p:spPr>
          <a:xfrm>
            <a:off x="0" y="-53805"/>
            <a:ext cx="9188245" cy="8332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1655762" y="133350"/>
            <a:ext cx="58324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rebuchet MS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L’AFA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SOM TOTS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5">
            <a:alphaModFix amt="35000"/>
          </a:blip>
          <a:srcRect b="0" l="0" r="0" t="0"/>
          <a:stretch/>
        </p:blipFill>
        <p:spPr>
          <a:xfrm>
            <a:off x="-6159" y="-1"/>
            <a:ext cx="9200561" cy="83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/>
          <p:cNvPicPr preferRelativeResize="0"/>
          <p:nvPr/>
        </p:nvPicPr>
        <p:blipFill rotWithShape="1">
          <a:blip r:embed="rId6">
            <a:alphaModFix/>
          </a:blip>
          <a:srcRect b="30035" l="0" r="0" t="0"/>
          <a:stretch/>
        </p:blipFill>
        <p:spPr>
          <a:xfrm flipH="1">
            <a:off x="297692" y="1"/>
            <a:ext cx="778486" cy="833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3C147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5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-1" y="1386349"/>
            <a:ext cx="9109809" cy="375715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5"/>
          <p:cNvSpPr txBox="1"/>
          <p:nvPr/>
        </p:nvSpPr>
        <p:spPr>
          <a:xfrm>
            <a:off x="0" y="2171700"/>
            <a:ext cx="9144000" cy="900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2. LECTURA I APROVACIÓ DE L’ACTA DE L’ASSEMBLEA ANTERIOR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3C147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0" y="1386348"/>
            <a:ext cx="9109809" cy="375715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175098" y="1909003"/>
            <a:ext cx="8934711" cy="1325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3. Informe de la memòria d’activitats per comissions i presentació per a l’aprovació del Pla Anual de l’AFA</a:t>
            </a:r>
            <a:endParaRPr b="1" i="0" sz="3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3C147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-1" y="1386349"/>
            <a:ext cx="9109809" cy="375715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39687" y="2205037"/>
            <a:ext cx="9064625" cy="395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EXTRAESCOLARS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346817" y="1249562"/>
            <a:ext cx="64803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OBJECTIUS: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Ampliar l’oferta d’activitats oferint programació artística a més de l’esportiva que ja era habitual.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Treballar amb empreses directament sense tenir relació amb el Consell Esportiu d’Osona.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Donar l’oportunitat de fer extraescolars a tot l’alumnat de l’escola.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369925" y="3307100"/>
            <a:ext cx="64341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ORGANITZACIÓ: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Comissió d’extraescolars de l’AFA: planificació de les activitats extraescolars, gestió de les inscripcions, seguiment al llarg del curs i gestió econòmica.  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Coordinació entre empreses, monitors, famílies i escola.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Contractació d’una assegurança per tots els alumnes assistents.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-7271" y="-21704"/>
            <a:ext cx="9144000" cy="793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1295400" y="171450"/>
            <a:ext cx="3886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EXTRAESCOLARS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1390904" y="479885"/>
            <a:ext cx="4741862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B900"/>
              </a:buClr>
              <a:buSzPts val="1400"/>
              <a:buFont typeface="Trebuchet MS"/>
              <a:buNone/>
            </a:pPr>
            <a:r>
              <a:rPr b="0" i="0" lang="en-US" sz="1400" u="none" cap="none" strike="noStrike">
                <a:solidFill>
                  <a:srgbClr val="44B900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OBJECTIUS I ACTIVITATS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-6159" y="-1"/>
            <a:ext cx="9200561" cy="83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4">
            <a:alphaModFix/>
          </a:blip>
          <a:srcRect b="30035" l="0" r="0" t="0"/>
          <a:stretch/>
        </p:blipFill>
        <p:spPr>
          <a:xfrm flipH="1">
            <a:off x="297692" y="1"/>
            <a:ext cx="778486" cy="83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5450" y="980875"/>
            <a:ext cx="2322876" cy="174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65450" y="2865475"/>
            <a:ext cx="2322876" cy="174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/>
        </p:nvSpPr>
        <p:spPr>
          <a:xfrm>
            <a:off x="297703" y="2932375"/>
            <a:ext cx="5149200" cy="12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ACTIVITATS CURS 202</a:t>
            </a:r>
            <a:r>
              <a:rPr b="1" lang="en-US">
                <a:solidFill>
                  <a:schemeClr val="dk1"/>
                </a:solidFill>
              </a:rPr>
              <a:t>4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b="1" lang="en-US">
                <a:solidFill>
                  <a:schemeClr val="dk1"/>
                </a:solidFill>
              </a:rPr>
              <a:t>5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Futbol</a:t>
            </a:r>
            <a:r>
              <a:rPr lang="en-US">
                <a:solidFill>
                  <a:schemeClr val="dk1"/>
                </a:solidFill>
              </a:rPr>
              <a:t>/Judo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/Dansa/Circ/</a:t>
            </a:r>
            <a:r>
              <a:rPr lang="en-US">
                <a:solidFill>
                  <a:schemeClr val="dk1"/>
                </a:solidFill>
              </a:rPr>
              <a:t>Teatre/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Surfskate/Hoquei.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Quota: 25 euros/mes. Les quotes es cobren trimestralment.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També una quota anual de 10 € en concepte d’assegurança.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Activitats que desenvolupament empreses especialistes en cada activitat.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>
                <a:solidFill>
                  <a:schemeClr val="dk1"/>
                </a:solidFill>
              </a:rPr>
              <a:t>5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alumnes.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-7271" y="-21704"/>
            <a:ext cx="9144000" cy="793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4"/>
          <p:cNvSpPr txBox="1"/>
          <p:nvPr/>
        </p:nvSpPr>
        <p:spPr>
          <a:xfrm>
            <a:off x="1295400" y="171450"/>
            <a:ext cx="3886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EXTRAESCOLARS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4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-28281" y="-15458"/>
            <a:ext cx="9200561" cy="83842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4"/>
          <p:cNvSpPr txBox="1"/>
          <p:nvPr/>
        </p:nvSpPr>
        <p:spPr>
          <a:xfrm>
            <a:off x="1390904" y="479885"/>
            <a:ext cx="4741862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4B900"/>
              </a:buClr>
              <a:buSzPts val="1400"/>
              <a:buFont typeface="Trebuchet MS"/>
              <a:buNone/>
            </a:pPr>
            <a:r>
              <a:rPr b="0" i="0" lang="en-US" sz="1400" u="none" cap="none" strike="noStrike">
                <a:solidFill>
                  <a:srgbClr val="44B900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OBJECTIUS I ACTIVITATS curs 2023-2024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4"/>
          <p:cNvPicPr preferRelativeResize="0"/>
          <p:nvPr/>
        </p:nvPicPr>
        <p:blipFill rotWithShape="1">
          <a:blip r:embed="rId4">
            <a:alphaModFix/>
          </a:blip>
          <a:srcRect b="30035" l="0" r="0" t="0"/>
          <a:stretch/>
        </p:blipFill>
        <p:spPr>
          <a:xfrm flipH="1">
            <a:off x="297692" y="0"/>
            <a:ext cx="778486" cy="8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4"/>
          <p:cNvSpPr txBox="1"/>
          <p:nvPr/>
        </p:nvSpPr>
        <p:spPr>
          <a:xfrm>
            <a:off x="229925" y="1151750"/>
            <a:ext cx="65262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ACTIVITATS CURS 202</a:t>
            </a:r>
            <a:r>
              <a:rPr b="1" lang="en-US">
                <a:solidFill>
                  <a:schemeClr val="dk1"/>
                </a:solidFill>
              </a:rPr>
              <a:t>3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b="1" lang="en-US">
                <a:solidFill>
                  <a:schemeClr val="dk1"/>
                </a:solidFill>
              </a:rPr>
              <a:t>4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Futbol/Dansa/Surfskate/Circ/Art en Angl</a:t>
            </a:r>
            <a:r>
              <a:rPr lang="en-US">
                <a:solidFill>
                  <a:schemeClr val="dk1"/>
                </a:solidFill>
              </a:rPr>
              <a:t>ès/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>
                <a:solidFill>
                  <a:schemeClr val="dk1"/>
                </a:solidFill>
              </a:rPr>
              <a:t>úsica i Moviment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Quota: 2</a:t>
            </a:r>
            <a:r>
              <a:rPr lang="en-US">
                <a:solidFill>
                  <a:schemeClr val="dk1"/>
                </a:solidFill>
              </a:rPr>
              <a:t>5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euros/mes. Les quotes es cobr</a:t>
            </a:r>
            <a:r>
              <a:rPr lang="en-US">
                <a:solidFill>
                  <a:schemeClr val="dk1"/>
                </a:solidFill>
              </a:rPr>
              <a:t>av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trimestralment.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També una quota anual de 10 € en concepte d’assegurança.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5">
            <a:alphaModFix/>
          </a:blip>
          <a:srcRect b="9" l="6881" r="0" t="9730"/>
          <a:stretch/>
        </p:blipFill>
        <p:spPr>
          <a:xfrm>
            <a:off x="8317250" y="1222275"/>
            <a:ext cx="2176724" cy="158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04175" y="2315369"/>
            <a:ext cx="2276452" cy="170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17250" y="3282362"/>
            <a:ext cx="2176724" cy="163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10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FONS-NÚRIA</dc:creator>
</cp:coreProperties>
</file>