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matic SC"/>
      <p:regular r:id="rId18"/>
      <p:bold r:id="rId19"/>
    </p:embeddedFont>
    <p:embeddedFont>
      <p:font typeface="Nuni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ia72tyTyrKjX5U5K0H/pe+tVyE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11" Type="http://schemas.openxmlformats.org/officeDocument/2006/relationships/slide" Target="slides/slide6.xml"/><Relationship Id="rId22" Type="http://schemas.openxmlformats.org/officeDocument/2006/relationships/font" Target="fonts/Nunito-italic.fntdata"/><Relationship Id="rId10" Type="http://schemas.openxmlformats.org/officeDocument/2006/relationships/slide" Target="slides/slide5.xml"/><Relationship Id="rId21" Type="http://schemas.openxmlformats.org/officeDocument/2006/relationships/font" Target="fonts/Nunito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Nuni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maticSC-bold.fntdata"/><Relationship Id="rId6" Type="http://schemas.openxmlformats.org/officeDocument/2006/relationships/slide" Target="slides/slide1.xml"/><Relationship Id="rId18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11.jpg"/><Relationship Id="rId5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8.jpg"/><Relationship Id="rId5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25.jpg"/><Relationship Id="rId5" Type="http://schemas.openxmlformats.org/officeDocument/2006/relationships/image" Target="../media/image24.jpg"/><Relationship Id="rId6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6.jpg"/><Relationship Id="rId5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5.jpg"/><Relationship Id="rId5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a" sz="6000">
                <a:latin typeface="Amatic SC"/>
                <a:ea typeface="Amatic SC"/>
                <a:cs typeface="Amatic SC"/>
                <a:sym typeface="Amatic SC"/>
              </a:rPr>
              <a:t>EL PROJECTE </a:t>
            </a:r>
            <a:endParaRPr b="1" sz="6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a" sz="6000">
                <a:latin typeface="Amatic SC"/>
                <a:ea typeface="Amatic SC"/>
                <a:cs typeface="Amatic SC"/>
                <a:sym typeface="Amatic SC"/>
              </a:rPr>
              <a:t>NATURA</a:t>
            </a:r>
            <a:endParaRPr b="1" sz="6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6050" y="465376"/>
            <a:ext cx="5883799" cy="44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/>
          <p:nvPr/>
        </p:nvSpPr>
        <p:spPr>
          <a:xfrm>
            <a:off x="741125" y="94765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a" sz="40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ELS EXPERIMENTS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5950" y="327050"/>
            <a:ext cx="4198001" cy="204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125" y="2737361"/>
            <a:ext cx="4198001" cy="204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2797" y="2666649"/>
            <a:ext cx="4488801" cy="21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 txBox="1"/>
          <p:nvPr>
            <p:ph type="title"/>
          </p:nvPr>
        </p:nvSpPr>
        <p:spPr>
          <a:xfrm>
            <a:off x="0" y="582400"/>
            <a:ext cx="486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a" sz="4000">
                <a:latin typeface="Amatic SC"/>
                <a:ea typeface="Amatic SC"/>
                <a:cs typeface="Amatic SC"/>
                <a:sym typeface="Amatic SC"/>
              </a:rPr>
              <a:t>SANT PONÇ</a:t>
            </a:r>
            <a:endParaRPr b="1" sz="4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5" name="Google Shape;12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689050"/>
            <a:ext cx="4152352" cy="230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0928" y="2482725"/>
            <a:ext cx="4544896" cy="221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60175" y="218799"/>
            <a:ext cx="4056476" cy="187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725" y="320300"/>
            <a:ext cx="4649923" cy="214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0150" y="2668675"/>
            <a:ext cx="4649923" cy="226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725" y="2944538"/>
            <a:ext cx="3706524" cy="170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09800" y="485350"/>
            <a:ext cx="3706592" cy="170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403275" y="109250"/>
            <a:ext cx="8520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a" sz="4000">
                <a:latin typeface="Amatic SC"/>
                <a:ea typeface="Amatic SC"/>
                <a:cs typeface="Amatic SC"/>
                <a:sym typeface="Amatic SC"/>
              </a:rPr>
              <a:t>L’ESPAI NATURA</a:t>
            </a:r>
            <a:endParaRPr b="1" sz="4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8151" y="930950"/>
            <a:ext cx="6647700" cy="387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>
            <p:ph type="title"/>
          </p:nvPr>
        </p:nvSpPr>
        <p:spPr>
          <a:xfrm>
            <a:off x="311700" y="261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a" sz="4000">
                <a:latin typeface="Amatic SC"/>
                <a:ea typeface="Amatic SC"/>
                <a:cs typeface="Amatic SC"/>
                <a:sym typeface="Amatic SC"/>
              </a:rPr>
              <a:t>COM ENS ORGANITZEM?</a:t>
            </a:r>
            <a:endParaRPr b="1" sz="4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7" name="Google Shape;67;p3"/>
          <p:cNvSpPr txBox="1"/>
          <p:nvPr>
            <p:ph idx="1" type="body"/>
          </p:nvPr>
        </p:nvSpPr>
        <p:spPr>
          <a:xfrm>
            <a:off x="311700" y="954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●"/>
            </a:pPr>
            <a:r>
              <a:rPr lang="ca" sz="1900">
                <a:latin typeface="Nunito"/>
                <a:ea typeface="Nunito"/>
                <a:cs typeface="Nunito"/>
                <a:sym typeface="Nunito"/>
              </a:rPr>
              <a:t>Des de I3 a 6è, quinzenalment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●"/>
            </a:pPr>
            <a:r>
              <a:rPr lang="ca" sz="1900">
                <a:latin typeface="Nunito"/>
                <a:ea typeface="Nunito"/>
                <a:cs typeface="Nunito"/>
                <a:sym typeface="Nunito"/>
              </a:rPr>
              <a:t>Cada nivell apadrina un o dos arbres fruiters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●"/>
            </a:pPr>
            <a:r>
              <a:rPr lang="ca" sz="1900">
                <a:latin typeface="Nunito"/>
                <a:ea typeface="Nunito"/>
                <a:cs typeface="Nunito"/>
                <a:sym typeface="Nunito"/>
              </a:rPr>
              <a:t>Cada nivell cultiva la seva pròpia parcel·la d’hort, excepte I3 que cultiva a la taula de plantació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●"/>
            </a:pPr>
            <a:r>
              <a:rPr lang="ca" sz="1900">
                <a:latin typeface="Nunito"/>
                <a:ea typeface="Nunito"/>
                <a:cs typeface="Nunito"/>
                <a:sym typeface="Nunito"/>
              </a:rPr>
              <a:t>Mensualment, cada nivell té cura de les gallines (des de I5)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●"/>
            </a:pPr>
            <a:r>
              <a:rPr lang="ca" sz="1900">
                <a:latin typeface="Nunito"/>
                <a:ea typeface="Nunito"/>
                <a:cs typeface="Nunito"/>
                <a:sym typeface="Nunito"/>
              </a:rPr>
              <a:t>5è s’ocupa de fer el compostatge / 6è de la bassa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●"/>
            </a:pPr>
            <a:r>
              <a:rPr lang="ca" sz="1900">
                <a:latin typeface="Nunito"/>
                <a:ea typeface="Nunito"/>
                <a:cs typeface="Nunito"/>
                <a:sym typeface="Nunito"/>
              </a:rPr>
              <a:t>L’alumnat de l’INS Rubió i Tudurí ens ajuden a mantenir l’Espai Natura 3 cops al trimestre.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8" name="Google Shape;6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3775" y="338175"/>
            <a:ext cx="1342650" cy="13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a" sz="4000">
                <a:latin typeface="Amatic SC"/>
                <a:ea typeface="Amatic SC"/>
                <a:cs typeface="Amatic SC"/>
                <a:sym typeface="Amatic SC"/>
              </a:rPr>
              <a:t>QUIN TIPUS D’APRENENTATGE S’HI REALITZA?</a:t>
            </a:r>
            <a:endParaRPr b="1" sz="4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4" name="Google Shape;74;p4"/>
          <p:cNvSpPr txBox="1"/>
          <p:nvPr>
            <p:ph idx="1" type="body"/>
          </p:nvPr>
        </p:nvSpPr>
        <p:spPr>
          <a:xfrm>
            <a:off x="917900" y="15250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ca" sz="2200">
                <a:latin typeface="Nunito"/>
                <a:ea typeface="Nunito"/>
                <a:cs typeface="Nunito"/>
                <a:sym typeface="Nunito"/>
              </a:rPr>
              <a:t>Vivencial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ca" sz="2200">
                <a:latin typeface="Nunito"/>
                <a:ea typeface="Nunito"/>
                <a:cs typeface="Nunito"/>
                <a:sym typeface="Nunito"/>
              </a:rPr>
              <a:t>Inclusiu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ca" sz="2200">
                <a:latin typeface="Nunito"/>
                <a:ea typeface="Nunito"/>
                <a:cs typeface="Nunito"/>
                <a:sym typeface="Nunito"/>
              </a:rPr>
              <a:t>Funcional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ca" sz="2200">
                <a:latin typeface="Nunito"/>
                <a:ea typeface="Nunito"/>
                <a:cs typeface="Nunito"/>
                <a:sym typeface="Nunito"/>
              </a:rPr>
              <a:t>Contextualitzat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ca" sz="2200">
                <a:latin typeface="Nunito"/>
                <a:ea typeface="Nunito"/>
                <a:cs typeface="Nunito"/>
                <a:sym typeface="Nunito"/>
              </a:rPr>
              <a:t>Significatiu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ca" sz="2200">
                <a:latin typeface="Nunito"/>
                <a:ea typeface="Nunito"/>
                <a:cs typeface="Nunito"/>
                <a:sym typeface="Nunito"/>
              </a:rPr>
              <a:t>Competencial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/>
          <p:nvPr>
            <p:ph type="title"/>
          </p:nvPr>
        </p:nvSpPr>
        <p:spPr>
          <a:xfrm>
            <a:off x="311700" y="261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4000">
                <a:latin typeface="Amatic SC"/>
                <a:ea typeface="Amatic SC"/>
                <a:cs typeface="Amatic SC"/>
                <a:sym typeface="Amatic SC"/>
              </a:rPr>
              <a:t>QUÈ APRENEN ELS INFANTS?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45800" lvl="0" marL="50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ca" sz="2000">
                <a:latin typeface="Nunito"/>
                <a:ea typeface="Nunito"/>
                <a:cs typeface="Nunito"/>
                <a:sym typeface="Nunito"/>
              </a:rPr>
              <a:t>Observar atentament, descobrir els canvis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45800" lvl="0" marL="50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ca" sz="2000">
                <a:latin typeface="Nunito"/>
                <a:ea typeface="Nunito"/>
                <a:cs typeface="Nunito"/>
                <a:sym typeface="Nunito"/>
              </a:rPr>
              <a:t>Fer-se preguntes, analitzar, comparar, buscar solucions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45800" lvl="0" marL="50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ca" sz="2000">
                <a:latin typeface="Nunito"/>
                <a:ea typeface="Nunito"/>
                <a:cs typeface="Nunito"/>
                <a:sym typeface="Nunito"/>
              </a:rPr>
              <a:t>Realitzar experiments seguint el mètode científic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45800" lvl="0" marL="50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ca" sz="2000">
                <a:latin typeface="Nunito"/>
                <a:ea typeface="Nunito"/>
                <a:cs typeface="Nunito"/>
                <a:sym typeface="Nunito"/>
              </a:rPr>
              <a:t>Conversar, compartir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45800" lvl="0" marL="50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ca" sz="2000">
                <a:latin typeface="Nunito"/>
                <a:ea typeface="Nunito"/>
                <a:cs typeface="Nunito"/>
                <a:sym typeface="Nunito"/>
              </a:rPr>
              <a:t>Col·laborar, treballar en grup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45800" lvl="0" marL="50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ca" sz="2000">
                <a:latin typeface="Nunito"/>
                <a:ea typeface="Nunito"/>
                <a:cs typeface="Nunito"/>
                <a:sym typeface="Nunito"/>
              </a:rPr>
              <a:t>Responsabilitzar-se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45800" lvl="0" marL="50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ca" sz="2000">
                <a:latin typeface="Nunito"/>
                <a:ea typeface="Nunito"/>
                <a:cs typeface="Nunito"/>
                <a:sym typeface="Nunito"/>
              </a:rPr>
              <a:t>Valorar la sostenibilitat i la cura del medi ambient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45800" lvl="0" marL="50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ca" sz="2000">
                <a:latin typeface="Nunito"/>
                <a:ea typeface="Nunito"/>
                <a:cs typeface="Nunito"/>
                <a:sym typeface="Nunito"/>
              </a:rPr>
              <a:t>Valorar la biodiversitat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45800" lvl="0" marL="50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ca" sz="2000">
                <a:latin typeface="Nunito"/>
                <a:ea typeface="Nunito"/>
                <a:cs typeface="Nunito"/>
                <a:sym typeface="Nunito"/>
              </a:rPr>
              <a:t>Gaudir del contacte amb les plantes i els animals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0" name="Google Shape;80;p5"/>
          <p:cNvPicPr preferRelativeResize="0"/>
          <p:nvPr/>
        </p:nvPicPr>
        <p:blipFill rotWithShape="1">
          <a:blip r:embed="rId3">
            <a:alphaModFix/>
          </a:blip>
          <a:srcRect b="0" l="23237" r="23598" t="0"/>
          <a:stretch/>
        </p:blipFill>
        <p:spPr>
          <a:xfrm>
            <a:off x="7142300" y="2571750"/>
            <a:ext cx="1690000" cy="178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 txBox="1"/>
          <p:nvPr/>
        </p:nvSpPr>
        <p:spPr>
          <a:xfrm>
            <a:off x="329050" y="793675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a" sz="40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EL TREBALL A L’HORT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050" y="2668475"/>
            <a:ext cx="4727951" cy="229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6"/>
          <p:cNvPicPr preferRelativeResize="0"/>
          <p:nvPr/>
        </p:nvPicPr>
        <p:blipFill rotWithShape="1">
          <a:blip r:embed="rId4">
            <a:alphaModFix/>
          </a:blip>
          <a:srcRect b="20191" l="8817" r="0" t="0"/>
          <a:stretch/>
        </p:blipFill>
        <p:spPr>
          <a:xfrm>
            <a:off x="3695325" y="228950"/>
            <a:ext cx="4890148" cy="219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2550" y="2571750"/>
            <a:ext cx="3065759" cy="2299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7"/>
          <p:cNvPicPr preferRelativeResize="0"/>
          <p:nvPr/>
        </p:nvPicPr>
        <p:blipFill rotWithShape="1">
          <a:blip r:embed="rId3">
            <a:alphaModFix/>
          </a:blip>
          <a:srcRect b="6059" l="0" r="32691" t="0"/>
          <a:stretch/>
        </p:blipFill>
        <p:spPr>
          <a:xfrm>
            <a:off x="493475" y="-11424"/>
            <a:ext cx="3604301" cy="258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800" y="2686200"/>
            <a:ext cx="5052723" cy="245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39699" y="168875"/>
            <a:ext cx="3604301" cy="48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8"/>
          <p:cNvPicPr preferRelativeResize="0"/>
          <p:nvPr/>
        </p:nvPicPr>
        <p:blipFill rotWithShape="1">
          <a:blip r:embed="rId3">
            <a:alphaModFix/>
          </a:blip>
          <a:srcRect b="0" l="0" r="22582" t="0"/>
          <a:stretch/>
        </p:blipFill>
        <p:spPr>
          <a:xfrm>
            <a:off x="549225" y="335550"/>
            <a:ext cx="4419599" cy="277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2600" y="564725"/>
            <a:ext cx="3359750" cy="447967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8"/>
          <p:cNvSpPr txBox="1"/>
          <p:nvPr/>
        </p:nvSpPr>
        <p:spPr>
          <a:xfrm>
            <a:off x="3072000" y="4044625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a" sz="40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LA COLLITA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"/>
          <p:cNvSpPr txBox="1"/>
          <p:nvPr/>
        </p:nvSpPr>
        <p:spPr>
          <a:xfrm>
            <a:off x="290000" y="3244225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a" sz="40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EL COMPOSTATGE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9"/>
          <p:cNvPicPr preferRelativeResize="0"/>
          <p:nvPr/>
        </p:nvPicPr>
        <p:blipFill rotWithShape="1">
          <a:blip r:embed="rId3">
            <a:alphaModFix/>
          </a:blip>
          <a:srcRect b="15424" l="7986" r="0" t="-3267"/>
          <a:stretch/>
        </p:blipFill>
        <p:spPr>
          <a:xfrm>
            <a:off x="417175" y="1056850"/>
            <a:ext cx="3102651" cy="394930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9"/>
          <p:cNvSpPr txBox="1"/>
          <p:nvPr/>
        </p:nvSpPr>
        <p:spPr>
          <a:xfrm>
            <a:off x="417175" y="25645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a" sz="40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LES GALLINES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5449" y="2658800"/>
            <a:ext cx="4826655" cy="234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6750" y="256450"/>
            <a:ext cx="4525348" cy="220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