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embeddedFontLst>
    <p:embeddedFont>
      <p:font typeface="Raleway"/>
      <p:regular r:id="rId31"/>
      <p:bold r:id="rId32"/>
      <p:italic r:id="rId33"/>
      <p:boldItalic r:id="rId34"/>
    </p:embeddedFont>
    <p:embeddedFont>
      <p:font typeface="Chewy"/>
      <p:regular r:id="rId35"/>
    </p:embeddedFont>
    <p:embeddedFont>
      <p:font typeface="Amatic SC"/>
      <p:regular r:id="rId36"/>
      <p:bold r:id="rId37"/>
    </p:embeddedFont>
    <p:embeddedFont>
      <p:font typeface="Lato"/>
      <p:regular r:id="rId38"/>
      <p:bold r:id="rId39"/>
      <p:italic r:id="rId40"/>
      <p:boldItalic r:id="rId41"/>
    </p:embeddedFont>
    <p:embeddedFont>
      <p:font typeface="Source Code Pro"/>
      <p:regular r:id="rId42"/>
      <p:bold r:id="rId43"/>
      <p:italic r:id="rId44"/>
      <p:boldItalic r:id="rId45"/>
    </p:embeddedFont>
    <p:embeddedFont>
      <p:font typeface="Gill Sans"/>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8" roundtripDataSignature="AMtx7mjWyxmLtrjM8luSOMwJsWUp947n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5.xml"/><Relationship Id="rId42" Type="http://schemas.openxmlformats.org/officeDocument/2006/relationships/font" Target="fonts/SourceCodePro-regular.fntdata"/><Relationship Id="rId41" Type="http://schemas.openxmlformats.org/officeDocument/2006/relationships/font" Target="fonts/Lato-boldItalic.fntdata"/><Relationship Id="rId22" Type="http://schemas.openxmlformats.org/officeDocument/2006/relationships/slide" Target="slides/slide17.xml"/><Relationship Id="rId44" Type="http://schemas.openxmlformats.org/officeDocument/2006/relationships/font" Target="fonts/SourceCodePro-italic.fntdata"/><Relationship Id="rId21" Type="http://schemas.openxmlformats.org/officeDocument/2006/relationships/slide" Target="slides/slide16.xml"/><Relationship Id="rId43" Type="http://schemas.openxmlformats.org/officeDocument/2006/relationships/font" Target="fonts/SourceCodePro-bold.fntdata"/><Relationship Id="rId24" Type="http://schemas.openxmlformats.org/officeDocument/2006/relationships/slide" Target="slides/slide19.xml"/><Relationship Id="rId46" Type="http://schemas.openxmlformats.org/officeDocument/2006/relationships/font" Target="fonts/GillSans-regular.fntdata"/><Relationship Id="rId23" Type="http://schemas.openxmlformats.org/officeDocument/2006/relationships/slide" Target="slides/slide18.xml"/><Relationship Id="rId45" Type="http://schemas.openxmlformats.org/officeDocument/2006/relationships/font" Target="fonts/SourceCodePr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GillSans-bold.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Chewy-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AmaticSC-bold.fntdata"/><Relationship Id="rId14" Type="http://schemas.openxmlformats.org/officeDocument/2006/relationships/slide" Target="slides/slide9.xml"/><Relationship Id="rId36" Type="http://schemas.openxmlformats.org/officeDocument/2006/relationships/font" Target="fonts/AmaticSC-regular.fntdata"/><Relationship Id="rId17" Type="http://schemas.openxmlformats.org/officeDocument/2006/relationships/slide" Target="slides/slide12.xml"/><Relationship Id="rId39" Type="http://schemas.openxmlformats.org/officeDocument/2006/relationships/font" Target="fonts/Lato-bold.fntdata"/><Relationship Id="rId16" Type="http://schemas.openxmlformats.org/officeDocument/2006/relationships/slide" Target="slides/slide11.xml"/><Relationship Id="rId38" Type="http://schemas.openxmlformats.org/officeDocument/2006/relationships/font" Target="fonts/La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49ad804521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149ad804521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7a7df28e5f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27a7df28e5f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3685701111_0_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13685701111_0_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49ad804521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11" name="Google Shape;211;g149ad804521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149ad804521_0_6: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3685701111_0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13685701111_0_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3685701111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13685701111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685701111_0_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13685701111_0_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3bb80e5468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13bb80e5468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3bb80e5468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13bb80e5468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7a6db97ef2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56" name="Google Shape;256;g27a6db97ef2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27a6db97ef2_0_1: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3faab89dd_4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19" name="Google Shape;119;g93faab89dd_4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93faab89dd_4_0: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3bb80e5468_0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13bb80e5468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3bb80e5468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13bb80e5468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b16da159e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78" name="Google Shape;278;g27b16da159e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27b16da159e_0_27: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7b16da159e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86" name="Google Shape;286;g27b16da159e_0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27b16da159e_0_34: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7b16da159e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94" name="Google Shape;294;g27b16da159e_0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27b16da159e_0_68: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685701111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13685701111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b16da159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40" name="Google Shape;140;g27b16da159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27b16da159e_0_0: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685701111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13685701111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685701111_0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13685701111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b16da159e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62" name="Google Shape;162;g27b16da159e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27b16da159e_0_7: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7b5da36074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7b5da36074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27b5da36074_0_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g13b84e11f20_0_537"/>
          <p:cNvSpPr/>
          <p:nvPr/>
        </p:nvSpPr>
        <p:spPr>
          <a:xfrm>
            <a:off x="0" y="0"/>
            <a:ext cx="9144000" cy="650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 name="Google Shape;15;g13b84e11f20_0_537"/>
          <p:cNvGrpSpPr/>
          <p:nvPr/>
        </p:nvGrpSpPr>
        <p:grpSpPr>
          <a:xfrm>
            <a:off x="830392" y="1588427"/>
            <a:ext cx="745763" cy="61102"/>
            <a:chOff x="4580561" y="2589004"/>
            <a:chExt cx="1064464" cy="25200"/>
          </a:xfrm>
        </p:grpSpPr>
        <p:sp>
          <p:nvSpPr>
            <p:cNvPr id="16" name="Google Shape;16;g13b84e11f20_0_53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13b84e11f20_0_53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 name="Google Shape;18;g13b84e11f20_0_537"/>
          <p:cNvSpPr txBox="1"/>
          <p:nvPr>
            <p:ph type="ctrTitle"/>
          </p:nvPr>
        </p:nvSpPr>
        <p:spPr>
          <a:xfrm>
            <a:off x="729450" y="1763267"/>
            <a:ext cx="7688100" cy="221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9" name="Google Shape;19;g13b84e11f20_0_537"/>
          <p:cNvSpPr txBox="1"/>
          <p:nvPr>
            <p:ph idx="1" type="subTitle"/>
          </p:nvPr>
        </p:nvSpPr>
        <p:spPr>
          <a:xfrm>
            <a:off x="729627" y="4230533"/>
            <a:ext cx="7688100" cy="72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0" name="Google Shape;20;g13b84e11f20_0_537"/>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1" name="Shape 81"/>
        <p:cNvGrpSpPr/>
        <p:nvPr/>
      </p:nvGrpSpPr>
      <p:grpSpPr>
        <a:xfrm>
          <a:off x="0" y="0"/>
          <a:ext cx="0" cy="0"/>
          <a:chOff x="0" y="0"/>
          <a:chExt cx="0" cy="0"/>
        </a:xfrm>
      </p:grpSpPr>
      <p:grpSp>
        <p:nvGrpSpPr>
          <p:cNvPr id="82" name="Google Shape;82;g13b84e11f20_0_583"/>
          <p:cNvGrpSpPr/>
          <p:nvPr/>
        </p:nvGrpSpPr>
        <p:grpSpPr>
          <a:xfrm>
            <a:off x="830392" y="5558926"/>
            <a:ext cx="745763" cy="61102"/>
            <a:chOff x="4580561" y="2589004"/>
            <a:chExt cx="1064464" cy="25200"/>
          </a:xfrm>
        </p:grpSpPr>
        <p:sp>
          <p:nvSpPr>
            <p:cNvPr id="83" name="Google Shape;83;g13b84e11f20_0_58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13b84e11f20_0_58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g13b84e11f20_0_583"/>
          <p:cNvSpPr txBox="1"/>
          <p:nvPr>
            <p:ph type="title"/>
          </p:nvPr>
        </p:nvSpPr>
        <p:spPr>
          <a:xfrm>
            <a:off x="729450" y="1152400"/>
            <a:ext cx="7021200" cy="39801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86" name="Google Shape;86;g13b84e11f20_0_583"/>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 name="Shape 87"/>
        <p:cNvGrpSpPr/>
        <p:nvPr/>
      </p:nvGrpSpPr>
      <p:grpSpPr>
        <a:xfrm>
          <a:off x="0" y="0"/>
          <a:ext cx="0" cy="0"/>
          <a:chOff x="0" y="0"/>
          <a:chExt cx="0" cy="0"/>
        </a:xfrm>
      </p:grpSpPr>
      <p:sp>
        <p:nvSpPr>
          <p:cNvPr id="88" name="Google Shape;88;g13b84e11f20_0_598"/>
          <p:cNvSpPr txBox="1"/>
          <p:nvPr>
            <p:ph idx="1" type="body"/>
          </p:nvPr>
        </p:nvSpPr>
        <p:spPr>
          <a:xfrm>
            <a:off x="724950" y="5830068"/>
            <a:ext cx="7697400" cy="614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89" name="Google Shape;89;g13b84e11f20_0_598"/>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90" name="Shape 90"/>
        <p:cNvGrpSpPr/>
        <p:nvPr/>
      </p:nvGrpSpPr>
      <p:grpSpPr>
        <a:xfrm>
          <a:off x="0" y="0"/>
          <a:ext cx="0" cy="0"/>
          <a:chOff x="0" y="0"/>
          <a:chExt cx="0" cy="0"/>
        </a:xfrm>
      </p:grpSpPr>
      <p:grpSp>
        <p:nvGrpSpPr>
          <p:cNvPr id="91" name="Google Shape;91;g13b84e11f20_0_601"/>
          <p:cNvGrpSpPr/>
          <p:nvPr/>
        </p:nvGrpSpPr>
        <p:grpSpPr>
          <a:xfrm>
            <a:off x="830392" y="5558926"/>
            <a:ext cx="745763" cy="61102"/>
            <a:chOff x="4580561" y="2589004"/>
            <a:chExt cx="1064464" cy="25200"/>
          </a:xfrm>
        </p:grpSpPr>
        <p:sp>
          <p:nvSpPr>
            <p:cNvPr id="92" name="Google Shape;92;g13b84e11f20_0_60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13b84e11f20_0_60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 name="Google Shape;94;g13b84e11f20_0_601"/>
          <p:cNvSpPr txBox="1"/>
          <p:nvPr>
            <p:ph hasCustomPrompt="1" type="title"/>
          </p:nvPr>
        </p:nvSpPr>
        <p:spPr>
          <a:xfrm>
            <a:off x="729450" y="978600"/>
            <a:ext cx="7688400" cy="165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5" name="Google Shape;95;g13b84e11f20_0_601"/>
          <p:cNvSpPr txBox="1"/>
          <p:nvPr>
            <p:ph idx="1" type="body"/>
          </p:nvPr>
        </p:nvSpPr>
        <p:spPr>
          <a:xfrm>
            <a:off x="729450" y="3030517"/>
            <a:ext cx="7688400" cy="2107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96" name="Google Shape;96;g13b84e11f20_0_601"/>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g13b84e11f20_0_608"/>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TITLE_AND_BODY_1">
    <p:spTree>
      <p:nvGrpSpPr>
        <p:cNvPr id="99" name="Shape 99"/>
        <p:cNvGrpSpPr/>
        <p:nvPr/>
      </p:nvGrpSpPr>
      <p:grpSpPr>
        <a:xfrm>
          <a:off x="0" y="0"/>
          <a:ext cx="0" cy="0"/>
          <a:chOff x="0" y="0"/>
          <a:chExt cx="0" cy="0"/>
        </a:xfrm>
      </p:grpSpPr>
      <p:sp>
        <p:nvSpPr>
          <p:cNvPr id="100" name="Google Shape;100;g13b84e11f20_0_623"/>
          <p:cNvSpPr txBox="1"/>
          <p:nvPr>
            <p:ph idx="12" type="sldNum"/>
          </p:nvPr>
        </p:nvSpPr>
        <p:spPr>
          <a:xfrm>
            <a:off x="8714816" y="6473825"/>
            <a:ext cx="273600" cy="264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1">
  <p:cSld name="TITLE_AND_BODY_2">
    <p:spTree>
      <p:nvGrpSpPr>
        <p:cNvPr id="101" name="Shape 101"/>
        <p:cNvGrpSpPr/>
        <p:nvPr/>
      </p:nvGrpSpPr>
      <p:grpSpPr>
        <a:xfrm>
          <a:off x="0" y="0"/>
          <a:ext cx="0" cy="0"/>
          <a:chOff x="0" y="0"/>
          <a:chExt cx="0" cy="0"/>
        </a:xfrm>
      </p:grpSpPr>
      <p:sp>
        <p:nvSpPr>
          <p:cNvPr id="102" name="Google Shape;102;g13b84e11f20_0_625"/>
          <p:cNvSpPr txBox="1"/>
          <p:nvPr>
            <p:ph idx="12" type="sldNum"/>
          </p:nvPr>
        </p:nvSpPr>
        <p:spPr>
          <a:xfrm>
            <a:off x="8714816" y="6473825"/>
            <a:ext cx="273600" cy="264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Libre Franklin"/>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SECTION_HEADER_1">
    <p:spTree>
      <p:nvGrpSpPr>
        <p:cNvPr id="103" name="Shape 103"/>
        <p:cNvGrpSpPr/>
        <p:nvPr/>
      </p:nvGrpSpPr>
      <p:grpSpPr>
        <a:xfrm>
          <a:off x="0" y="0"/>
          <a:ext cx="0" cy="0"/>
          <a:chOff x="0" y="0"/>
          <a:chExt cx="0" cy="0"/>
        </a:xfrm>
      </p:grpSpPr>
      <p:sp>
        <p:nvSpPr>
          <p:cNvPr id="104" name="Google Shape;104;g13b84e11f20_0_627"/>
          <p:cNvSpPr txBox="1"/>
          <p:nvPr>
            <p:ph type="title"/>
          </p:nvPr>
        </p:nvSpPr>
        <p:spPr>
          <a:xfrm>
            <a:off x="609598" y="2700868"/>
            <a:ext cx="6347700" cy="182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13b84e11f20_0_627"/>
          <p:cNvSpPr txBox="1"/>
          <p:nvPr>
            <p:ph idx="1" type="body"/>
          </p:nvPr>
        </p:nvSpPr>
        <p:spPr>
          <a:xfrm>
            <a:off x="609598" y="4527448"/>
            <a:ext cx="6347700"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6" name="Google Shape;106;g13b84e11f20_0_627"/>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7" name="Google Shape;107;g13b84e11f20_0_627"/>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8" name="Google Shape;108;g13b84e11f20_0_627"/>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g13b84e11f20_0_568"/>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 name="Google Shape;23;g13b84e11f20_0_568"/>
          <p:cNvGrpSpPr/>
          <p:nvPr/>
        </p:nvGrpSpPr>
        <p:grpSpPr>
          <a:xfrm>
            <a:off x="830392" y="1588427"/>
            <a:ext cx="745763" cy="61102"/>
            <a:chOff x="4580561" y="2589004"/>
            <a:chExt cx="1064464" cy="25200"/>
          </a:xfrm>
        </p:grpSpPr>
        <p:sp>
          <p:nvSpPr>
            <p:cNvPr id="24" name="Google Shape;24;g13b84e11f20_0_56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g13b84e11f20_0_56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g13b84e11f20_0_568"/>
          <p:cNvSpPr txBox="1"/>
          <p:nvPr>
            <p:ph type="title"/>
          </p:nvPr>
        </p:nvSpPr>
        <p:spPr>
          <a:xfrm>
            <a:off x="729450" y="1758200"/>
            <a:ext cx="7688400" cy="71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7" name="Google Shape;27;g13b84e11f20_0_568"/>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8" name="Shape 28"/>
        <p:cNvGrpSpPr/>
        <p:nvPr/>
      </p:nvGrpSpPr>
      <p:grpSpPr>
        <a:xfrm>
          <a:off x="0" y="0"/>
          <a:ext cx="0" cy="0"/>
          <a:chOff x="0" y="0"/>
          <a:chExt cx="0" cy="0"/>
        </a:xfrm>
      </p:grpSpPr>
      <p:sp>
        <p:nvSpPr>
          <p:cNvPr id="29" name="Google Shape;29;g13b84e11f20_0_616"/>
          <p:cNvSpPr txBox="1"/>
          <p:nvPr>
            <p:ph type="title"/>
          </p:nvPr>
        </p:nvSpPr>
        <p:spPr>
          <a:xfrm>
            <a:off x="609600" y="609600"/>
            <a:ext cx="63477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g13b84e11f20_0_616"/>
          <p:cNvSpPr txBox="1"/>
          <p:nvPr>
            <p:ph idx="1" type="body"/>
          </p:nvPr>
        </p:nvSpPr>
        <p:spPr>
          <a:xfrm>
            <a:off x="609600" y="2160589"/>
            <a:ext cx="3088200" cy="3880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31" name="Google Shape;31;g13b84e11f20_0_616"/>
          <p:cNvSpPr txBox="1"/>
          <p:nvPr>
            <p:ph idx="2" type="body"/>
          </p:nvPr>
        </p:nvSpPr>
        <p:spPr>
          <a:xfrm>
            <a:off x="3869204" y="2160590"/>
            <a:ext cx="3088200" cy="3880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32" name="Google Shape;32;g13b84e11f20_0_616"/>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g13b84e11f20_0_616"/>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g13b84e11f20_0_616"/>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5" name="Shape 35"/>
        <p:cNvGrpSpPr/>
        <p:nvPr/>
      </p:nvGrpSpPr>
      <p:grpSpPr>
        <a:xfrm>
          <a:off x="0" y="0"/>
          <a:ext cx="0" cy="0"/>
          <a:chOff x="0" y="0"/>
          <a:chExt cx="0" cy="0"/>
        </a:xfrm>
      </p:grpSpPr>
      <p:sp>
        <p:nvSpPr>
          <p:cNvPr id="36" name="Google Shape;36;g13b84e11f20_0_610"/>
          <p:cNvSpPr txBox="1"/>
          <p:nvPr>
            <p:ph type="title"/>
          </p:nvPr>
        </p:nvSpPr>
        <p:spPr>
          <a:xfrm>
            <a:off x="609599" y="609600"/>
            <a:ext cx="63477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13b84e11f20_0_610"/>
          <p:cNvSpPr txBox="1"/>
          <p:nvPr>
            <p:ph idx="1" type="body"/>
          </p:nvPr>
        </p:nvSpPr>
        <p:spPr>
          <a:xfrm>
            <a:off x="609599" y="2160590"/>
            <a:ext cx="6347700" cy="3880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38" name="Google Shape;38;g13b84e11f20_0_610"/>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g13b84e11f20_0_610"/>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g13b84e11f20_0_610"/>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g13b84e11f20_0_589"/>
          <p:cNvSpPr/>
          <p:nvPr/>
        </p:nvSpPr>
        <p:spPr>
          <a:xfrm>
            <a:off x="0" y="0"/>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g13b84e11f20_0_589"/>
          <p:cNvGrpSpPr/>
          <p:nvPr/>
        </p:nvGrpSpPr>
        <p:grpSpPr>
          <a:xfrm>
            <a:off x="830392" y="1588427"/>
            <a:ext cx="745763" cy="61102"/>
            <a:chOff x="4580561" y="2589004"/>
            <a:chExt cx="1064464" cy="25200"/>
          </a:xfrm>
        </p:grpSpPr>
        <p:sp>
          <p:nvSpPr>
            <p:cNvPr id="44" name="Google Shape;44;g13b84e11f20_0_58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13b84e11f20_0_58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g13b84e11f20_0_589"/>
          <p:cNvSpPr txBox="1"/>
          <p:nvPr>
            <p:ph type="title"/>
          </p:nvPr>
        </p:nvSpPr>
        <p:spPr>
          <a:xfrm>
            <a:off x="730000" y="1758200"/>
            <a:ext cx="3300900" cy="224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7" name="Google Shape;47;g13b84e11f20_0_589"/>
          <p:cNvSpPr txBox="1"/>
          <p:nvPr>
            <p:ph idx="1" type="subTitle"/>
          </p:nvPr>
        </p:nvSpPr>
        <p:spPr>
          <a:xfrm>
            <a:off x="724950" y="4215367"/>
            <a:ext cx="3300900" cy="1011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8" name="Google Shape;48;g13b84e11f20_0_589"/>
          <p:cNvSpPr txBox="1"/>
          <p:nvPr>
            <p:ph idx="2" type="body"/>
          </p:nvPr>
        </p:nvSpPr>
        <p:spPr>
          <a:xfrm>
            <a:off x="5174225" y="1803500"/>
            <a:ext cx="3374400" cy="4034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9" name="Google Shape;49;g13b84e11f20_0_589"/>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0" name="Shape 50"/>
        <p:cNvGrpSpPr/>
        <p:nvPr/>
      </p:nvGrpSpPr>
      <p:grpSpPr>
        <a:xfrm>
          <a:off x="0" y="0"/>
          <a:ext cx="0" cy="0"/>
          <a:chOff x="0" y="0"/>
          <a:chExt cx="0" cy="0"/>
        </a:xfrm>
      </p:grpSpPr>
      <p:grpSp>
        <p:nvGrpSpPr>
          <p:cNvPr id="51" name="Google Shape;51;g13b84e11f20_0_545"/>
          <p:cNvGrpSpPr/>
          <p:nvPr/>
        </p:nvGrpSpPr>
        <p:grpSpPr>
          <a:xfrm>
            <a:off x="830392" y="1588427"/>
            <a:ext cx="745763" cy="61102"/>
            <a:chOff x="4580561" y="2589004"/>
            <a:chExt cx="1064464" cy="25200"/>
          </a:xfrm>
        </p:grpSpPr>
        <p:sp>
          <p:nvSpPr>
            <p:cNvPr id="52" name="Google Shape;52;g13b84e11f20_0_54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g13b84e11f20_0_54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g13b84e11f20_0_545"/>
          <p:cNvSpPr txBox="1"/>
          <p:nvPr>
            <p:ph type="title"/>
          </p:nvPr>
        </p:nvSpPr>
        <p:spPr>
          <a:xfrm>
            <a:off x="729450" y="1763267"/>
            <a:ext cx="7688400" cy="202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55" name="Google Shape;55;g13b84e11f20_0_545"/>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 name="Shape 56"/>
        <p:cNvGrpSpPr/>
        <p:nvPr/>
      </p:nvGrpSpPr>
      <p:grpSpPr>
        <a:xfrm>
          <a:off x="0" y="0"/>
          <a:ext cx="0" cy="0"/>
          <a:chOff x="0" y="0"/>
          <a:chExt cx="0" cy="0"/>
        </a:xfrm>
      </p:grpSpPr>
      <p:sp>
        <p:nvSpPr>
          <p:cNvPr id="57" name="Google Shape;57;g13b84e11f20_0_551"/>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 name="Google Shape;58;g13b84e11f20_0_551"/>
          <p:cNvGrpSpPr/>
          <p:nvPr/>
        </p:nvGrpSpPr>
        <p:grpSpPr>
          <a:xfrm>
            <a:off x="830392" y="1588427"/>
            <a:ext cx="745763" cy="61102"/>
            <a:chOff x="4580561" y="2589004"/>
            <a:chExt cx="1064464" cy="25200"/>
          </a:xfrm>
        </p:grpSpPr>
        <p:sp>
          <p:nvSpPr>
            <p:cNvPr id="59" name="Google Shape;59;g13b84e11f20_0_55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13b84e11f20_0_55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 name="Google Shape;61;g13b84e11f20_0_551"/>
          <p:cNvSpPr txBox="1"/>
          <p:nvPr>
            <p:ph type="title"/>
          </p:nvPr>
        </p:nvSpPr>
        <p:spPr>
          <a:xfrm>
            <a:off x="729450" y="1758200"/>
            <a:ext cx="7688700" cy="71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2" name="Google Shape;62;g13b84e11f20_0_551"/>
          <p:cNvSpPr txBox="1"/>
          <p:nvPr>
            <p:ph idx="1" type="body"/>
          </p:nvPr>
        </p:nvSpPr>
        <p:spPr>
          <a:xfrm>
            <a:off x="729450" y="2771833"/>
            <a:ext cx="7688700" cy="3014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3" name="Google Shape;63;g13b84e11f20_0_551"/>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 name="Shape 64"/>
        <p:cNvGrpSpPr/>
        <p:nvPr/>
      </p:nvGrpSpPr>
      <p:grpSpPr>
        <a:xfrm>
          <a:off x="0" y="0"/>
          <a:ext cx="0" cy="0"/>
          <a:chOff x="0" y="0"/>
          <a:chExt cx="0" cy="0"/>
        </a:xfrm>
      </p:grpSpPr>
      <p:sp>
        <p:nvSpPr>
          <p:cNvPr id="65" name="Google Shape;65;g13b84e11f20_0_559"/>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 name="Google Shape;66;g13b84e11f20_0_559"/>
          <p:cNvGrpSpPr/>
          <p:nvPr/>
        </p:nvGrpSpPr>
        <p:grpSpPr>
          <a:xfrm>
            <a:off x="830392" y="1588427"/>
            <a:ext cx="745763" cy="61102"/>
            <a:chOff x="4580561" y="2589004"/>
            <a:chExt cx="1064464" cy="25200"/>
          </a:xfrm>
        </p:grpSpPr>
        <p:sp>
          <p:nvSpPr>
            <p:cNvPr id="67" name="Google Shape;67;g13b84e11f20_0_55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13b84e11f20_0_55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 name="Google Shape;69;g13b84e11f20_0_559"/>
          <p:cNvSpPr txBox="1"/>
          <p:nvPr>
            <p:ph type="title"/>
          </p:nvPr>
        </p:nvSpPr>
        <p:spPr>
          <a:xfrm>
            <a:off x="729450" y="1758200"/>
            <a:ext cx="7688400" cy="71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70" name="Google Shape;70;g13b84e11f20_0_559"/>
          <p:cNvSpPr txBox="1"/>
          <p:nvPr>
            <p:ph idx="1" type="body"/>
          </p:nvPr>
        </p:nvSpPr>
        <p:spPr>
          <a:xfrm>
            <a:off x="729325" y="2771833"/>
            <a:ext cx="3774300" cy="3014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1" name="Google Shape;71;g13b84e11f20_0_559"/>
          <p:cNvSpPr txBox="1"/>
          <p:nvPr>
            <p:ph idx="2" type="body"/>
          </p:nvPr>
        </p:nvSpPr>
        <p:spPr>
          <a:xfrm>
            <a:off x="4643604" y="2771833"/>
            <a:ext cx="3774300" cy="3014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2" name="Google Shape;72;g13b84e11f20_0_559"/>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g13b84e11f20_0_575"/>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5" name="Google Shape;75;g13b84e11f20_0_575"/>
          <p:cNvGrpSpPr/>
          <p:nvPr/>
        </p:nvGrpSpPr>
        <p:grpSpPr>
          <a:xfrm>
            <a:off x="830392" y="1588427"/>
            <a:ext cx="745763" cy="61102"/>
            <a:chOff x="4580561" y="2589004"/>
            <a:chExt cx="1064464" cy="25200"/>
          </a:xfrm>
        </p:grpSpPr>
        <p:sp>
          <p:nvSpPr>
            <p:cNvPr id="76" name="Google Shape;76;g13b84e11f20_0_57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g13b84e11f20_0_57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 name="Google Shape;78;g13b84e11f20_0_575"/>
          <p:cNvSpPr txBox="1"/>
          <p:nvPr>
            <p:ph type="title"/>
          </p:nvPr>
        </p:nvSpPr>
        <p:spPr>
          <a:xfrm>
            <a:off x="730000" y="1758200"/>
            <a:ext cx="3300900" cy="1842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79" name="Google Shape;79;g13b84e11f20_0_575"/>
          <p:cNvSpPr txBox="1"/>
          <p:nvPr>
            <p:ph idx="1" type="body"/>
          </p:nvPr>
        </p:nvSpPr>
        <p:spPr>
          <a:xfrm>
            <a:off x="721225" y="3708967"/>
            <a:ext cx="3300900" cy="2130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0" name="Google Shape;80;g13b84e11f20_0_575"/>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g13b84e11f20_0_53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11" name="Google Shape;11;g13b84e11f20_0_53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12" name="Google Shape;12;g13b84e11f20_0_533"/>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 Id="rId4" Type="http://schemas.openxmlformats.org/officeDocument/2006/relationships/image" Target="../media/image2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martaferre@roureda.cat" TargetMode="External"/><Relationship Id="rId4" Type="http://schemas.openxmlformats.org/officeDocument/2006/relationships/hyperlink" Target="mailto:martaferre@roureda.cat" TargetMode="External"/><Relationship Id="rId5" Type="http://schemas.openxmlformats.org/officeDocument/2006/relationships/hyperlink" Target="mailto:martaferre@roureda.cat" TargetMode="External"/><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agora.xtec.cat/escola-roureda/" TargetMode="External"/><Relationship Id="rId4" Type="http://schemas.openxmlformats.org/officeDocument/2006/relationships/image" Target="../media/image24.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26.jp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
          <p:cNvPicPr preferRelativeResize="0"/>
          <p:nvPr/>
        </p:nvPicPr>
        <p:blipFill rotWithShape="1">
          <a:blip r:embed="rId3">
            <a:alphaModFix/>
          </a:blip>
          <a:srcRect b="8359" l="0" r="0" t="27236"/>
          <a:stretch/>
        </p:blipFill>
        <p:spPr>
          <a:xfrm>
            <a:off x="4849527" y="2756825"/>
            <a:ext cx="4294472" cy="3687700"/>
          </a:xfrm>
          <a:prstGeom prst="rect">
            <a:avLst/>
          </a:prstGeom>
          <a:noFill/>
          <a:ln>
            <a:noFill/>
          </a:ln>
        </p:spPr>
      </p:pic>
      <p:sp>
        <p:nvSpPr>
          <p:cNvPr id="114" name="Google Shape;114;p1"/>
          <p:cNvSpPr txBox="1"/>
          <p:nvPr/>
        </p:nvSpPr>
        <p:spPr>
          <a:xfrm>
            <a:off x="2497800" y="2004125"/>
            <a:ext cx="4148400" cy="6003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Source Code Pro"/>
                <a:ea typeface="Source Code Pro"/>
                <a:cs typeface="Source Code Pro"/>
                <a:sym typeface="Source Code Pro"/>
              </a:rPr>
              <a:t>CURS 2023-2024</a:t>
            </a:r>
            <a:endParaRPr b="1" i="0" sz="2700" u="none" cap="none" strike="noStrike">
              <a:solidFill>
                <a:srgbClr val="000000"/>
              </a:solidFill>
              <a:latin typeface="Source Code Pro"/>
              <a:ea typeface="Source Code Pro"/>
              <a:cs typeface="Source Code Pro"/>
              <a:sym typeface="Source Code Pro"/>
            </a:endParaRPr>
          </a:p>
        </p:txBody>
      </p:sp>
      <p:sp>
        <p:nvSpPr>
          <p:cNvPr id="115" name="Google Shape;115;p1"/>
          <p:cNvSpPr txBox="1"/>
          <p:nvPr>
            <p:ph type="ctrTitle"/>
          </p:nvPr>
        </p:nvSpPr>
        <p:spPr>
          <a:xfrm>
            <a:off x="0" y="260175"/>
            <a:ext cx="9144000" cy="1676100"/>
          </a:xfrm>
          <a:prstGeom prst="rect">
            <a:avLst/>
          </a:prstGeom>
          <a:solidFill>
            <a:schemeClr val="lt1"/>
          </a:solidFill>
          <a:ln>
            <a:noFill/>
          </a:ln>
        </p:spPr>
        <p:txBody>
          <a:bodyPr anchorCtr="0" anchor="ctr" bIns="45700" lIns="91425" spcFirstLastPara="1" rIns="91425" wrap="square" tIns="45700">
            <a:noAutofit/>
          </a:bodyPr>
          <a:lstStyle/>
          <a:p>
            <a:pPr indent="0" lvl="0" marL="53975" rtl="0" algn="ctr">
              <a:lnSpc>
                <a:spcPct val="100000"/>
              </a:lnSpc>
              <a:spcBef>
                <a:spcPts val="0"/>
              </a:spcBef>
              <a:spcAft>
                <a:spcPts val="0"/>
              </a:spcAft>
              <a:buClr>
                <a:srgbClr val="FF0000"/>
              </a:buClr>
              <a:buSzPts val="4300"/>
              <a:buFont typeface="EB Garamond"/>
              <a:buNone/>
            </a:pPr>
            <a:r>
              <a:t/>
            </a:r>
            <a:endParaRPr>
              <a:solidFill>
                <a:srgbClr val="FF0000"/>
              </a:solidFill>
              <a:latin typeface="Amatic SC"/>
              <a:ea typeface="Amatic SC"/>
              <a:cs typeface="Amatic SC"/>
              <a:sym typeface="Amatic SC"/>
            </a:endParaRPr>
          </a:p>
          <a:p>
            <a:pPr indent="0" lvl="0" marL="53975" rtl="0" algn="ctr">
              <a:lnSpc>
                <a:spcPct val="115000"/>
              </a:lnSpc>
              <a:spcBef>
                <a:spcPts val="0"/>
              </a:spcBef>
              <a:spcAft>
                <a:spcPts val="0"/>
              </a:spcAft>
              <a:buClr>
                <a:srgbClr val="FF0000"/>
              </a:buClr>
              <a:buSzPts val="4300"/>
              <a:buFont typeface="EB Garamond"/>
              <a:buNone/>
            </a:pPr>
            <a:r>
              <a:t/>
            </a:r>
            <a:endParaRPr sz="1800">
              <a:solidFill>
                <a:srgbClr val="FF0000"/>
              </a:solidFill>
              <a:latin typeface="Amatic SC"/>
              <a:ea typeface="Amatic SC"/>
              <a:cs typeface="Amatic SC"/>
              <a:sym typeface="Amatic SC"/>
            </a:endParaRPr>
          </a:p>
          <a:p>
            <a:pPr indent="0" lvl="0" marL="53975" rtl="0" algn="ctr">
              <a:lnSpc>
                <a:spcPct val="100000"/>
              </a:lnSpc>
              <a:spcBef>
                <a:spcPts val="0"/>
              </a:spcBef>
              <a:spcAft>
                <a:spcPts val="0"/>
              </a:spcAft>
              <a:buClr>
                <a:srgbClr val="FF0000"/>
              </a:buClr>
              <a:buSzPts val="4300"/>
              <a:buFont typeface="EB Garamond"/>
              <a:buNone/>
            </a:pPr>
            <a:r>
              <a:rPr lang="en-US" sz="5900">
                <a:solidFill>
                  <a:schemeClr val="dk1"/>
                </a:solidFill>
                <a:latin typeface="Amatic SC"/>
                <a:ea typeface="Amatic SC"/>
                <a:cs typeface="Amatic SC"/>
                <a:sym typeface="Amatic SC"/>
              </a:rPr>
              <a:t>B</a:t>
            </a:r>
            <a:r>
              <a:rPr b="1" i="0" lang="en-US" sz="5900" u="none">
                <a:solidFill>
                  <a:schemeClr val="dk1"/>
                </a:solidFill>
                <a:latin typeface="Amatic SC"/>
                <a:ea typeface="Amatic SC"/>
                <a:cs typeface="Amatic SC"/>
                <a:sym typeface="Amatic SC"/>
              </a:rPr>
              <a:t>ENVINGUTS A L’AULA DELS I LES </a:t>
            </a:r>
            <a:r>
              <a:rPr b="1" lang="en-US" sz="5900">
                <a:solidFill>
                  <a:schemeClr val="dk1"/>
                </a:solidFill>
                <a:latin typeface="Amatic SC"/>
                <a:ea typeface="Amatic SC"/>
                <a:cs typeface="Amatic SC"/>
                <a:sym typeface="Amatic SC"/>
              </a:rPr>
              <a:t>ALUMNES DE </a:t>
            </a:r>
            <a:r>
              <a:rPr lang="en-US" sz="5900">
                <a:solidFill>
                  <a:schemeClr val="dk1"/>
                </a:solidFill>
                <a:latin typeface="Amatic SC"/>
                <a:ea typeface="Amatic SC"/>
                <a:cs typeface="Amatic SC"/>
                <a:sym typeface="Amatic SC"/>
              </a:rPr>
              <a:t>6</a:t>
            </a:r>
            <a:r>
              <a:rPr lang="en-US" sz="5900">
                <a:solidFill>
                  <a:schemeClr val="dk1"/>
                </a:solidFill>
                <a:latin typeface="Amatic SC"/>
                <a:ea typeface="Amatic SC"/>
                <a:cs typeface="Amatic SC"/>
                <a:sym typeface="Amatic SC"/>
              </a:rPr>
              <a:t>è</a:t>
            </a:r>
            <a:r>
              <a:rPr b="1" lang="en-US" sz="5900">
                <a:solidFill>
                  <a:schemeClr val="dk1"/>
                </a:solidFill>
                <a:latin typeface="Amatic SC"/>
                <a:ea typeface="Amatic SC"/>
                <a:cs typeface="Amatic SC"/>
                <a:sym typeface="Amatic SC"/>
              </a:rPr>
              <a:t>!</a:t>
            </a:r>
            <a:br>
              <a:rPr i="0" lang="en-US" sz="4500" u="none">
                <a:solidFill>
                  <a:srgbClr val="835E01"/>
                </a:solidFill>
                <a:latin typeface="Amatic SC"/>
                <a:ea typeface="Amatic SC"/>
                <a:cs typeface="Amatic SC"/>
                <a:sym typeface="Amatic SC"/>
              </a:rPr>
            </a:br>
            <a:endParaRPr sz="5300">
              <a:latin typeface="Amatic SC"/>
              <a:ea typeface="Amatic SC"/>
              <a:cs typeface="Amatic SC"/>
              <a:sym typeface="Amatic SC"/>
            </a:endParaRPr>
          </a:p>
        </p:txBody>
      </p:sp>
      <p:pic>
        <p:nvPicPr>
          <p:cNvPr id="116" name="Google Shape;116;p1"/>
          <p:cNvPicPr preferRelativeResize="0"/>
          <p:nvPr/>
        </p:nvPicPr>
        <p:blipFill>
          <a:blip r:embed="rId4">
            <a:alphaModFix/>
          </a:blip>
          <a:stretch>
            <a:fillRect/>
          </a:stretch>
        </p:blipFill>
        <p:spPr>
          <a:xfrm>
            <a:off x="0" y="2756825"/>
            <a:ext cx="4916925" cy="36877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49ad804521_0_23"/>
          <p:cNvSpPr txBox="1"/>
          <p:nvPr>
            <p:ph type="title"/>
          </p:nvPr>
        </p:nvSpPr>
        <p:spPr>
          <a:xfrm>
            <a:off x="284550" y="195075"/>
            <a:ext cx="9052200" cy="71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ct val="26526"/>
              <a:buFont typeface="Trebuchet MS"/>
              <a:buNone/>
            </a:pPr>
            <a:r>
              <a:t/>
            </a:r>
            <a:endParaRPr sz="5277">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chemeClr val="accent3"/>
              </a:buClr>
              <a:buSzPct val="26526"/>
              <a:buFont typeface="Trebuchet MS"/>
              <a:buNone/>
            </a:pPr>
            <a:r>
              <a:rPr lang="en-US" sz="5277">
                <a:solidFill>
                  <a:schemeClr val="dk1"/>
                </a:solidFill>
                <a:latin typeface="Amatic SC"/>
                <a:ea typeface="Amatic SC"/>
                <a:cs typeface="Amatic SC"/>
                <a:sym typeface="Amatic SC"/>
              </a:rPr>
              <a:t>PROgrama contra la violència  (Fundació FCB)</a:t>
            </a:r>
            <a:endParaRPr sz="5277">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chemeClr val="accent3"/>
              </a:buClr>
              <a:buSzPts val="1260"/>
              <a:buFont typeface="Trebuchet MS"/>
              <a:buNone/>
            </a:pPr>
            <a:r>
              <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190" name="Google Shape;190;g149ad804521_0_23"/>
          <p:cNvSpPr txBox="1"/>
          <p:nvPr/>
        </p:nvSpPr>
        <p:spPr>
          <a:xfrm>
            <a:off x="209525" y="1659150"/>
            <a:ext cx="7896600" cy="4890300"/>
          </a:xfrm>
          <a:prstGeom prst="rect">
            <a:avLst/>
          </a:prstGeom>
          <a:noFill/>
          <a:ln>
            <a:noFill/>
          </a:ln>
        </p:spPr>
        <p:txBody>
          <a:bodyPr anchorCtr="0" anchor="t" bIns="45700" lIns="91425" spcFirstLastPara="1" rIns="91425" wrap="square" tIns="45700">
            <a:noAutofit/>
          </a:bodyPr>
          <a:lstStyle/>
          <a:p>
            <a:pPr indent="-425450" lvl="0" marL="457200" marR="0" rtl="0" algn="l">
              <a:lnSpc>
                <a:spcPct val="150000"/>
              </a:lnSpc>
              <a:spcBef>
                <a:spcPts val="0"/>
              </a:spcBef>
              <a:spcAft>
                <a:spcPts val="0"/>
              </a:spcAft>
              <a:buClr>
                <a:srgbClr val="000000"/>
              </a:buClr>
              <a:buSzPts val="3100"/>
              <a:buFont typeface="Gill Sans"/>
              <a:buChar char="●"/>
            </a:pPr>
            <a:r>
              <a:rPr b="1" i="0" lang="en-US" sz="2300" u="none" cap="none" strike="noStrike">
                <a:solidFill>
                  <a:srgbClr val="000000"/>
                </a:solidFill>
                <a:latin typeface="Gill Sans"/>
                <a:ea typeface="Gill Sans"/>
                <a:cs typeface="Gill Sans"/>
                <a:sym typeface="Gill Sans"/>
              </a:rPr>
              <a:t>Objectiu: </a:t>
            </a:r>
            <a:r>
              <a:rPr b="0" i="0" lang="en-US" sz="2300" u="none" cap="none" strike="noStrike">
                <a:solidFill>
                  <a:srgbClr val="000000"/>
                </a:solidFill>
                <a:latin typeface="Gill Sans"/>
                <a:ea typeface="Gill Sans"/>
                <a:cs typeface="Gill Sans"/>
                <a:sym typeface="Gill Sans"/>
              </a:rPr>
              <a:t>prevenir, sensibilitzar i generar 	coneixement sobre l’assetjament en el</a:t>
            </a:r>
            <a:r>
              <a:rPr lang="en-US" sz="2300">
                <a:latin typeface="Gill Sans"/>
                <a:ea typeface="Gill Sans"/>
                <a:cs typeface="Gill Sans"/>
                <a:sym typeface="Gill Sans"/>
              </a:rPr>
              <a:t> </a:t>
            </a:r>
            <a:r>
              <a:rPr b="0" i="0" lang="en-US" sz="2300" u="none" cap="none" strike="noStrike">
                <a:solidFill>
                  <a:srgbClr val="000000"/>
                </a:solidFill>
                <a:latin typeface="Gill Sans"/>
                <a:ea typeface="Gill Sans"/>
                <a:cs typeface="Gill Sans"/>
                <a:sym typeface="Gill Sans"/>
              </a:rPr>
              <a:t>context escolar. </a:t>
            </a:r>
            <a:endParaRPr b="0" i="0" sz="2300" u="none" cap="none" strike="noStrike">
              <a:solidFill>
                <a:srgbClr val="000000"/>
              </a:solidFill>
              <a:latin typeface="Gill Sans"/>
              <a:ea typeface="Gill Sans"/>
              <a:cs typeface="Gill Sans"/>
              <a:sym typeface="Gill Sans"/>
            </a:endParaRPr>
          </a:p>
          <a:p>
            <a:pPr indent="-425450" lvl="0" marL="457200" marR="0" rtl="0" algn="l">
              <a:lnSpc>
                <a:spcPct val="150000"/>
              </a:lnSpc>
              <a:spcBef>
                <a:spcPts val="0"/>
              </a:spcBef>
              <a:spcAft>
                <a:spcPts val="0"/>
              </a:spcAft>
              <a:buClr>
                <a:srgbClr val="000000"/>
              </a:buClr>
              <a:buSzPts val="3100"/>
              <a:buFont typeface="Gill Sans"/>
              <a:buChar char="●"/>
            </a:pPr>
            <a:r>
              <a:rPr b="0" i="0" lang="en-US" sz="2300" u="none" cap="none" strike="noStrike">
                <a:solidFill>
                  <a:srgbClr val="000000"/>
                </a:solidFill>
                <a:latin typeface="Gill Sans"/>
                <a:ea typeface="Gill Sans"/>
                <a:cs typeface="Gill Sans"/>
                <a:sym typeface="Gill Sans"/>
              </a:rPr>
              <a:t>Formació al claustre. </a:t>
            </a:r>
            <a:endParaRPr b="0" i="0" sz="2300" u="none" cap="none" strike="noStrike">
              <a:solidFill>
                <a:srgbClr val="000000"/>
              </a:solidFill>
              <a:latin typeface="Gill Sans"/>
              <a:ea typeface="Gill Sans"/>
              <a:cs typeface="Gill Sans"/>
              <a:sym typeface="Gill Sans"/>
            </a:endParaRPr>
          </a:p>
          <a:p>
            <a:pPr indent="-425450" lvl="0" marL="457200" marR="0" rtl="0" algn="l">
              <a:lnSpc>
                <a:spcPct val="150000"/>
              </a:lnSpc>
              <a:spcBef>
                <a:spcPts val="0"/>
              </a:spcBef>
              <a:spcAft>
                <a:spcPts val="0"/>
              </a:spcAft>
              <a:buClr>
                <a:srgbClr val="000000"/>
              </a:buClr>
              <a:buSzPts val="3100"/>
              <a:buFont typeface="Gill Sans"/>
              <a:buChar char="●"/>
            </a:pPr>
            <a:r>
              <a:rPr b="1" lang="en-US" sz="2300">
                <a:latin typeface="Gill Sans"/>
                <a:ea typeface="Gill Sans"/>
                <a:cs typeface="Gill Sans"/>
                <a:sym typeface="Gill Sans"/>
              </a:rPr>
              <a:t>Diverses activitats </a:t>
            </a:r>
            <a:r>
              <a:rPr lang="en-US" sz="2300">
                <a:latin typeface="Gill Sans"/>
                <a:ea typeface="Gill Sans"/>
                <a:cs typeface="Gill Sans"/>
                <a:sym typeface="Gill Sans"/>
              </a:rPr>
              <a:t>treballades des </a:t>
            </a:r>
            <a:endParaRPr sz="2300">
              <a:latin typeface="Gill Sans"/>
              <a:ea typeface="Gill Sans"/>
              <a:cs typeface="Gill Sans"/>
              <a:sym typeface="Gill Sans"/>
            </a:endParaRPr>
          </a:p>
          <a:p>
            <a:pPr indent="0" lvl="0" marL="457200" marR="0" rtl="0" algn="l">
              <a:lnSpc>
                <a:spcPct val="150000"/>
              </a:lnSpc>
              <a:spcBef>
                <a:spcPts val="0"/>
              </a:spcBef>
              <a:spcAft>
                <a:spcPts val="0"/>
              </a:spcAft>
              <a:buNone/>
            </a:pPr>
            <a:r>
              <a:rPr lang="en-US" sz="2300">
                <a:latin typeface="Gill Sans"/>
                <a:ea typeface="Gill Sans"/>
                <a:cs typeface="Gill Sans"/>
                <a:sym typeface="Gill Sans"/>
              </a:rPr>
              <a:t>de </a:t>
            </a:r>
            <a:r>
              <a:rPr b="0" i="0" lang="en-US" sz="2300" u="none" cap="none" strike="noStrike">
                <a:solidFill>
                  <a:srgbClr val="000000"/>
                </a:solidFill>
                <a:latin typeface="Gill Sans"/>
                <a:ea typeface="Gill Sans"/>
                <a:cs typeface="Gill Sans"/>
                <a:sym typeface="Gill Sans"/>
              </a:rPr>
              <a:t>diferents àrees (tutoria, educació</a:t>
            </a:r>
            <a:endParaRPr b="0" i="0" sz="2300" u="none" cap="none" strike="noStrike">
              <a:solidFill>
                <a:srgbClr val="000000"/>
              </a:solidFill>
              <a:latin typeface="Gill Sans"/>
              <a:ea typeface="Gill Sans"/>
              <a:cs typeface="Gill Sans"/>
              <a:sym typeface="Gill Sans"/>
            </a:endParaRPr>
          </a:p>
          <a:p>
            <a:pPr indent="457200" lvl="0" marL="0" marR="0" rtl="0" algn="l">
              <a:lnSpc>
                <a:spcPct val="150000"/>
              </a:lnSpc>
              <a:spcBef>
                <a:spcPts val="0"/>
              </a:spcBef>
              <a:spcAft>
                <a:spcPts val="0"/>
              </a:spcAft>
              <a:buNone/>
            </a:pPr>
            <a:r>
              <a:rPr b="0" i="0" lang="en-US" sz="2300" u="none" cap="none" strike="noStrike">
                <a:solidFill>
                  <a:srgbClr val="000000"/>
                </a:solidFill>
                <a:latin typeface="Gill Sans"/>
                <a:ea typeface="Gill Sans"/>
                <a:cs typeface="Gill Sans"/>
                <a:sym typeface="Gill Sans"/>
              </a:rPr>
              <a:t>física i</a:t>
            </a:r>
            <a:r>
              <a:rPr lang="en-US" sz="2300">
                <a:latin typeface="Gill Sans"/>
                <a:ea typeface="Gill Sans"/>
                <a:cs typeface="Gill Sans"/>
                <a:sym typeface="Gill Sans"/>
              </a:rPr>
              <a:t> </a:t>
            </a:r>
            <a:r>
              <a:rPr b="0" i="0" lang="en-US" sz="2300" u="none" cap="none" strike="noStrike">
                <a:solidFill>
                  <a:srgbClr val="000000"/>
                </a:solidFill>
                <a:latin typeface="Gill Sans"/>
                <a:ea typeface="Gill Sans"/>
                <a:cs typeface="Gill Sans"/>
                <a:sym typeface="Gill Sans"/>
              </a:rPr>
              <a:t>educació </a:t>
            </a:r>
            <a:r>
              <a:rPr lang="en-US" sz="2300">
                <a:latin typeface="Gill Sans"/>
                <a:ea typeface="Gill Sans"/>
                <a:cs typeface="Gill Sans"/>
                <a:sym typeface="Gill Sans"/>
              </a:rPr>
              <a:t>P</a:t>
            </a:r>
            <a:r>
              <a:rPr b="0" i="0" lang="en-US" sz="2300" u="none" cap="none" strike="noStrike">
                <a:solidFill>
                  <a:srgbClr val="000000"/>
                </a:solidFill>
                <a:latin typeface="Gill Sans"/>
                <a:ea typeface="Gill Sans"/>
                <a:cs typeface="Gill Sans"/>
                <a:sym typeface="Gill Sans"/>
              </a:rPr>
              <a:t>làstica</a:t>
            </a:r>
            <a:r>
              <a:rPr lang="en-US" sz="2300">
                <a:latin typeface="Gill Sans"/>
                <a:ea typeface="Gill Sans"/>
                <a:cs typeface="Gill Sans"/>
                <a:sym typeface="Gill Sans"/>
              </a:rPr>
              <a:t>, Audiovisual 							i Visual.</a:t>
            </a:r>
            <a:endParaRPr b="0" i="0" sz="23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pic>
        <p:nvPicPr>
          <p:cNvPr id="191" name="Google Shape;191;g149ad804521_0_23"/>
          <p:cNvPicPr preferRelativeResize="0"/>
          <p:nvPr/>
        </p:nvPicPr>
        <p:blipFill rotWithShape="1">
          <a:blip r:embed="rId3">
            <a:alphaModFix/>
          </a:blip>
          <a:srcRect b="0" l="0" r="24305" t="0"/>
          <a:stretch/>
        </p:blipFill>
        <p:spPr>
          <a:xfrm>
            <a:off x="5405025" y="3049950"/>
            <a:ext cx="3484074" cy="258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7a7df28e5f_0_6"/>
          <p:cNvSpPr txBox="1"/>
          <p:nvPr>
            <p:ph type="title"/>
          </p:nvPr>
        </p:nvSpPr>
        <p:spPr>
          <a:xfrm>
            <a:off x="284550" y="-300125"/>
            <a:ext cx="9052200" cy="105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ct val="26526"/>
              <a:buFont typeface="Trebuchet MS"/>
              <a:buNone/>
            </a:pPr>
            <a:r>
              <a:t/>
            </a:r>
            <a:endParaRPr sz="5277">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chemeClr val="accent3"/>
              </a:buClr>
              <a:buSzPct val="26526"/>
              <a:buFont typeface="Trebuchet MS"/>
              <a:buNone/>
            </a:pPr>
            <a:r>
              <a:t/>
            </a:r>
            <a:endParaRPr sz="5277">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chemeClr val="accent3"/>
              </a:buClr>
              <a:buSzPct val="26526"/>
              <a:buFont typeface="Trebuchet MS"/>
              <a:buNone/>
            </a:pPr>
            <a:r>
              <a:rPr lang="en-US" sz="5277">
                <a:solidFill>
                  <a:schemeClr val="dk1"/>
                </a:solidFill>
                <a:latin typeface="Amatic SC"/>
                <a:ea typeface="Amatic SC"/>
                <a:cs typeface="Amatic SC"/>
                <a:sym typeface="Amatic SC"/>
              </a:rPr>
              <a:t>PROJECTE ANDREIA PER FOMENTAR LA  RESILIÈNCIA</a:t>
            </a:r>
            <a:endParaRPr sz="5277">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chemeClr val="accent3"/>
              </a:buClr>
              <a:buSzPts val="1260"/>
              <a:buFont typeface="Trebuchet MS"/>
              <a:buNone/>
            </a:pPr>
            <a:r>
              <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3"/>
              <a:buFont typeface="Gill Sans"/>
              <a:buNone/>
            </a:pPr>
            <a:r>
              <a:t/>
            </a:r>
            <a:endParaRPr>
              <a:solidFill>
                <a:srgbClr val="701000"/>
              </a:solidFill>
            </a:endParaRPr>
          </a:p>
        </p:txBody>
      </p:sp>
      <p:sp>
        <p:nvSpPr>
          <p:cNvPr id="197" name="Google Shape;197;g27a7df28e5f_0_6"/>
          <p:cNvSpPr/>
          <p:nvPr/>
        </p:nvSpPr>
        <p:spPr>
          <a:xfrm>
            <a:off x="692925" y="1115750"/>
            <a:ext cx="1245600" cy="69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27a7df28e5f_0_6"/>
          <p:cNvSpPr txBox="1"/>
          <p:nvPr/>
        </p:nvSpPr>
        <p:spPr>
          <a:xfrm>
            <a:off x="284550" y="983850"/>
            <a:ext cx="7896600" cy="4890300"/>
          </a:xfrm>
          <a:prstGeom prst="rect">
            <a:avLst/>
          </a:prstGeom>
          <a:noFill/>
          <a:ln>
            <a:noFill/>
          </a:ln>
        </p:spPr>
        <p:txBody>
          <a:bodyPr anchorCtr="0" anchor="t" bIns="45700" lIns="91425" spcFirstLastPara="1" rIns="91425" wrap="square" tIns="45700">
            <a:noAutofit/>
          </a:bodyPr>
          <a:lstStyle/>
          <a:p>
            <a:pPr indent="-425450" lvl="0" marL="457200" marR="0" rtl="0" algn="just">
              <a:lnSpc>
                <a:spcPct val="150000"/>
              </a:lnSpc>
              <a:spcBef>
                <a:spcPts val="0"/>
              </a:spcBef>
              <a:spcAft>
                <a:spcPts val="0"/>
              </a:spcAft>
              <a:buClr>
                <a:srgbClr val="000000"/>
              </a:buClr>
              <a:buSzPts val="3100"/>
              <a:buFont typeface="Gill Sans"/>
              <a:buChar char="●"/>
            </a:pPr>
            <a:r>
              <a:rPr b="1" i="0" lang="en-US" sz="2300" u="none" cap="none" strike="noStrike">
                <a:solidFill>
                  <a:srgbClr val="000000"/>
                </a:solidFill>
                <a:latin typeface="Gill Sans"/>
                <a:ea typeface="Gill Sans"/>
                <a:cs typeface="Gill Sans"/>
                <a:sym typeface="Gill Sans"/>
              </a:rPr>
              <a:t>Objectiu: </a:t>
            </a:r>
            <a:r>
              <a:rPr lang="en-US" sz="2300">
                <a:latin typeface="Gill Sans"/>
                <a:ea typeface="Gill Sans"/>
                <a:cs typeface="Gill Sans"/>
                <a:sym typeface="Gill Sans"/>
              </a:rPr>
              <a:t>evidenciar la importància del foment de la resiliència en les primeres etapes educatives. Donar eines i recursos adequats als alumnes per superar-se i adaptar-se a diverses situacions de manera adequada i positiva.</a:t>
            </a:r>
            <a:endParaRPr b="0" i="0" sz="2300" u="none" cap="none" strike="noStrike">
              <a:solidFill>
                <a:srgbClr val="000000"/>
              </a:solidFill>
              <a:latin typeface="Gill Sans"/>
              <a:ea typeface="Gill Sans"/>
              <a:cs typeface="Gill Sans"/>
              <a:sym typeface="Gill Sans"/>
            </a:endParaRPr>
          </a:p>
          <a:p>
            <a:pPr indent="0" lvl="0" marL="0" marR="0" rtl="0" algn="l">
              <a:lnSpc>
                <a:spcPct val="150000"/>
              </a:lnSpc>
              <a:spcBef>
                <a:spcPts val="0"/>
              </a:spcBef>
              <a:spcAft>
                <a:spcPts val="0"/>
              </a:spcAft>
              <a:buNone/>
            </a:pPr>
            <a:r>
              <a:t/>
            </a:r>
            <a:endParaRPr b="0" i="0" sz="1800" u="none" cap="none" strike="noStrike">
              <a:solidFill>
                <a:srgbClr val="000000"/>
              </a:solidFill>
              <a:latin typeface="Comic Sans MS"/>
              <a:ea typeface="Comic Sans MS"/>
              <a:cs typeface="Comic Sans MS"/>
              <a:sym typeface="Comic Sans MS"/>
            </a:endParaRPr>
          </a:p>
        </p:txBody>
      </p:sp>
      <p:pic>
        <p:nvPicPr>
          <p:cNvPr id="199" name="Google Shape;199;g27a7df28e5f_0_6"/>
          <p:cNvPicPr preferRelativeResize="0"/>
          <p:nvPr/>
        </p:nvPicPr>
        <p:blipFill rotWithShape="1">
          <a:blip r:embed="rId3">
            <a:alphaModFix/>
          </a:blip>
          <a:srcRect b="0" l="0" r="0" t="0"/>
          <a:stretch/>
        </p:blipFill>
        <p:spPr>
          <a:xfrm>
            <a:off x="1997040" y="3349375"/>
            <a:ext cx="5149926" cy="3223049"/>
          </a:xfrm>
          <a:prstGeom prst="rect">
            <a:avLst/>
          </a:prstGeom>
          <a:noFill/>
          <a:ln>
            <a:noFill/>
          </a:ln>
        </p:spPr>
      </p:pic>
      <p:pic>
        <p:nvPicPr>
          <p:cNvPr id="200" name="Google Shape;200;g27a7df28e5f_0_6"/>
          <p:cNvPicPr preferRelativeResize="0"/>
          <p:nvPr/>
        </p:nvPicPr>
        <p:blipFill rotWithShape="1">
          <a:blip r:embed="rId4">
            <a:alphaModFix/>
          </a:blip>
          <a:srcRect b="0" l="0" r="0" t="0"/>
          <a:stretch/>
        </p:blipFill>
        <p:spPr>
          <a:xfrm>
            <a:off x="6719025" y="5874150"/>
            <a:ext cx="2424963" cy="694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3685701111_0_60"/>
          <p:cNvSpPr txBox="1"/>
          <p:nvPr>
            <p:ph type="title"/>
          </p:nvPr>
        </p:nvSpPr>
        <p:spPr>
          <a:xfrm>
            <a:off x="578300" y="973350"/>
            <a:ext cx="7688400" cy="71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ts val="1260"/>
              <a:buFont typeface="Trebuchet MS"/>
              <a:buNone/>
            </a:pPr>
            <a:r>
              <a:rPr lang="en-US" sz="5944">
                <a:solidFill>
                  <a:schemeClr val="dk1"/>
                </a:solidFill>
                <a:latin typeface="Amatic SC"/>
                <a:ea typeface="Amatic SC"/>
                <a:cs typeface="Amatic SC"/>
                <a:sym typeface="Amatic SC"/>
              </a:rPr>
              <a:t>pla lector</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206" name="Google Shape;206;g13685701111_0_60"/>
          <p:cNvSpPr txBox="1"/>
          <p:nvPr/>
        </p:nvSpPr>
        <p:spPr>
          <a:xfrm>
            <a:off x="284550" y="2446525"/>
            <a:ext cx="8574900" cy="4890300"/>
          </a:xfrm>
          <a:prstGeom prst="rect">
            <a:avLst/>
          </a:prstGeom>
          <a:noFill/>
          <a:ln>
            <a:noFill/>
          </a:ln>
        </p:spPr>
        <p:txBody>
          <a:bodyPr anchorCtr="0" anchor="t" bIns="45700" lIns="91425" spcFirstLastPara="1" rIns="91425" wrap="square" tIns="45700">
            <a:noAutofit/>
          </a:bodyPr>
          <a:lstStyle/>
          <a:p>
            <a:pPr indent="0" lvl="0" marL="457200" marR="0" rtl="0" algn="l">
              <a:lnSpc>
                <a:spcPct val="150000"/>
              </a:lnSpc>
              <a:spcBef>
                <a:spcPts val="0"/>
              </a:spcBef>
              <a:spcAft>
                <a:spcPts val="0"/>
              </a:spcAft>
              <a:buClr>
                <a:srgbClr val="000000"/>
              </a:buClr>
              <a:buSzPts val="1500"/>
              <a:buFont typeface="Arial"/>
              <a:buNone/>
            </a:pPr>
            <a:r>
              <a:t/>
            </a:r>
            <a:endParaRPr b="0" i="0" sz="1500" u="none" cap="none" strike="noStrike">
              <a:solidFill>
                <a:srgbClr val="000000"/>
              </a:solidFill>
              <a:latin typeface="Gill Sans"/>
              <a:ea typeface="Gill Sans"/>
              <a:cs typeface="Gill Sans"/>
              <a:sym typeface="Gill Sans"/>
            </a:endParaRPr>
          </a:p>
          <a:p>
            <a:pPr indent="0" lvl="0" marL="0" marR="0" rtl="0" algn="l">
              <a:lnSpc>
                <a:spcPct val="150000"/>
              </a:lnSpc>
              <a:spcBef>
                <a:spcPts val="0"/>
              </a:spcBef>
              <a:spcAft>
                <a:spcPts val="0"/>
              </a:spcAft>
              <a:buClr>
                <a:srgbClr val="000000"/>
              </a:buClr>
              <a:buSzPts val="2300"/>
              <a:buFont typeface="Arial"/>
              <a:buNone/>
            </a:pPr>
            <a:r>
              <a:rPr b="1" i="0" lang="en-US" sz="2300" u="none" cap="none" strike="noStrike">
                <a:solidFill>
                  <a:srgbClr val="000000"/>
                </a:solidFill>
                <a:latin typeface="Gill Sans"/>
                <a:ea typeface="Gill Sans"/>
                <a:cs typeface="Gill Sans"/>
                <a:sym typeface="Gill Sans"/>
              </a:rPr>
              <a:t>Afavorir l’hàbit lector i el gust per llegir</a:t>
            </a:r>
            <a:endParaRPr b="1" i="0" sz="2300" u="none" cap="none" strike="noStrike">
              <a:solidFill>
                <a:srgbClr val="000000"/>
              </a:solidFill>
              <a:latin typeface="Gill Sans"/>
              <a:ea typeface="Gill Sans"/>
              <a:cs typeface="Gill Sans"/>
              <a:sym typeface="Gill Sans"/>
            </a:endParaRPr>
          </a:p>
          <a:p>
            <a:pPr indent="0" lvl="0" marL="0" marR="0" rtl="0" algn="l">
              <a:lnSpc>
                <a:spcPct val="150000"/>
              </a:lnSpc>
              <a:spcBef>
                <a:spcPts val="0"/>
              </a:spcBef>
              <a:spcAft>
                <a:spcPts val="0"/>
              </a:spcAft>
              <a:buClr>
                <a:srgbClr val="000000"/>
              </a:buClr>
              <a:buSzPts val="2300"/>
              <a:buFont typeface="Arial"/>
              <a:buNone/>
            </a:pPr>
            <a:r>
              <a:rPr b="0" i="0" lang="en-US" sz="2300" u="none" cap="none" strike="noStrike">
                <a:solidFill>
                  <a:srgbClr val="000000"/>
                </a:solidFill>
                <a:latin typeface="Gill Sans"/>
                <a:ea typeface="Gill Sans"/>
                <a:cs typeface="Gill Sans"/>
                <a:sym typeface="Gill Sans"/>
              </a:rPr>
              <a:t>Es duran a terme 30 minuts diaris de lectura. </a:t>
            </a:r>
            <a:endParaRPr b="0" i="0" sz="2300" u="none" cap="none" strike="noStrike">
              <a:solidFill>
                <a:srgbClr val="000000"/>
              </a:solidFill>
              <a:latin typeface="Gill Sans"/>
              <a:ea typeface="Gill Sans"/>
              <a:cs typeface="Gill Sans"/>
              <a:sym typeface="Gill Sans"/>
            </a:endParaRPr>
          </a:p>
          <a:p>
            <a:pPr indent="-374650" lvl="0" marL="457200" marR="0" rtl="0" algn="l">
              <a:lnSpc>
                <a:spcPct val="150000"/>
              </a:lnSpc>
              <a:spcBef>
                <a:spcPts val="0"/>
              </a:spcBef>
              <a:spcAft>
                <a:spcPts val="0"/>
              </a:spcAft>
              <a:buClr>
                <a:srgbClr val="000000"/>
              </a:buClr>
              <a:buSzPts val="2300"/>
              <a:buFont typeface="Gill Sans"/>
              <a:buChar char="●"/>
            </a:pPr>
            <a:r>
              <a:rPr b="0" i="0" lang="en-US" sz="2300" u="none" cap="none" strike="noStrike">
                <a:solidFill>
                  <a:srgbClr val="000000"/>
                </a:solidFill>
                <a:latin typeface="Gill Sans"/>
                <a:ea typeface="Gill Sans"/>
                <a:cs typeface="Gill Sans"/>
                <a:sym typeface="Gill Sans"/>
              </a:rPr>
              <a:t>Lectura autònoma</a:t>
            </a:r>
            <a:endParaRPr b="0" i="0" sz="2300" u="none" cap="none" strike="noStrike">
              <a:solidFill>
                <a:srgbClr val="000000"/>
              </a:solidFill>
              <a:latin typeface="Gill Sans"/>
              <a:ea typeface="Gill Sans"/>
              <a:cs typeface="Gill Sans"/>
              <a:sym typeface="Gill Sans"/>
            </a:endParaRPr>
          </a:p>
          <a:p>
            <a:pPr indent="-374650" lvl="0" marL="457200" marR="0" rtl="0" algn="l">
              <a:lnSpc>
                <a:spcPct val="150000"/>
              </a:lnSpc>
              <a:spcBef>
                <a:spcPts val="0"/>
              </a:spcBef>
              <a:spcAft>
                <a:spcPts val="0"/>
              </a:spcAft>
              <a:buClr>
                <a:srgbClr val="000000"/>
              </a:buClr>
              <a:buSzPts val="2300"/>
              <a:buFont typeface="Gill Sans"/>
              <a:buChar char="●"/>
            </a:pPr>
            <a:r>
              <a:rPr b="0" i="0" lang="en-US" sz="2300" u="none" cap="none" strike="noStrike">
                <a:solidFill>
                  <a:srgbClr val="000000"/>
                </a:solidFill>
                <a:latin typeface="Gill Sans"/>
                <a:ea typeface="Gill Sans"/>
                <a:cs typeface="Gill Sans"/>
                <a:sym typeface="Gill Sans"/>
              </a:rPr>
              <a:t>Lectura en veu alta per part del docent</a:t>
            </a:r>
            <a:endParaRPr b="0" i="0" sz="2300" u="none" cap="none" strike="noStrike">
              <a:solidFill>
                <a:srgbClr val="000000"/>
              </a:solidFill>
              <a:latin typeface="Gill Sans"/>
              <a:ea typeface="Gill Sans"/>
              <a:cs typeface="Gill Sans"/>
              <a:sym typeface="Gill Sans"/>
            </a:endParaRPr>
          </a:p>
          <a:p>
            <a:pPr indent="-374650" lvl="0" marL="457200" marR="0" rtl="0" algn="l">
              <a:lnSpc>
                <a:spcPct val="150000"/>
              </a:lnSpc>
              <a:spcBef>
                <a:spcPts val="0"/>
              </a:spcBef>
              <a:spcAft>
                <a:spcPts val="0"/>
              </a:spcAft>
              <a:buClr>
                <a:srgbClr val="000000"/>
              </a:buClr>
              <a:buSzPts val="2300"/>
              <a:buFont typeface="Gill Sans"/>
              <a:buChar char="●"/>
            </a:pPr>
            <a:r>
              <a:rPr b="0" i="0" lang="en-US" sz="2300" u="none" cap="none" strike="noStrike">
                <a:solidFill>
                  <a:srgbClr val="000000"/>
                </a:solidFill>
                <a:latin typeface="Gill Sans"/>
                <a:ea typeface="Gill Sans"/>
                <a:cs typeface="Gill Sans"/>
                <a:sym typeface="Gill Sans"/>
              </a:rPr>
              <a:t>Lectura col·lectiva </a:t>
            </a:r>
            <a:endParaRPr b="0" i="0" sz="2300" u="none" cap="none" strike="noStrike">
              <a:solidFill>
                <a:srgbClr val="000000"/>
              </a:solidFill>
              <a:latin typeface="Gill Sans"/>
              <a:ea typeface="Gill Sans"/>
              <a:cs typeface="Gill Sans"/>
              <a:sym typeface="Gill Sans"/>
            </a:endParaRPr>
          </a:p>
          <a:p>
            <a:pPr indent="-374650" lvl="0" marL="457200" marR="0" rtl="0" algn="l">
              <a:lnSpc>
                <a:spcPct val="150000"/>
              </a:lnSpc>
              <a:spcBef>
                <a:spcPts val="0"/>
              </a:spcBef>
              <a:spcAft>
                <a:spcPts val="0"/>
              </a:spcAft>
              <a:buClr>
                <a:srgbClr val="000000"/>
              </a:buClr>
              <a:buSzPts val="2300"/>
              <a:buFont typeface="Gill Sans"/>
              <a:buChar char="●"/>
            </a:pPr>
            <a:r>
              <a:rPr b="0" i="0" lang="en-US" sz="2300" u="none" cap="none" strike="noStrike">
                <a:solidFill>
                  <a:srgbClr val="000000"/>
                </a:solidFill>
                <a:latin typeface="Gill Sans"/>
                <a:ea typeface="Gill Sans"/>
                <a:cs typeface="Gill Sans"/>
                <a:sym typeface="Gill Sans"/>
              </a:rPr>
              <a:t>Converses literàries</a:t>
            </a:r>
            <a:endParaRPr b="0" i="0" sz="2300" u="none" cap="none" strike="noStrike">
              <a:solidFill>
                <a:srgbClr val="000000"/>
              </a:solidFill>
              <a:latin typeface="Gill Sans"/>
              <a:ea typeface="Gill Sans"/>
              <a:cs typeface="Gill Sans"/>
              <a:sym typeface="Gill Sans"/>
            </a:endParaRPr>
          </a:p>
          <a:p>
            <a:pPr indent="-374650" lvl="0" marL="457200" marR="0" rtl="0" algn="l">
              <a:lnSpc>
                <a:spcPct val="150000"/>
              </a:lnSpc>
              <a:spcBef>
                <a:spcPts val="0"/>
              </a:spcBef>
              <a:spcAft>
                <a:spcPts val="0"/>
              </a:spcAft>
              <a:buSzPts val="2300"/>
              <a:buFont typeface="Gill Sans"/>
              <a:buChar char="●"/>
            </a:pPr>
            <a:r>
              <a:rPr lang="en-US" sz="2300">
                <a:latin typeface="Gill Sans"/>
                <a:ea typeface="Gill Sans"/>
                <a:cs typeface="Gill Sans"/>
                <a:sym typeface="Gill Sans"/>
              </a:rPr>
              <a:t>Reading in pairs</a:t>
            </a:r>
            <a:endParaRPr sz="2300">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pic>
        <p:nvPicPr>
          <p:cNvPr id="207" name="Google Shape;207;g13685701111_0_60"/>
          <p:cNvPicPr preferRelativeResize="0"/>
          <p:nvPr/>
        </p:nvPicPr>
        <p:blipFill rotWithShape="1">
          <a:blip r:embed="rId3">
            <a:alphaModFix/>
          </a:blip>
          <a:srcRect b="0" l="0" r="0" t="0"/>
          <a:stretch/>
        </p:blipFill>
        <p:spPr>
          <a:xfrm rot="10800000">
            <a:off x="806850" y="1787925"/>
            <a:ext cx="856275" cy="856275"/>
          </a:xfrm>
          <a:prstGeom prst="rect">
            <a:avLst/>
          </a:prstGeom>
          <a:noFill/>
          <a:ln>
            <a:noFill/>
          </a:ln>
        </p:spPr>
      </p:pic>
      <p:pic>
        <p:nvPicPr>
          <p:cNvPr id="208" name="Google Shape;208;g13685701111_0_60"/>
          <p:cNvPicPr preferRelativeResize="0"/>
          <p:nvPr/>
        </p:nvPicPr>
        <p:blipFill rotWithShape="1">
          <a:blip r:embed="rId4">
            <a:alphaModFix/>
          </a:blip>
          <a:srcRect b="0" l="0" r="0" t="0"/>
          <a:stretch/>
        </p:blipFill>
        <p:spPr>
          <a:xfrm>
            <a:off x="6284950" y="775100"/>
            <a:ext cx="2404349" cy="2404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49ad804521_0_6"/>
          <p:cNvSpPr txBox="1"/>
          <p:nvPr>
            <p:ph type="title"/>
          </p:nvPr>
        </p:nvSpPr>
        <p:spPr>
          <a:xfrm>
            <a:off x="578300" y="973350"/>
            <a:ext cx="7688400" cy="71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ts val="1260"/>
              <a:buFont typeface="Trebuchet MS"/>
              <a:buNone/>
            </a:pPr>
            <a:r>
              <a:rPr lang="en-US" sz="5944">
                <a:solidFill>
                  <a:schemeClr val="dk1"/>
                </a:solidFill>
                <a:latin typeface="Amatic SC"/>
                <a:ea typeface="Amatic SC"/>
                <a:cs typeface="Amatic SC"/>
                <a:sym typeface="Amatic SC"/>
              </a:rPr>
              <a:t>TREBALL COOPERATIU</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215" name="Google Shape;215;g149ad804521_0_6"/>
          <p:cNvSpPr txBox="1"/>
          <p:nvPr/>
        </p:nvSpPr>
        <p:spPr>
          <a:xfrm>
            <a:off x="429800" y="1861975"/>
            <a:ext cx="7836900" cy="4925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Gill Sans"/>
                <a:ea typeface="Gill Sans"/>
                <a:cs typeface="Gill Sans"/>
                <a:sym typeface="Gill Sans"/>
              </a:rPr>
              <a:t>Treball en grup amb rols i funcions ben establerts on cada membre aportarà els seu granet de sorra per arribar a l’objectiu comú fomentant la inclusió i la convivència.</a:t>
            </a:r>
            <a:endParaRPr b="0" i="0" sz="22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200"/>
              <a:buFont typeface="Arial"/>
              <a:buNone/>
            </a:pPr>
            <a:r>
              <a:t/>
            </a:r>
            <a:endParaRPr sz="22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200"/>
              <a:buFont typeface="Arial"/>
              <a:buNone/>
            </a:pPr>
            <a:r>
              <a:rPr lang="en-US" sz="2200">
                <a:latin typeface="Gill Sans"/>
                <a:ea typeface="Gill Sans"/>
                <a:cs typeface="Gill Sans"/>
                <a:sym typeface="Gill Sans"/>
              </a:rPr>
              <a:t>I</a:t>
            </a:r>
            <a:r>
              <a:rPr b="0" i="0" lang="en-US" sz="2200" u="none" cap="none" strike="noStrike">
                <a:solidFill>
                  <a:srgbClr val="000000"/>
                </a:solidFill>
                <a:latin typeface="Gill Sans"/>
                <a:ea typeface="Gill Sans"/>
                <a:cs typeface="Gill Sans"/>
                <a:sym typeface="Gill Sans"/>
              </a:rPr>
              <a:t>ntroduirem el treball cooperatiu</a:t>
            </a:r>
            <a:r>
              <a:rPr lang="en-US" sz="2200">
                <a:latin typeface="Gill Sans"/>
                <a:ea typeface="Gill Sans"/>
                <a:cs typeface="Gill Sans"/>
                <a:sym typeface="Gill Sans"/>
              </a:rPr>
              <a:t> a l’hora de fer projectes i en situacions determinades.</a:t>
            </a:r>
            <a:endParaRPr b="0" i="0" sz="22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Gill Sans"/>
                <a:ea typeface="Gill Sans"/>
                <a:cs typeface="Gill Sans"/>
                <a:sym typeface="Gill Sans"/>
              </a:rPr>
              <a:t>Formació rebuda per part del claustre. </a:t>
            </a:r>
            <a:endParaRPr b="0" i="0" sz="2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9900FF"/>
                </a:solidFill>
                <a:latin typeface="Gill Sans"/>
                <a:ea typeface="Gill Sans"/>
                <a:cs typeface="Gill Sans"/>
                <a:sym typeface="Gill Sans"/>
              </a:rPr>
              <a:t>Rols:</a:t>
            </a:r>
            <a:endParaRPr b="1" i="0" sz="2200" u="none" cap="none" strike="noStrike">
              <a:solidFill>
                <a:srgbClr val="9900FF"/>
              </a:solidFill>
              <a:latin typeface="Gill Sans"/>
              <a:ea typeface="Gill Sans"/>
              <a:cs typeface="Gill Sans"/>
              <a:sym typeface="Gill Sans"/>
            </a:endParaRPr>
          </a:p>
          <a:p>
            <a:pPr indent="-368300" lvl="0" marL="457200" marR="0" rtl="0" algn="l">
              <a:lnSpc>
                <a:spcPct val="100000"/>
              </a:lnSpc>
              <a:spcBef>
                <a:spcPts val="0"/>
              </a:spcBef>
              <a:spcAft>
                <a:spcPts val="0"/>
              </a:spcAft>
              <a:buClr>
                <a:srgbClr val="000000"/>
              </a:buClr>
              <a:buSzPts val="2200"/>
              <a:buFont typeface="Gill Sans"/>
              <a:buChar char="●"/>
            </a:pPr>
            <a:r>
              <a:rPr b="0" i="0" lang="en-US" sz="2200" u="none" cap="none" strike="noStrike">
                <a:solidFill>
                  <a:srgbClr val="000000"/>
                </a:solidFill>
                <a:latin typeface="Gill Sans"/>
                <a:ea typeface="Gill Sans"/>
                <a:cs typeface="Gill Sans"/>
                <a:sym typeface="Gill Sans"/>
              </a:rPr>
              <a:t>PORTAVEU</a:t>
            </a:r>
            <a:endParaRPr b="0" i="0" sz="2200" u="none" cap="none" strike="noStrike">
              <a:solidFill>
                <a:srgbClr val="000000"/>
              </a:solidFill>
              <a:latin typeface="Gill Sans"/>
              <a:ea typeface="Gill Sans"/>
              <a:cs typeface="Gill Sans"/>
              <a:sym typeface="Gill Sans"/>
            </a:endParaRPr>
          </a:p>
          <a:p>
            <a:pPr indent="-368300" lvl="0" marL="457200" marR="0" rtl="0" algn="l">
              <a:lnSpc>
                <a:spcPct val="100000"/>
              </a:lnSpc>
              <a:spcBef>
                <a:spcPts val="0"/>
              </a:spcBef>
              <a:spcAft>
                <a:spcPts val="0"/>
              </a:spcAft>
              <a:buClr>
                <a:srgbClr val="000000"/>
              </a:buClr>
              <a:buSzPts val="2200"/>
              <a:buFont typeface="Gill Sans"/>
              <a:buChar char="●"/>
            </a:pPr>
            <a:r>
              <a:rPr b="0" i="0" lang="en-US" sz="2200" u="none" cap="none" strike="noStrike">
                <a:solidFill>
                  <a:srgbClr val="000000"/>
                </a:solidFill>
                <a:latin typeface="Gill Sans"/>
                <a:ea typeface="Gill Sans"/>
                <a:cs typeface="Gill Sans"/>
                <a:sym typeface="Gill Sans"/>
              </a:rPr>
              <a:t>COORDINADOR/A</a:t>
            </a:r>
            <a:endParaRPr b="0" i="0" sz="2200" u="none" cap="none" strike="noStrike">
              <a:solidFill>
                <a:srgbClr val="000000"/>
              </a:solidFill>
              <a:latin typeface="Gill Sans"/>
              <a:ea typeface="Gill Sans"/>
              <a:cs typeface="Gill Sans"/>
              <a:sym typeface="Gill Sans"/>
            </a:endParaRPr>
          </a:p>
          <a:p>
            <a:pPr indent="-368300" lvl="0" marL="457200" marR="0" rtl="0" algn="l">
              <a:lnSpc>
                <a:spcPct val="100000"/>
              </a:lnSpc>
              <a:spcBef>
                <a:spcPts val="0"/>
              </a:spcBef>
              <a:spcAft>
                <a:spcPts val="0"/>
              </a:spcAft>
              <a:buClr>
                <a:srgbClr val="000000"/>
              </a:buClr>
              <a:buSzPts val="2200"/>
              <a:buFont typeface="Gill Sans"/>
              <a:buChar char="●"/>
            </a:pPr>
            <a:r>
              <a:rPr b="0" i="0" lang="en-US" sz="2200" u="none" cap="none" strike="noStrike">
                <a:solidFill>
                  <a:srgbClr val="000000"/>
                </a:solidFill>
                <a:latin typeface="Gill Sans"/>
                <a:ea typeface="Gill Sans"/>
                <a:cs typeface="Gill Sans"/>
                <a:sym typeface="Gill Sans"/>
              </a:rPr>
              <a:t>SECRETARI/A</a:t>
            </a:r>
            <a:endParaRPr b="0" i="0" sz="2200" u="none" cap="none" strike="noStrike">
              <a:solidFill>
                <a:srgbClr val="000000"/>
              </a:solidFill>
              <a:latin typeface="Gill Sans"/>
              <a:ea typeface="Gill Sans"/>
              <a:cs typeface="Gill Sans"/>
              <a:sym typeface="Gill Sans"/>
            </a:endParaRPr>
          </a:p>
          <a:p>
            <a:pPr indent="-368300" lvl="0" marL="457200" marR="0" rtl="0" algn="l">
              <a:lnSpc>
                <a:spcPct val="100000"/>
              </a:lnSpc>
              <a:spcBef>
                <a:spcPts val="0"/>
              </a:spcBef>
              <a:spcAft>
                <a:spcPts val="0"/>
              </a:spcAft>
              <a:buClr>
                <a:srgbClr val="000000"/>
              </a:buClr>
              <a:buSzPts val="2200"/>
              <a:buFont typeface="Gill Sans"/>
              <a:buChar char="●"/>
            </a:pPr>
            <a:r>
              <a:rPr b="0" i="0" lang="en-US" sz="2200" u="none" cap="none" strike="noStrike">
                <a:solidFill>
                  <a:srgbClr val="000000"/>
                </a:solidFill>
                <a:latin typeface="Gill Sans"/>
                <a:ea typeface="Gill Sans"/>
                <a:cs typeface="Gill Sans"/>
                <a:sym typeface="Gill Sans"/>
              </a:rPr>
              <a:t>MODERADOR/A</a:t>
            </a:r>
            <a:endParaRPr b="0" i="0" sz="2200" u="none" cap="none" strike="noStrike">
              <a:solidFill>
                <a:srgbClr val="000000"/>
              </a:solidFill>
              <a:latin typeface="Gill Sans"/>
              <a:ea typeface="Gill Sans"/>
              <a:cs typeface="Gill Sans"/>
              <a:sym typeface="Gill Sans"/>
            </a:endParaRPr>
          </a:p>
          <a:p>
            <a:pPr indent="-368300" lvl="0" marL="457200" marR="0" rtl="0" algn="l">
              <a:lnSpc>
                <a:spcPct val="100000"/>
              </a:lnSpc>
              <a:spcBef>
                <a:spcPts val="0"/>
              </a:spcBef>
              <a:spcAft>
                <a:spcPts val="0"/>
              </a:spcAft>
              <a:buSzPts val="2200"/>
              <a:buFont typeface="Gill Sans"/>
              <a:buChar char="●"/>
            </a:pPr>
            <a:r>
              <a:rPr lang="en-US" sz="2200">
                <a:latin typeface="Gill Sans"/>
                <a:ea typeface="Gill Sans"/>
                <a:cs typeface="Gill Sans"/>
                <a:sym typeface="Gill Sans"/>
              </a:rPr>
              <a:t>MATERIAL</a:t>
            </a:r>
            <a:endParaRPr sz="2200">
              <a:latin typeface="Gill Sans"/>
              <a:ea typeface="Gill Sans"/>
              <a:cs typeface="Gill Sans"/>
              <a:sym typeface="Gill Sans"/>
            </a:endParaRPr>
          </a:p>
        </p:txBody>
      </p:sp>
      <p:pic>
        <p:nvPicPr>
          <p:cNvPr id="216" name="Google Shape;216;g149ad804521_0_6"/>
          <p:cNvPicPr preferRelativeResize="0"/>
          <p:nvPr/>
        </p:nvPicPr>
        <p:blipFill rotWithShape="1">
          <a:blip r:embed="rId3">
            <a:alphaModFix/>
          </a:blip>
          <a:srcRect b="0" l="0" r="0" t="0"/>
          <a:stretch/>
        </p:blipFill>
        <p:spPr>
          <a:xfrm>
            <a:off x="5849325" y="4299750"/>
            <a:ext cx="1975599" cy="1975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3685701111_0_70"/>
          <p:cNvSpPr/>
          <p:nvPr/>
        </p:nvSpPr>
        <p:spPr>
          <a:xfrm>
            <a:off x="236700" y="252300"/>
            <a:ext cx="8670600" cy="6353400"/>
          </a:xfrm>
          <a:prstGeom prst="rect">
            <a:avLst/>
          </a:prstGeom>
          <a:solidFill>
            <a:schemeClr val="lt1"/>
          </a:solidFill>
          <a:ln cap="flat" cmpd="sng" w="381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500"/>
              <a:buFont typeface="Arial"/>
              <a:buNone/>
            </a:pPr>
            <a:r>
              <a:rPr b="1" i="0" lang="en-US" sz="5500" u="none" cap="none" strike="noStrike">
                <a:solidFill>
                  <a:srgbClr val="F1C232"/>
                </a:solidFill>
                <a:latin typeface="Amatic SC"/>
                <a:ea typeface="Amatic SC"/>
                <a:cs typeface="Amatic SC"/>
                <a:sym typeface="Amatic SC"/>
              </a:rPr>
              <a:t>  PLÀSTICA:</a:t>
            </a:r>
            <a:r>
              <a:rPr b="1" i="0" lang="en-US" sz="5500" u="none" cap="none" strike="noStrike">
                <a:solidFill>
                  <a:srgbClr val="572314"/>
                </a:solidFill>
                <a:latin typeface="Amatic SC"/>
                <a:ea typeface="Amatic SC"/>
                <a:cs typeface="Amatic SC"/>
                <a:sym typeface="Amatic SC"/>
              </a:rPr>
              <a:t> </a:t>
            </a:r>
            <a:r>
              <a:rPr b="0" i="0" lang="en-US" sz="3500" u="none" cap="none" strike="noStrike">
                <a:solidFill>
                  <a:srgbClr val="572314"/>
                </a:solidFill>
                <a:latin typeface="Gill Sans"/>
                <a:ea typeface="Gill Sans"/>
                <a:cs typeface="Gill Sans"/>
                <a:sym typeface="Gill Sans"/>
              </a:rPr>
              <a:t>“</a:t>
            </a:r>
            <a:r>
              <a:rPr lang="en-US" sz="3500">
                <a:latin typeface="Gill Sans"/>
                <a:ea typeface="Gill Sans"/>
                <a:cs typeface="Gill Sans"/>
                <a:sym typeface="Gill Sans"/>
              </a:rPr>
              <a:t>VAN GOGH</a:t>
            </a:r>
            <a:r>
              <a:rPr b="0" i="0" lang="en-US" sz="3500" u="none" cap="none" strike="noStrike">
                <a:solidFill>
                  <a:srgbClr val="572314"/>
                </a:solidFill>
                <a:latin typeface="Gill Sans"/>
                <a:ea typeface="Gill Sans"/>
                <a:cs typeface="Gill Sans"/>
                <a:sym typeface="Gill Sans"/>
              </a:rPr>
              <a:t>”</a:t>
            </a:r>
            <a:endParaRPr b="0" i="0" sz="3000" u="none" cap="none" strike="noStrike">
              <a:solidFill>
                <a:schemeClr val="dk2"/>
              </a:solidFill>
              <a:latin typeface="Gill Sans"/>
              <a:ea typeface="Gill Sans"/>
              <a:cs typeface="Gill Sans"/>
              <a:sym typeface="Gill Sans"/>
            </a:endParaRPr>
          </a:p>
          <a:p>
            <a:pPr indent="0" lvl="0" marL="4572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Gill Sans"/>
                <a:ea typeface="Gill Sans"/>
                <a:cs typeface="Gill Sans"/>
                <a:sym typeface="Gill Sans"/>
              </a:rPr>
              <a:t>Treballarem :</a:t>
            </a:r>
            <a:endParaRPr b="0" i="0" sz="2400" u="none" cap="none" strike="noStrike">
              <a:solidFill>
                <a:schemeClr val="dk2"/>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Gill Sans"/>
                <a:ea typeface="Gill Sans"/>
                <a:cs typeface="Gill Sans"/>
                <a:sym typeface="Gill Sans"/>
              </a:rPr>
              <a:t> </a:t>
            </a:r>
            <a:br>
              <a:rPr b="1" i="0" lang="en-US" sz="3600" u="none" cap="none" strike="noStrike">
                <a:solidFill>
                  <a:srgbClr val="F1C232"/>
                </a:solidFill>
                <a:latin typeface="Raleway"/>
                <a:ea typeface="Raleway"/>
                <a:cs typeface="Raleway"/>
                <a:sym typeface="Raleway"/>
              </a:rPr>
            </a:br>
            <a:endParaRPr b="1" i="0" sz="1600" u="none" cap="none" strike="noStrike">
              <a:solidFill>
                <a:srgbClr val="F1C232"/>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1C232"/>
                </a:solidFill>
                <a:latin typeface="Gill Sans"/>
                <a:ea typeface="Gill Sans"/>
                <a:cs typeface="Gill Sans"/>
                <a:sym typeface="Gill Sans"/>
              </a:rPr>
              <a:t>                    </a:t>
            </a:r>
            <a:br>
              <a:rPr b="1" i="0" lang="en-US" sz="3240" u="none" cap="none" strike="noStrike">
                <a:solidFill>
                  <a:srgbClr val="0070C0"/>
                </a:solidFill>
                <a:latin typeface="Comic Sans MS"/>
                <a:ea typeface="Comic Sans MS"/>
                <a:cs typeface="Comic Sans MS"/>
                <a:sym typeface="Comic Sans MS"/>
              </a:rPr>
            </a:br>
            <a:endParaRPr b="1" i="0" sz="3240" u="none" cap="none" strike="noStrike">
              <a:solidFill>
                <a:srgbClr val="F1C232"/>
              </a:solidFill>
              <a:latin typeface="Raleway"/>
              <a:ea typeface="Raleway"/>
              <a:cs typeface="Raleway"/>
              <a:sym typeface="Raleway"/>
            </a:endParaRPr>
          </a:p>
          <a:p>
            <a:pPr indent="0" lvl="0" marL="0" marR="0" rtl="0" algn="just">
              <a:lnSpc>
                <a:spcPct val="150000"/>
              </a:lnSpc>
              <a:spcBef>
                <a:spcPts val="0"/>
              </a:spcBef>
              <a:spcAft>
                <a:spcPts val="0"/>
              </a:spcAft>
              <a:buClr>
                <a:srgbClr val="000000"/>
              </a:buClr>
              <a:buSzPts val="2200"/>
              <a:buFont typeface="Arial"/>
              <a:buNone/>
            </a:pPr>
            <a:r>
              <a:t/>
            </a:r>
            <a:endParaRPr b="0" i="0" sz="2200" u="none" cap="none" strike="noStrike">
              <a:solidFill>
                <a:schemeClr val="dk2"/>
              </a:solidFill>
              <a:latin typeface="Gill Sans"/>
              <a:ea typeface="Gill Sans"/>
              <a:cs typeface="Gill Sans"/>
              <a:sym typeface="Gill Sans"/>
            </a:endParaRPr>
          </a:p>
          <a:p>
            <a:pPr indent="-160655" lvl="0" marL="365125" marR="0" rtl="0" algn="l">
              <a:lnSpc>
                <a:spcPct val="100000"/>
              </a:lnSpc>
              <a:spcBef>
                <a:spcPts val="600"/>
              </a:spcBef>
              <a:spcAft>
                <a:spcPts val="0"/>
              </a:spcAft>
              <a:buClr>
                <a:srgbClr val="000000"/>
              </a:buClr>
              <a:buSzPts val="2400"/>
              <a:buFont typeface="Arial"/>
              <a:buNone/>
            </a:pPr>
            <a:r>
              <a:t/>
            </a:r>
            <a:endParaRPr b="1" i="0" sz="2400" u="none" cap="none" strike="noStrike">
              <a:solidFill>
                <a:srgbClr val="0070C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F0000"/>
              </a:solidFill>
              <a:latin typeface="Gill Sans"/>
              <a:ea typeface="Gill Sans"/>
              <a:cs typeface="Gill Sans"/>
              <a:sym typeface="Gill Sans"/>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0000"/>
              </a:solidFill>
              <a:latin typeface="Arial"/>
              <a:ea typeface="Arial"/>
              <a:cs typeface="Arial"/>
              <a:sym typeface="Arial"/>
            </a:endParaRPr>
          </a:p>
        </p:txBody>
      </p:sp>
      <p:pic>
        <p:nvPicPr>
          <p:cNvPr id="222" name="Google Shape;222;g13685701111_0_70"/>
          <p:cNvPicPr preferRelativeResize="0"/>
          <p:nvPr/>
        </p:nvPicPr>
        <p:blipFill>
          <a:blip r:embed="rId3">
            <a:alphaModFix/>
          </a:blip>
          <a:stretch>
            <a:fillRect/>
          </a:stretch>
        </p:blipFill>
        <p:spPr>
          <a:xfrm>
            <a:off x="860713" y="2236618"/>
            <a:ext cx="7272525" cy="3636250"/>
          </a:xfrm>
          <a:prstGeom prst="rect">
            <a:avLst/>
          </a:prstGeom>
          <a:noFill/>
          <a:ln cap="flat" cmpd="sng" w="38100">
            <a:solidFill>
              <a:srgbClr val="FFD966"/>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13685701111_0_78"/>
          <p:cNvSpPr txBox="1"/>
          <p:nvPr>
            <p:ph type="title"/>
          </p:nvPr>
        </p:nvSpPr>
        <p:spPr>
          <a:xfrm>
            <a:off x="578300" y="973350"/>
            <a:ext cx="7688400" cy="71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ts val="1260"/>
              <a:buFont typeface="Trebuchet MS"/>
              <a:buNone/>
            </a:pPr>
            <a:r>
              <a:rPr lang="en-US" sz="5944">
                <a:solidFill>
                  <a:schemeClr val="dk1"/>
                </a:solidFill>
                <a:latin typeface="Amatic SC"/>
                <a:ea typeface="Amatic SC"/>
                <a:cs typeface="Amatic SC"/>
                <a:sym typeface="Amatic SC"/>
              </a:rPr>
              <a:t>AGENDA</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228" name="Google Shape;228;g13685701111_0_78"/>
          <p:cNvSpPr txBox="1"/>
          <p:nvPr/>
        </p:nvSpPr>
        <p:spPr>
          <a:xfrm>
            <a:off x="707925" y="2121200"/>
            <a:ext cx="8151600" cy="44562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2500"/>
              <a:buFont typeface="Arial"/>
              <a:buNone/>
            </a:pPr>
            <a:r>
              <a:rPr b="1" i="0" lang="en-US" sz="2000" u="sng" cap="none" strike="noStrike">
                <a:solidFill>
                  <a:srgbClr val="271D18"/>
                </a:solidFill>
                <a:latin typeface="Gill Sans"/>
                <a:ea typeface="Gill Sans"/>
                <a:cs typeface="Gill Sans"/>
                <a:sym typeface="Gill Sans"/>
              </a:rPr>
              <a:t>Fomentar l’ús de l’agenda </a:t>
            </a:r>
            <a:endParaRPr b="1" i="0" sz="2000" u="none" cap="none" strike="noStrike">
              <a:solidFill>
                <a:srgbClr val="3F3F3F"/>
              </a:solidFill>
              <a:latin typeface="Gill Sans"/>
              <a:ea typeface="Gill Sans"/>
              <a:cs typeface="Gill Sans"/>
              <a:sym typeface="Gill Sans"/>
            </a:endParaRPr>
          </a:p>
          <a:p>
            <a:pPr indent="-122551" lvl="0" marL="325755" marR="0" rtl="0" algn="l">
              <a:lnSpc>
                <a:spcPct val="150000"/>
              </a:lnSpc>
              <a:spcBef>
                <a:spcPts val="0"/>
              </a:spcBef>
              <a:spcAft>
                <a:spcPts val="0"/>
              </a:spcAft>
              <a:buClr>
                <a:srgbClr val="000000"/>
              </a:buClr>
              <a:buSzPts val="1700"/>
              <a:buFont typeface="Arial"/>
              <a:buNone/>
            </a:pPr>
            <a:r>
              <a:t/>
            </a:r>
            <a:endParaRPr b="0" i="0" sz="2000" u="none" cap="none" strike="noStrike">
              <a:solidFill>
                <a:srgbClr val="3F3F3F"/>
              </a:solidFill>
              <a:latin typeface="Gill Sans"/>
              <a:ea typeface="Gill Sans"/>
              <a:cs typeface="Gill Sans"/>
              <a:sym typeface="Gill Sans"/>
            </a:endParaRPr>
          </a:p>
          <a:p>
            <a:pPr indent="-355600" lvl="0" marL="457200" marR="0" rtl="0" algn="l">
              <a:lnSpc>
                <a:spcPct val="150000"/>
              </a:lnSpc>
              <a:spcBef>
                <a:spcPts val="0"/>
              </a:spcBef>
              <a:spcAft>
                <a:spcPts val="0"/>
              </a:spcAft>
              <a:buClr>
                <a:schemeClr val="dk2"/>
              </a:buClr>
              <a:buSzPts val="2000"/>
              <a:buFont typeface="Gill Sans"/>
              <a:buChar char="●"/>
            </a:pPr>
            <a:r>
              <a:rPr b="0" i="0" lang="en-US" sz="2000" u="none" cap="none" strike="noStrike">
                <a:solidFill>
                  <a:schemeClr val="dk2"/>
                </a:solidFill>
                <a:latin typeface="Gill Sans"/>
                <a:ea typeface="Gill Sans"/>
                <a:cs typeface="Gill Sans"/>
                <a:sym typeface="Gill Sans"/>
              </a:rPr>
              <a:t>Mitjà de comunicació principal mestre/família.</a:t>
            </a:r>
            <a:endParaRPr b="0" i="0" sz="2000" u="none" cap="none" strike="noStrike">
              <a:solidFill>
                <a:schemeClr val="dk2"/>
              </a:solidFill>
              <a:latin typeface="Gill Sans"/>
              <a:ea typeface="Gill Sans"/>
              <a:cs typeface="Gill Sans"/>
              <a:sym typeface="Gill Sans"/>
            </a:endParaRPr>
          </a:p>
          <a:p>
            <a:pPr indent="-355600" lvl="0" marL="457200" marR="0" rtl="0" algn="l">
              <a:lnSpc>
                <a:spcPct val="150000"/>
              </a:lnSpc>
              <a:spcBef>
                <a:spcPts val="0"/>
              </a:spcBef>
              <a:spcAft>
                <a:spcPts val="0"/>
              </a:spcAft>
              <a:buClr>
                <a:schemeClr val="dk2"/>
              </a:buClr>
              <a:buSzPts val="2000"/>
              <a:buFont typeface="Gill Sans"/>
              <a:buChar char="●"/>
            </a:pPr>
            <a:r>
              <a:rPr b="0" i="0" lang="en-US" sz="2000" u="none" cap="none" strike="noStrike">
                <a:solidFill>
                  <a:schemeClr val="dk2"/>
                </a:solidFill>
                <a:latin typeface="Gill Sans"/>
                <a:ea typeface="Gill Sans"/>
                <a:cs typeface="Gill Sans"/>
                <a:sym typeface="Gill Sans"/>
              </a:rPr>
              <a:t>Conté informació important per a la família.</a:t>
            </a:r>
            <a:endParaRPr b="0" i="0" sz="2000" u="none" cap="none" strike="noStrike">
              <a:solidFill>
                <a:schemeClr val="dk2"/>
              </a:solidFill>
              <a:latin typeface="Gill Sans"/>
              <a:ea typeface="Gill Sans"/>
              <a:cs typeface="Gill Sans"/>
              <a:sym typeface="Gill Sans"/>
            </a:endParaRPr>
          </a:p>
          <a:p>
            <a:pPr indent="-355600" lvl="0" marL="457200" marR="0" rtl="0" algn="l">
              <a:lnSpc>
                <a:spcPct val="150000"/>
              </a:lnSpc>
              <a:spcBef>
                <a:spcPts val="0"/>
              </a:spcBef>
              <a:spcAft>
                <a:spcPts val="0"/>
              </a:spcAft>
              <a:buClr>
                <a:schemeClr val="dk2"/>
              </a:buClr>
              <a:buSzPts val="2000"/>
              <a:buFont typeface="Gill Sans"/>
              <a:buChar char="●"/>
            </a:pPr>
            <a:r>
              <a:rPr b="0" i="0" lang="en-US" sz="2000" u="none" cap="none" strike="noStrike">
                <a:solidFill>
                  <a:schemeClr val="dk2"/>
                </a:solidFill>
                <a:latin typeface="Gill Sans"/>
                <a:ea typeface="Gill Sans"/>
                <a:cs typeface="Gill Sans"/>
                <a:sym typeface="Gill Sans"/>
              </a:rPr>
              <a:t>Eina bàsica per a l’alumne per organitzar-se i planificar-se.</a:t>
            </a:r>
            <a:endParaRPr b="0" i="0" sz="2000" u="none" cap="none" strike="noStrike">
              <a:solidFill>
                <a:schemeClr val="dk2"/>
              </a:solidFill>
              <a:latin typeface="Gill Sans"/>
              <a:ea typeface="Gill Sans"/>
              <a:cs typeface="Gill Sans"/>
              <a:sym typeface="Gill Sans"/>
            </a:endParaRPr>
          </a:p>
          <a:p>
            <a:pPr indent="-355600" lvl="0" marL="457200" marR="0" rtl="0" algn="just">
              <a:lnSpc>
                <a:spcPct val="150000"/>
              </a:lnSpc>
              <a:spcBef>
                <a:spcPts val="0"/>
              </a:spcBef>
              <a:spcAft>
                <a:spcPts val="0"/>
              </a:spcAft>
              <a:buClr>
                <a:srgbClr val="3F3F3F"/>
              </a:buClr>
              <a:buSzPts val="2000"/>
              <a:buFont typeface="Gill Sans"/>
              <a:buChar char="●"/>
            </a:pPr>
            <a:r>
              <a:rPr i="0" lang="en-US" sz="2000" u="none" cap="none" strike="noStrike">
                <a:solidFill>
                  <a:srgbClr val="000000"/>
                </a:solidFill>
                <a:latin typeface="Gill Sans"/>
                <a:ea typeface="Gill Sans"/>
                <a:cs typeface="Gill Sans"/>
                <a:sym typeface="Gill Sans"/>
              </a:rPr>
              <a:t>Cal </a:t>
            </a:r>
            <a:r>
              <a:rPr b="1" i="0" lang="en-US" sz="2000" u="none" cap="none" strike="noStrike">
                <a:solidFill>
                  <a:srgbClr val="9900FF"/>
                </a:solidFill>
                <a:latin typeface="Gill Sans"/>
                <a:ea typeface="Gill Sans"/>
                <a:cs typeface="Gill Sans"/>
                <a:sym typeface="Gill Sans"/>
              </a:rPr>
              <a:t>justificar les absències</a:t>
            </a:r>
            <a:r>
              <a:rPr b="1" i="0" lang="en-US" sz="2000" u="none" cap="none" strike="noStrike">
                <a:solidFill>
                  <a:srgbClr val="FF0000"/>
                </a:solidFill>
                <a:latin typeface="Gill Sans"/>
                <a:ea typeface="Gill Sans"/>
                <a:cs typeface="Gill Sans"/>
                <a:sym typeface="Gill Sans"/>
              </a:rPr>
              <a:t> </a:t>
            </a:r>
            <a:r>
              <a:rPr i="0" lang="en-US" sz="2000" u="none" cap="none" strike="noStrike">
                <a:solidFill>
                  <a:srgbClr val="000000"/>
                </a:solidFill>
                <a:latin typeface="Gill Sans"/>
                <a:ea typeface="Gill Sans"/>
                <a:cs typeface="Gill Sans"/>
                <a:sym typeface="Gill Sans"/>
              </a:rPr>
              <a:t>per escrit a l’agenda. </a:t>
            </a:r>
            <a:endParaRPr i="0" sz="2000" u="none" cap="none" strike="noStrike">
              <a:solidFill>
                <a:srgbClr val="000000"/>
              </a:solidFill>
              <a:latin typeface="Gill Sans"/>
              <a:ea typeface="Gill Sans"/>
              <a:cs typeface="Gill Sans"/>
              <a:sym typeface="Gill Sans"/>
            </a:endParaRPr>
          </a:p>
          <a:p>
            <a:pPr indent="-355600" lvl="0" marL="457200" marR="0" rtl="0" algn="just">
              <a:lnSpc>
                <a:spcPct val="150000"/>
              </a:lnSpc>
              <a:spcBef>
                <a:spcPts val="0"/>
              </a:spcBef>
              <a:spcAft>
                <a:spcPts val="0"/>
              </a:spcAft>
              <a:buClr>
                <a:srgbClr val="3F3F3F"/>
              </a:buClr>
              <a:buSzPts val="2000"/>
              <a:buFont typeface="Gill Sans"/>
              <a:buChar char="●"/>
            </a:pPr>
            <a:r>
              <a:rPr i="0" lang="en-US" sz="2000" u="none" cap="none" strike="noStrike">
                <a:solidFill>
                  <a:srgbClr val="000000"/>
                </a:solidFill>
                <a:latin typeface="Gill Sans"/>
                <a:ea typeface="Gill Sans"/>
                <a:cs typeface="Gill Sans"/>
                <a:sym typeface="Gill Sans"/>
              </a:rPr>
              <a:t>Cal notificar a l’agenda el dia que es queden</a:t>
            </a:r>
            <a:r>
              <a:rPr b="1" i="0" lang="en-US" sz="2000" u="none" cap="none" strike="noStrike">
                <a:solidFill>
                  <a:srgbClr val="000000"/>
                </a:solidFill>
                <a:latin typeface="Gill Sans"/>
                <a:ea typeface="Gill Sans"/>
                <a:cs typeface="Gill Sans"/>
                <a:sym typeface="Gill Sans"/>
              </a:rPr>
              <a:t> </a:t>
            </a:r>
            <a:r>
              <a:rPr i="0" lang="en-US" sz="2000" u="none" cap="none" strike="noStrike">
                <a:solidFill>
                  <a:srgbClr val="000000"/>
                </a:solidFill>
                <a:latin typeface="Gill Sans"/>
                <a:ea typeface="Gill Sans"/>
                <a:cs typeface="Gill Sans"/>
                <a:sym typeface="Gill Sans"/>
              </a:rPr>
              <a:t>a</a:t>
            </a:r>
            <a:r>
              <a:rPr b="1" i="0" lang="en-US" sz="2000" u="none" cap="none" strike="noStrike">
                <a:solidFill>
                  <a:srgbClr val="000000"/>
                </a:solidFill>
                <a:latin typeface="Gill Sans"/>
                <a:ea typeface="Gill Sans"/>
                <a:cs typeface="Gill Sans"/>
                <a:sym typeface="Gill Sans"/>
              </a:rPr>
              <a:t> </a:t>
            </a:r>
            <a:r>
              <a:rPr b="1" i="0" lang="en-US" sz="2000" cap="none" strike="noStrike">
                <a:solidFill>
                  <a:srgbClr val="9900FF"/>
                </a:solidFill>
                <a:latin typeface="Gill Sans"/>
                <a:ea typeface="Gill Sans"/>
                <a:cs typeface="Gill Sans"/>
                <a:sym typeface="Gill Sans"/>
              </a:rPr>
              <a:t>menjador</a:t>
            </a:r>
            <a:r>
              <a:rPr i="0" lang="en-US" sz="2000" cap="none" strike="noStrike">
                <a:solidFill>
                  <a:srgbClr val="9900FF"/>
                </a:solidFill>
                <a:latin typeface="Gill Sans"/>
                <a:ea typeface="Gill Sans"/>
                <a:cs typeface="Gill Sans"/>
                <a:sym typeface="Gill Sans"/>
              </a:rPr>
              <a:t> </a:t>
            </a:r>
            <a:r>
              <a:rPr i="0" lang="en-US" sz="2000" u="none" cap="none" strike="noStrike">
                <a:solidFill>
                  <a:srgbClr val="000000"/>
                </a:solidFill>
                <a:latin typeface="Gill Sans"/>
                <a:ea typeface="Gill Sans"/>
                <a:cs typeface="Gill Sans"/>
                <a:sym typeface="Gill Sans"/>
              </a:rPr>
              <a:t>i si són usuaris fixes notificar el dia que no es queden. Tamb</a:t>
            </a:r>
            <a:r>
              <a:rPr lang="en-US" sz="2000">
                <a:latin typeface="Gill Sans"/>
                <a:ea typeface="Gill Sans"/>
                <a:cs typeface="Gill Sans"/>
                <a:sym typeface="Gill Sans"/>
              </a:rPr>
              <a:t>é cal notificar el </a:t>
            </a:r>
            <a:r>
              <a:rPr b="1" i="0" lang="en-US" sz="2000" u="none" cap="none" strike="noStrike">
                <a:solidFill>
                  <a:srgbClr val="9900FF"/>
                </a:solidFill>
                <a:latin typeface="Gill Sans"/>
                <a:ea typeface="Gill Sans"/>
                <a:cs typeface="Gill Sans"/>
                <a:sym typeface="Gill Sans"/>
              </a:rPr>
              <a:t>servei de bus</a:t>
            </a:r>
            <a:r>
              <a:rPr b="1" lang="en-US" sz="2000">
                <a:solidFill>
                  <a:srgbClr val="9900FF"/>
                </a:solidFill>
                <a:latin typeface="Gill Sans"/>
                <a:ea typeface="Gill Sans"/>
                <a:cs typeface="Gill Sans"/>
                <a:sym typeface="Gill Sans"/>
              </a:rPr>
              <a:t>.</a:t>
            </a:r>
            <a:endParaRPr b="1" i="0" sz="2000" u="none" cap="none" strike="noStrike">
              <a:solidFill>
                <a:srgbClr val="9900FF"/>
              </a:solidFill>
              <a:latin typeface="Gill Sans"/>
              <a:ea typeface="Gill Sans"/>
              <a:cs typeface="Gill Sans"/>
              <a:sym typeface="Gill Sans"/>
            </a:endParaRPr>
          </a:p>
          <a:p>
            <a:pPr indent="-355600" lvl="0" marL="457200" marR="0" rtl="0" algn="just">
              <a:lnSpc>
                <a:spcPct val="150000"/>
              </a:lnSpc>
              <a:spcBef>
                <a:spcPts val="0"/>
              </a:spcBef>
              <a:spcAft>
                <a:spcPts val="0"/>
              </a:spcAft>
              <a:buSzPts val="2000"/>
              <a:buFont typeface="Gill Sans"/>
              <a:buChar char="●"/>
            </a:pPr>
            <a:r>
              <a:rPr lang="en-US" sz="2000">
                <a:latin typeface="Gill Sans"/>
                <a:ea typeface="Gill Sans"/>
                <a:cs typeface="Gill Sans"/>
                <a:sym typeface="Gill Sans"/>
              </a:rPr>
              <a:t>Notificar </a:t>
            </a:r>
            <a:r>
              <a:rPr b="1" lang="en-US" sz="2000">
                <a:solidFill>
                  <a:srgbClr val="9900FF"/>
                </a:solidFill>
                <a:latin typeface="Gill Sans"/>
                <a:ea typeface="Gill Sans"/>
                <a:cs typeface="Gill Sans"/>
                <a:sym typeface="Gill Sans"/>
              </a:rPr>
              <a:t>les extraescolars</a:t>
            </a:r>
            <a:r>
              <a:rPr b="1" lang="en-US" sz="2000">
                <a:latin typeface="Gill Sans"/>
                <a:ea typeface="Gill Sans"/>
                <a:cs typeface="Gill Sans"/>
                <a:sym typeface="Gill Sans"/>
              </a:rPr>
              <a:t> </a:t>
            </a:r>
            <a:r>
              <a:rPr lang="en-US" sz="2000">
                <a:latin typeface="Gill Sans"/>
                <a:ea typeface="Gill Sans"/>
                <a:cs typeface="Gill Sans"/>
                <a:sym typeface="Gill Sans"/>
              </a:rPr>
              <a:t>al centre i quin dia de la setmana.</a:t>
            </a:r>
            <a:endParaRPr sz="2000">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pic>
        <p:nvPicPr>
          <p:cNvPr id="229" name="Google Shape;229;g13685701111_0_78"/>
          <p:cNvPicPr preferRelativeResize="0"/>
          <p:nvPr/>
        </p:nvPicPr>
        <p:blipFill rotWithShape="1">
          <a:blip r:embed="rId3">
            <a:alphaModFix/>
          </a:blip>
          <a:srcRect b="0" l="0" r="0" t="0"/>
          <a:stretch/>
        </p:blipFill>
        <p:spPr>
          <a:xfrm>
            <a:off x="7043675" y="287238"/>
            <a:ext cx="1905825" cy="1905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3685701111_0_86"/>
          <p:cNvSpPr txBox="1"/>
          <p:nvPr>
            <p:ph type="title"/>
          </p:nvPr>
        </p:nvSpPr>
        <p:spPr>
          <a:xfrm>
            <a:off x="428800" y="992050"/>
            <a:ext cx="7688400" cy="71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ts val="1260"/>
              <a:buFont typeface="Trebuchet MS"/>
              <a:buNone/>
            </a:pPr>
            <a:r>
              <a:rPr lang="en-US" sz="5944">
                <a:solidFill>
                  <a:schemeClr val="dk1"/>
                </a:solidFill>
                <a:latin typeface="Amatic SC"/>
                <a:ea typeface="Amatic SC"/>
                <a:cs typeface="Amatic SC"/>
                <a:sym typeface="Amatic SC"/>
              </a:rPr>
              <a:t>MATERIAL</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235" name="Google Shape;235;g13685701111_0_86"/>
          <p:cNvSpPr txBox="1"/>
          <p:nvPr/>
        </p:nvSpPr>
        <p:spPr>
          <a:xfrm>
            <a:off x="196975" y="1780850"/>
            <a:ext cx="8845500" cy="489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rgbClr val="000000"/>
              </a:buClr>
              <a:buSzPts val="1900"/>
              <a:buFont typeface="Arial"/>
              <a:buNone/>
            </a:pPr>
            <a:r>
              <a:rPr b="0" i="0" lang="en-US" sz="1900" u="none" cap="none" strike="noStrike">
                <a:solidFill>
                  <a:srgbClr val="000000"/>
                </a:solidFill>
                <a:latin typeface="Gill Sans"/>
                <a:ea typeface="Gill Sans"/>
                <a:cs typeface="Gill Sans"/>
                <a:sym typeface="Gill Sans"/>
              </a:rPr>
              <a:t>- Una capsa de plàstic amb tapadora per guardar material escolar de les següents mides: 25x14x7</a:t>
            </a:r>
            <a:endParaRPr b="0" i="0" sz="1900" u="none" cap="none" strike="noStrike">
              <a:solidFill>
                <a:srgbClr val="000000"/>
              </a:solidFill>
              <a:latin typeface="Gill Sans"/>
              <a:ea typeface="Gill Sans"/>
              <a:cs typeface="Gill Sans"/>
              <a:sym typeface="Gill Sans"/>
            </a:endParaRPr>
          </a:p>
          <a:p>
            <a:pPr indent="0" lvl="0" marL="0" marR="0" rtl="0" algn="l">
              <a:lnSpc>
                <a:spcPct val="100000"/>
              </a:lnSpc>
              <a:spcBef>
                <a:spcPts val="600"/>
              </a:spcBef>
              <a:spcAft>
                <a:spcPts val="0"/>
              </a:spcAft>
              <a:buClr>
                <a:srgbClr val="000000"/>
              </a:buClr>
              <a:buSzPts val="1900"/>
              <a:buFont typeface="Arial"/>
              <a:buNone/>
            </a:pPr>
            <a:r>
              <a:rPr b="0" i="0" lang="en-US" sz="1900" u="none" cap="none" strike="noStrike">
                <a:solidFill>
                  <a:srgbClr val="000000"/>
                </a:solidFill>
                <a:latin typeface="Gill Sans"/>
                <a:ea typeface="Gill Sans"/>
                <a:cs typeface="Gill Sans"/>
                <a:sym typeface="Gill Sans"/>
              </a:rPr>
              <a:t>- Motxilla</a:t>
            </a:r>
            <a:endParaRPr b="0" i="0" sz="1900" u="none" cap="none" strike="noStrike">
              <a:solidFill>
                <a:srgbClr val="000000"/>
              </a:solidFill>
              <a:latin typeface="Gill Sans"/>
              <a:ea typeface="Gill Sans"/>
              <a:cs typeface="Gill Sans"/>
              <a:sym typeface="Gill Sans"/>
            </a:endParaRPr>
          </a:p>
          <a:p>
            <a:pPr indent="0" lvl="0" marL="0" marR="0" rtl="0" algn="l">
              <a:lnSpc>
                <a:spcPct val="100000"/>
              </a:lnSpc>
              <a:spcBef>
                <a:spcPts val="600"/>
              </a:spcBef>
              <a:spcAft>
                <a:spcPts val="0"/>
              </a:spcAft>
              <a:buClr>
                <a:srgbClr val="000000"/>
              </a:buClr>
              <a:buSzPts val="1900"/>
              <a:buFont typeface="Arial"/>
              <a:buNone/>
            </a:pPr>
            <a:r>
              <a:rPr b="0" i="0" lang="en-US" sz="1900" u="none" cap="none" strike="noStrike">
                <a:solidFill>
                  <a:srgbClr val="000000"/>
                </a:solidFill>
                <a:latin typeface="Gill Sans"/>
                <a:ea typeface="Gill Sans"/>
                <a:cs typeface="Gill Sans"/>
                <a:sym typeface="Gill Sans"/>
              </a:rPr>
              <a:t>- Carmanyola per l’esmorzar</a:t>
            </a:r>
            <a:endParaRPr b="0" i="0" sz="1900" u="none" cap="none" strike="noStrike">
              <a:solidFill>
                <a:srgbClr val="000000"/>
              </a:solidFill>
              <a:latin typeface="Gill Sans"/>
              <a:ea typeface="Gill Sans"/>
              <a:cs typeface="Gill Sans"/>
              <a:sym typeface="Gill Sans"/>
            </a:endParaRPr>
          </a:p>
          <a:p>
            <a:pPr indent="0" lvl="0" marL="0" marR="0" rtl="0" algn="l">
              <a:lnSpc>
                <a:spcPct val="100000"/>
              </a:lnSpc>
              <a:spcBef>
                <a:spcPts val="600"/>
              </a:spcBef>
              <a:spcAft>
                <a:spcPts val="0"/>
              </a:spcAft>
              <a:buClr>
                <a:srgbClr val="000000"/>
              </a:buClr>
              <a:buSzPts val="1900"/>
              <a:buFont typeface="Arial"/>
              <a:buNone/>
            </a:pPr>
            <a:r>
              <a:rPr b="0" i="0" lang="en-US" sz="1900" u="none" cap="none" strike="noStrike">
                <a:solidFill>
                  <a:srgbClr val="000000"/>
                </a:solidFill>
                <a:latin typeface="Gill Sans"/>
                <a:ea typeface="Gill Sans"/>
                <a:cs typeface="Gill Sans"/>
                <a:sym typeface="Gill Sans"/>
              </a:rPr>
              <a:t>- Ampolla d’aigua diària</a:t>
            </a:r>
            <a:endParaRPr b="0" i="0" sz="1900" u="none" cap="none" strike="noStrike">
              <a:solidFill>
                <a:srgbClr val="000000"/>
              </a:solidFill>
              <a:latin typeface="Gill Sans"/>
              <a:ea typeface="Gill Sans"/>
              <a:cs typeface="Gill Sans"/>
              <a:sym typeface="Gill Sans"/>
            </a:endParaRPr>
          </a:p>
          <a:p>
            <a:pPr indent="0" lvl="0" marL="0" marR="0" rtl="0" algn="l">
              <a:lnSpc>
                <a:spcPct val="100000"/>
              </a:lnSpc>
              <a:spcBef>
                <a:spcPts val="600"/>
              </a:spcBef>
              <a:spcAft>
                <a:spcPts val="0"/>
              </a:spcAft>
              <a:buClr>
                <a:srgbClr val="000000"/>
              </a:buClr>
              <a:buSzPts val="1900"/>
              <a:buFont typeface="Arial"/>
              <a:buNone/>
            </a:pPr>
            <a:r>
              <a:rPr b="0" i="0" lang="en-US" sz="1900" u="none" cap="none" strike="noStrike">
                <a:solidFill>
                  <a:srgbClr val="000000"/>
                </a:solidFill>
                <a:latin typeface="Gill Sans"/>
                <a:ea typeface="Gill Sans"/>
                <a:cs typeface="Gill Sans"/>
                <a:sym typeface="Gill Sans"/>
              </a:rPr>
              <a:t>- Bata o samarreta per plàstica</a:t>
            </a:r>
            <a:endParaRPr b="0" i="0" sz="1900" u="none" cap="none" strike="noStrike">
              <a:solidFill>
                <a:srgbClr val="000000"/>
              </a:solidFill>
              <a:latin typeface="Gill Sans"/>
              <a:ea typeface="Gill Sans"/>
              <a:cs typeface="Gill Sans"/>
              <a:sym typeface="Gill Sans"/>
            </a:endParaRPr>
          </a:p>
          <a:p>
            <a:pPr indent="0" lvl="0" marL="0" marR="0" rtl="0" algn="l">
              <a:lnSpc>
                <a:spcPct val="100000"/>
              </a:lnSpc>
              <a:spcBef>
                <a:spcPts val="600"/>
              </a:spcBef>
              <a:spcAft>
                <a:spcPts val="0"/>
              </a:spcAft>
              <a:buClr>
                <a:srgbClr val="000000"/>
              </a:buClr>
              <a:buSzPts val="1900"/>
              <a:buFont typeface="Arial"/>
              <a:buNone/>
            </a:pPr>
            <a:r>
              <a:rPr b="0" i="0" lang="en-US" sz="1900" u="none" cap="none" strike="noStrike">
                <a:solidFill>
                  <a:srgbClr val="000000"/>
                </a:solidFill>
                <a:latin typeface="Gill Sans"/>
                <a:ea typeface="Gill Sans"/>
                <a:cs typeface="Gill Sans"/>
                <a:sym typeface="Gill Sans"/>
              </a:rPr>
              <a:t>- Capsa de mocadors de paper</a:t>
            </a:r>
            <a:endParaRPr b="0" i="0" sz="1900" u="none" cap="none" strike="noStrike">
              <a:solidFill>
                <a:srgbClr val="000000"/>
              </a:solidFill>
              <a:latin typeface="Gill Sans"/>
              <a:ea typeface="Gill Sans"/>
              <a:cs typeface="Gill Sans"/>
              <a:sym typeface="Gill Sans"/>
            </a:endParaRPr>
          </a:p>
          <a:p>
            <a:pPr indent="0" lvl="0" marL="0" marR="0" rtl="0" algn="l">
              <a:lnSpc>
                <a:spcPct val="100000"/>
              </a:lnSpc>
              <a:spcBef>
                <a:spcPts val="600"/>
              </a:spcBef>
              <a:spcAft>
                <a:spcPts val="0"/>
              </a:spcAft>
              <a:buClr>
                <a:srgbClr val="000000"/>
              </a:buClr>
              <a:buSzPts val="1900"/>
              <a:buFont typeface="Arial"/>
              <a:buNone/>
            </a:pPr>
            <a:r>
              <a:rPr b="0" i="0" lang="en-US" sz="1900" u="none" cap="none" strike="noStrike">
                <a:solidFill>
                  <a:srgbClr val="000000"/>
                </a:solidFill>
                <a:latin typeface="Gill Sans"/>
                <a:ea typeface="Gill Sans"/>
                <a:cs typeface="Gill Sans"/>
                <a:sym typeface="Gill Sans"/>
              </a:rPr>
              <a:t>- Paquet de tovalloletes humides                                                    </a:t>
            </a:r>
            <a:endParaRPr b="0" i="0" sz="1900" u="none" cap="none" strike="noStrike">
              <a:solidFill>
                <a:srgbClr val="000000"/>
              </a:solidFill>
              <a:latin typeface="Gill Sans"/>
              <a:ea typeface="Gill Sans"/>
              <a:cs typeface="Gill Sans"/>
              <a:sym typeface="Gill Sans"/>
            </a:endParaRPr>
          </a:p>
          <a:p>
            <a:pPr indent="0" lvl="0" marL="0" marR="0" rtl="0" algn="l">
              <a:lnSpc>
                <a:spcPct val="100000"/>
              </a:lnSpc>
              <a:spcBef>
                <a:spcPts val="600"/>
              </a:spcBef>
              <a:spcAft>
                <a:spcPts val="0"/>
              </a:spcAft>
              <a:buClr>
                <a:srgbClr val="000000"/>
              </a:buClr>
              <a:buSzPts val="1900"/>
              <a:buFont typeface="Arial"/>
              <a:buNone/>
            </a:pPr>
            <a:r>
              <a:rPr b="0" i="0" lang="en-US" sz="1900" u="none" cap="none" strike="noStrike">
                <a:solidFill>
                  <a:srgbClr val="000000"/>
                </a:solidFill>
                <a:latin typeface="Gill Sans"/>
                <a:ea typeface="Gill Sans"/>
                <a:cs typeface="Gill Sans"/>
                <a:sym typeface="Gill Sans"/>
              </a:rPr>
              <a:t>- Un estoig buit </a:t>
            </a:r>
            <a:endParaRPr b="0" i="0" sz="1900" u="none" cap="none" strike="noStrike">
              <a:solidFill>
                <a:srgbClr val="000000"/>
              </a:solidFill>
              <a:latin typeface="Gill Sans"/>
              <a:ea typeface="Gill Sans"/>
              <a:cs typeface="Gill Sans"/>
              <a:sym typeface="Gill Sans"/>
            </a:endParaRPr>
          </a:p>
          <a:p>
            <a:pPr indent="0" lvl="0" marL="0" marR="0" rtl="0" algn="l">
              <a:lnSpc>
                <a:spcPct val="100000"/>
              </a:lnSpc>
              <a:spcBef>
                <a:spcPts val="600"/>
              </a:spcBef>
              <a:spcAft>
                <a:spcPts val="0"/>
              </a:spcAft>
              <a:buClr>
                <a:srgbClr val="000000"/>
              </a:buClr>
              <a:buSzPts val="1900"/>
              <a:buFont typeface="Arial"/>
              <a:buNone/>
            </a:pPr>
            <a:r>
              <a:rPr b="0" i="0" lang="en-US" sz="1900" u="none" cap="none" strike="noStrike">
                <a:solidFill>
                  <a:srgbClr val="000000"/>
                </a:solidFill>
                <a:latin typeface="Gill Sans"/>
                <a:ea typeface="Gill Sans"/>
                <a:cs typeface="Gill Sans"/>
                <a:sym typeface="Gill Sans"/>
              </a:rPr>
              <a:t>- 2 rotllos  de paper de cuina.     </a:t>
            </a:r>
            <a:endParaRPr b="0" i="0" sz="1900" u="none" cap="none" strike="noStrike">
              <a:solidFill>
                <a:schemeClr val="accent3"/>
              </a:solidFill>
              <a:latin typeface="Gill Sans"/>
              <a:ea typeface="Gill Sans"/>
              <a:cs typeface="Gill Sans"/>
              <a:sym typeface="Gill Sans"/>
            </a:endParaRPr>
          </a:p>
          <a:p>
            <a:pPr indent="0" lvl="0" marL="0" marR="0" rtl="0" algn="l">
              <a:lnSpc>
                <a:spcPct val="80000"/>
              </a:lnSpc>
              <a:spcBef>
                <a:spcPts val="600"/>
              </a:spcBef>
              <a:spcAft>
                <a:spcPts val="0"/>
              </a:spcAft>
              <a:buClr>
                <a:srgbClr val="000000"/>
              </a:buClr>
              <a:buSzPts val="300"/>
              <a:buFont typeface="Arial"/>
              <a:buNone/>
            </a:pPr>
            <a:r>
              <a:t/>
            </a:r>
            <a:endParaRPr b="0" i="0" sz="300" u="none" cap="none" strike="noStrike">
              <a:solidFill>
                <a:srgbClr val="000000"/>
              </a:solidFill>
              <a:latin typeface="Gill Sans"/>
              <a:ea typeface="Gill Sans"/>
              <a:cs typeface="Gill Sans"/>
              <a:sym typeface="Gill Sans"/>
            </a:endParaRPr>
          </a:p>
          <a:p>
            <a:pPr indent="-349250" lvl="0" marL="457200" marR="0" rtl="0" algn="l">
              <a:lnSpc>
                <a:spcPct val="100000"/>
              </a:lnSpc>
              <a:spcBef>
                <a:spcPts val="600"/>
              </a:spcBef>
              <a:spcAft>
                <a:spcPts val="0"/>
              </a:spcAft>
              <a:buClr>
                <a:srgbClr val="000000"/>
              </a:buClr>
              <a:buSzPts val="1900"/>
              <a:buFont typeface="Gill Sans"/>
              <a:buChar char="●"/>
            </a:pPr>
            <a:r>
              <a:rPr b="0" i="0" lang="en-US" sz="1900" u="none" cap="none" strike="noStrike">
                <a:solidFill>
                  <a:srgbClr val="000000"/>
                </a:solidFill>
                <a:latin typeface="Gill Sans"/>
                <a:ea typeface="Gill Sans"/>
                <a:cs typeface="Gill Sans"/>
                <a:sym typeface="Gill Sans"/>
              </a:rPr>
              <a:t>L’agenda, llibretes, carpetes, carpesans... seran facilitades per l’escola a l’inici del curs.</a:t>
            </a:r>
            <a:endParaRPr b="0" i="0" sz="1900" u="none" cap="none" strike="noStrike">
              <a:solidFill>
                <a:srgbClr val="000000"/>
              </a:solidFill>
              <a:latin typeface="Gill Sans"/>
              <a:ea typeface="Gill Sans"/>
              <a:cs typeface="Gill Sans"/>
              <a:sym typeface="Gill Sans"/>
            </a:endParaRPr>
          </a:p>
          <a:p>
            <a:pPr indent="-349250" lvl="0" marL="457200" marR="0" rtl="0" algn="l">
              <a:lnSpc>
                <a:spcPct val="100000"/>
              </a:lnSpc>
              <a:spcBef>
                <a:spcPts val="0"/>
              </a:spcBef>
              <a:spcAft>
                <a:spcPts val="0"/>
              </a:spcAft>
              <a:buClr>
                <a:srgbClr val="000000"/>
              </a:buClr>
              <a:buSzPts val="1900"/>
              <a:buFont typeface="Gill Sans"/>
              <a:buChar char="●"/>
            </a:pPr>
            <a:r>
              <a:rPr b="0" i="0" lang="en-US" sz="1900" u="none" cap="none" strike="noStrike">
                <a:solidFill>
                  <a:srgbClr val="000000"/>
                </a:solidFill>
                <a:latin typeface="Gill Sans"/>
                <a:ea typeface="Gill Sans"/>
                <a:cs typeface="Gill Sans"/>
                <a:sym typeface="Gill Sans"/>
              </a:rPr>
              <a:t>El dia </a:t>
            </a:r>
            <a:r>
              <a:rPr b="1" i="0" lang="en-US" sz="1900" u="sng" cap="none" strike="noStrike">
                <a:solidFill>
                  <a:srgbClr val="000000"/>
                </a:solidFill>
                <a:latin typeface="Gill Sans"/>
                <a:ea typeface="Gill Sans"/>
                <a:cs typeface="Gill Sans"/>
                <a:sym typeface="Gill Sans"/>
              </a:rPr>
              <a:t>d'Educació Física </a:t>
            </a:r>
            <a:r>
              <a:rPr b="0" i="0" lang="en-US" sz="1900" u="none" cap="none" strike="noStrike">
                <a:solidFill>
                  <a:srgbClr val="000000"/>
                </a:solidFill>
                <a:latin typeface="Gill Sans"/>
                <a:ea typeface="Gill Sans"/>
                <a:cs typeface="Gill Sans"/>
                <a:sym typeface="Gill Sans"/>
              </a:rPr>
              <a:t>tots els infants han de portar: xandall, bambes i un necesser amb una tovallola petita i una samarreta de recanvi</a:t>
            </a:r>
            <a:r>
              <a:rPr lang="en-US" sz="1900">
                <a:latin typeface="Gill Sans"/>
                <a:ea typeface="Gill Sans"/>
                <a:cs typeface="Gill Sans"/>
                <a:sym typeface="Gill Sans"/>
              </a:rPr>
              <a:t> i el dossier teòric.</a:t>
            </a:r>
            <a:endParaRPr b="0" i="0" sz="1900" u="none" cap="none" strike="noStrike">
              <a:solidFill>
                <a:srgbClr val="000000"/>
              </a:solidFill>
              <a:latin typeface="Gill Sans"/>
              <a:ea typeface="Gill Sans"/>
              <a:cs typeface="Gill Sans"/>
              <a:sym typeface="Gill Sans"/>
            </a:endParaRPr>
          </a:p>
          <a:p>
            <a:pPr indent="0" lvl="0" marL="0" marR="0" rtl="0" algn="just">
              <a:lnSpc>
                <a:spcPct val="150000"/>
              </a:lnSpc>
              <a:spcBef>
                <a:spcPts val="0"/>
              </a:spcBef>
              <a:spcAft>
                <a:spcPts val="0"/>
              </a:spcAft>
              <a:buClr>
                <a:srgbClr val="000000"/>
              </a:buClr>
              <a:buSzPts val="1900"/>
              <a:buFont typeface="Arial"/>
              <a:buNone/>
            </a:pPr>
            <a:r>
              <a:t/>
            </a:r>
            <a:endParaRPr b="1" i="0" sz="1900" u="sng" cap="none" strike="noStrike">
              <a:solidFill>
                <a:srgbClr val="271D18"/>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236" name="Google Shape;236;g13685701111_0_86"/>
          <p:cNvSpPr txBox="1"/>
          <p:nvPr/>
        </p:nvSpPr>
        <p:spPr>
          <a:xfrm>
            <a:off x="2765025" y="934150"/>
            <a:ext cx="5606100" cy="677100"/>
          </a:xfrm>
          <a:prstGeom prst="rect">
            <a:avLst/>
          </a:prstGeom>
          <a:noFill/>
          <a:ln>
            <a:noFill/>
          </a:ln>
        </p:spPr>
        <p:txBody>
          <a:bodyPr anchorCtr="0" anchor="ctr" bIns="91425" lIns="91425" spcFirstLastPara="1" rIns="91425" wrap="square" tIns="91425">
            <a:spAutoFit/>
          </a:bodyPr>
          <a:lstStyle/>
          <a:p>
            <a:pPr indent="0" lvl="0" marL="0" marR="0" rtl="0" algn="ctr">
              <a:lnSpc>
                <a:spcPct val="80000"/>
              </a:lnSpc>
              <a:spcBef>
                <a:spcPts val="600"/>
              </a:spcBef>
              <a:spcAft>
                <a:spcPts val="0"/>
              </a:spcAft>
              <a:buClr>
                <a:srgbClr val="000000"/>
              </a:buClr>
              <a:buSzPts val="2000"/>
              <a:buFont typeface="Arial"/>
              <a:buNone/>
            </a:pPr>
            <a:r>
              <a:rPr b="0" i="0" lang="en-US" sz="2000" u="none" cap="none" strike="noStrike">
                <a:solidFill>
                  <a:srgbClr val="3F3F3F"/>
                </a:solidFill>
                <a:latin typeface="Gill Sans"/>
                <a:ea typeface="Gill Sans"/>
                <a:cs typeface="Gill Sans"/>
                <a:sym typeface="Gill Sans"/>
              </a:rPr>
              <a:t> </a:t>
            </a:r>
            <a:r>
              <a:rPr b="1" i="0" lang="en-US" sz="2000" u="none" cap="none" strike="noStrike">
                <a:solidFill>
                  <a:srgbClr val="3F3F3F"/>
                </a:solidFill>
                <a:latin typeface="Gill Sans"/>
                <a:ea typeface="Gill Sans"/>
                <a:cs typeface="Gill Sans"/>
                <a:sym typeface="Gill Sans"/>
              </a:rPr>
              <a:t> NOMÉS</a:t>
            </a:r>
            <a:r>
              <a:rPr b="0" i="0" lang="en-US" sz="2000" u="none" cap="none" strike="noStrike">
                <a:solidFill>
                  <a:srgbClr val="3F3F3F"/>
                </a:solidFill>
                <a:latin typeface="Gill Sans"/>
                <a:ea typeface="Gill Sans"/>
                <a:cs typeface="Gill Sans"/>
                <a:sym typeface="Gill Sans"/>
              </a:rPr>
              <a:t> CAL PORTAR EL MATERIAL QUE CONSTA A LA LLISTA!</a:t>
            </a:r>
            <a:endParaRPr b="0" i="0" sz="1400" u="none" cap="none" strike="noStrike">
              <a:solidFill>
                <a:srgbClr val="3F3F3F"/>
              </a:solidFill>
              <a:latin typeface="Lato"/>
              <a:ea typeface="Lato"/>
              <a:cs typeface="Lato"/>
              <a:sym typeface="Lato"/>
            </a:endParaRPr>
          </a:p>
        </p:txBody>
      </p:sp>
      <p:pic>
        <p:nvPicPr>
          <p:cNvPr id="237" name="Google Shape;237;g13685701111_0_86"/>
          <p:cNvPicPr preferRelativeResize="0"/>
          <p:nvPr/>
        </p:nvPicPr>
        <p:blipFill rotWithShape="1">
          <a:blip r:embed="rId3">
            <a:alphaModFix/>
          </a:blip>
          <a:srcRect b="0" l="0" r="0" t="0"/>
          <a:stretch/>
        </p:blipFill>
        <p:spPr>
          <a:xfrm rot="5400000">
            <a:off x="2469150" y="845262"/>
            <a:ext cx="519900" cy="519900"/>
          </a:xfrm>
          <a:prstGeom prst="rect">
            <a:avLst/>
          </a:prstGeom>
          <a:noFill/>
          <a:ln>
            <a:noFill/>
          </a:ln>
        </p:spPr>
      </p:pic>
      <p:sp>
        <p:nvSpPr>
          <p:cNvPr id="238" name="Google Shape;238;g13685701111_0_86"/>
          <p:cNvSpPr txBox="1"/>
          <p:nvPr/>
        </p:nvSpPr>
        <p:spPr>
          <a:xfrm>
            <a:off x="4281725" y="2569563"/>
            <a:ext cx="2383800" cy="23397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600"/>
              </a:spcBef>
              <a:spcAft>
                <a:spcPts val="0"/>
              </a:spcAft>
              <a:buClr>
                <a:srgbClr val="000000"/>
              </a:buClr>
              <a:buSzPts val="2000"/>
              <a:buFont typeface="Arial"/>
              <a:buNone/>
            </a:pPr>
            <a:r>
              <a:rPr b="1" i="0" lang="en-US" sz="2000" u="none" cap="none" strike="noStrike">
                <a:solidFill>
                  <a:srgbClr val="3C78D8"/>
                </a:solidFill>
                <a:latin typeface="Gill Sans"/>
                <a:ea typeface="Gill Sans"/>
                <a:cs typeface="Gill Sans"/>
                <a:sym typeface="Gill Sans"/>
              </a:rPr>
              <a:t>TOT EL MATERIAL HA D’ESTAR MARCAT AMB EL NOM!</a:t>
            </a:r>
            <a:endParaRPr b="0" i="0" sz="1400" u="none" cap="none" strike="noStrike">
              <a:solidFill>
                <a:srgbClr val="3C78D8"/>
              </a:solidFill>
              <a:latin typeface="Lato"/>
              <a:ea typeface="Lato"/>
              <a:cs typeface="Lato"/>
              <a:sym typeface="Lato"/>
            </a:endParaRPr>
          </a:p>
        </p:txBody>
      </p:sp>
      <p:pic>
        <p:nvPicPr>
          <p:cNvPr id="239" name="Google Shape;239;g13685701111_0_86"/>
          <p:cNvPicPr preferRelativeResize="0"/>
          <p:nvPr/>
        </p:nvPicPr>
        <p:blipFill>
          <a:blip r:embed="rId4">
            <a:alphaModFix/>
          </a:blip>
          <a:stretch>
            <a:fillRect/>
          </a:stretch>
        </p:blipFill>
        <p:spPr>
          <a:xfrm>
            <a:off x="6890700" y="2711512"/>
            <a:ext cx="1725626" cy="1725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3bb80e5468_0_1"/>
          <p:cNvSpPr txBox="1"/>
          <p:nvPr>
            <p:ph type="title"/>
          </p:nvPr>
        </p:nvSpPr>
        <p:spPr>
          <a:xfrm>
            <a:off x="428800" y="992050"/>
            <a:ext cx="7688400" cy="71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ts val="1260"/>
              <a:buFont typeface="Trebuchet MS"/>
              <a:buNone/>
            </a:pPr>
            <a:r>
              <a:rPr lang="en-US" sz="5944">
                <a:solidFill>
                  <a:schemeClr val="dk1"/>
                </a:solidFill>
                <a:latin typeface="Amatic SC"/>
                <a:ea typeface="Amatic SC"/>
                <a:cs typeface="Amatic SC"/>
                <a:sym typeface="Amatic SC"/>
              </a:rPr>
              <a:t>deures</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245" name="Google Shape;245;g13bb80e5468_0_1"/>
          <p:cNvSpPr txBox="1"/>
          <p:nvPr/>
        </p:nvSpPr>
        <p:spPr>
          <a:xfrm>
            <a:off x="284550" y="1967700"/>
            <a:ext cx="8574900" cy="48903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50000"/>
              </a:lnSpc>
              <a:spcBef>
                <a:spcPts val="0"/>
              </a:spcBef>
              <a:spcAft>
                <a:spcPts val="0"/>
              </a:spcAft>
              <a:buClr>
                <a:srgbClr val="000000"/>
              </a:buClr>
              <a:buSzPts val="2000"/>
              <a:buFont typeface="Gill Sans"/>
              <a:buAutoNum type="arabicPeriod"/>
            </a:pPr>
            <a:r>
              <a:rPr b="0" i="0" lang="en-US" sz="2000" u="none" cap="none" strike="noStrike">
                <a:solidFill>
                  <a:srgbClr val="000000"/>
                </a:solidFill>
                <a:latin typeface="Gill Sans"/>
                <a:ea typeface="Gill Sans"/>
                <a:cs typeface="Gill Sans"/>
                <a:sym typeface="Gill Sans"/>
              </a:rPr>
              <a:t>Cal </a:t>
            </a:r>
            <a:r>
              <a:rPr b="1" i="0" lang="en-US" sz="2000" u="none" cap="none" strike="noStrike">
                <a:solidFill>
                  <a:srgbClr val="3C78D8"/>
                </a:solidFill>
                <a:latin typeface="Gill Sans"/>
                <a:ea typeface="Gill Sans"/>
                <a:cs typeface="Gill Sans"/>
                <a:sym typeface="Gill Sans"/>
              </a:rPr>
              <a:t>revisar </a:t>
            </a:r>
            <a:r>
              <a:rPr b="0" i="0" lang="en-US" sz="2000" u="none" cap="none" strike="noStrike">
                <a:solidFill>
                  <a:schemeClr val="dk2"/>
                </a:solidFill>
                <a:latin typeface="Gill Sans"/>
                <a:ea typeface="Gill Sans"/>
                <a:cs typeface="Gill Sans"/>
                <a:sym typeface="Gill Sans"/>
              </a:rPr>
              <a:t>l’</a:t>
            </a:r>
            <a:r>
              <a:rPr b="0" i="0" lang="en-US" sz="2000" u="none" cap="none" strike="noStrike">
                <a:solidFill>
                  <a:srgbClr val="000000"/>
                </a:solidFill>
                <a:latin typeface="Gill Sans"/>
                <a:ea typeface="Gill Sans"/>
                <a:cs typeface="Gill Sans"/>
                <a:sym typeface="Gill Sans"/>
              </a:rPr>
              <a:t>agenda diàriament.</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50000"/>
              </a:lnSpc>
              <a:spcBef>
                <a:spcPts val="0"/>
              </a:spcBef>
              <a:spcAft>
                <a:spcPts val="0"/>
              </a:spcAft>
              <a:buClr>
                <a:srgbClr val="000000"/>
              </a:buClr>
              <a:buSzPts val="2000"/>
              <a:buFont typeface="Gill Sans"/>
              <a:buAutoNum type="arabicPeriod"/>
            </a:pPr>
            <a:r>
              <a:rPr b="0" i="0" lang="en-US" sz="2000" u="none" cap="none" strike="noStrike">
                <a:solidFill>
                  <a:srgbClr val="000000"/>
                </a:solidFill>
                <a:latin typeface="Gill Sans"/>
                <a:ea typeface="Gill Sans"/>
                <a:cs typeface="Gill Sans"/>
                <a:sym typeface="Gill Sans"/>
              </a:rPr>
              <a:t>Les tasques encomanades són perquè els infants les puguin resoldre autònomament.</a:t>
            </a:r>
            <a:r>
              <a:rPr lang="en-US" sz="2000">
                <a:latin typeface="Gill Sans"/>
                <a:ea typeface="Gill Sans"/>
                <a:cs typeface="Gill Sans"/>
                <a:sym typeface="Gill Sans"/>
              </a:rPr>
              <a:t> Els podeu acompanyar però mai fer-les vosaltres.</a:t>
            </a:r>
            <a:endParaRPr sz="2000">
              <a:latin typeface="Gill Sans"/>
              <a:ea typeface="Gill Sans"/>
              <a:cs typeface="Gill Sans"/>
              <a:sym typeface="Gill Sans"/>
            </a:endParaRPr>
          </a:p>
          <a:p>
            <a:pPr indent="-355600" lvl="0" marL="457200" marR="0" rtl="0" algn="l">
              <a:lnSpc>
                <a:spcPct val="150000"/>
              </a:lnSpc>
              <a:spcBef>
                <a:spcPts val="0"/>
              </a:spcBef>
              <a:spcAft>
                <a:spcPts val="0"/>
              </a:spcAft>
              <a:buClr>
                <a:srgbClr val="000000"/>
              </a:buClr>
              <a:buSzPts val="2000"/>
              <a:buFont typeface="Gill Sans"/>
              <a:buAutoNum type="arabicPeriod"/>
            </a:pPr>
            <a:r>
              <a:rPr b="0" i="0" lang="en-US" sz="2000" u="none" cap="none" strike="noStrike">
                <a:solidFill>
                  <a:srgbClr val="000000"/>
                </a:solidFill>
                <a:latin typeface="Gill Sans"/>
                <a:ea typeface="Gill Sans"/>
                <a:cs typeface="Gill Sans"/>
                <a:sym typeface="Gill Sans"/>
              </a:rPr>
              <a:t>Cal </a:t>
            </a:r>
            <a:r>
              <a:rPr b="1" i="0" lang="en-US" sz="2000" u="none" cap="none" strike="noStrike">
                <a:solidFill>
                  <a:srgbClr val="3C78D8"/>
                </a:solidFill>
                <a:latin typeface="Gill Sans"/>
                <a:ea typeface="Gill Sans"/>
                <a:cs typeface="Gill Sans"/>
                <a:sym typeface="Gill Sans"/>
              </a:rPr>
              <a:t>revisar </a:t>
            </a:r>
            <a:r>
              <a:rPr b="0" i="0" lang="en-US" sz="2000" u="none" cap="none" strike="noStrike">
                <a:solidFill>
                  <a:srgbClr val="000000"/>
                </a:solidFill>
                <a:latin typeface="Gill Sans"/>
                <a:ea typeface="Gill Sans"/>
                <a:cs typeface="Gill Sans"/>
                <a:sym typeface="Gill Sans"/>
              </a:rPr>
              <a:t>que l’infant hagi realitzat les tasques.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50000"/>
              </a:lnSpc>
              <a:spcBef>
                <a:spcPts val="0"/>
              </a:spcBef>
              <a:spcAft>
                <a:spcPts val="0"/>
              </a:spcAft>
              <a:buClr>
                <a:srgbClr val="000000"/>
              </a:buClr>
              <a:buSzPts val="2000"/>
              <a:buFont typeface="Gill Sans"/>
              <a:buAutoNum type="arabicPeriod"/>
            </a:pPr>
            <a:r>
              <a:rPr b="0" i="0" lang="en-US" sz="2000" u="none" cap="none" strike="noStrike">
                <a:solidFill>
                  <a:srgbClr val="000000"/>
                </a:solidFill>
                <a:latin typeface="Gill Sans"/>
                <a:ea typeface="Gill Sans"/>
                <a:cs typeface="Gill Sans"/>
                <a:sym typeface="Gill Sans"/>
              </a:rPr>
              <a:t>Si teniu qualsevol dubte sempre dirigir-se a les tutores.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50000"/>
              </a:lnSpc>
              <a:spcBef>
                <a:spcPts val="0"/>
              </a:spcBef>
              <a:spcAft>
                <a:spcPts val="0"/>
              </a:spcAft>
              <a:buClr>
                <a:srgbClr val="000000"/>
              </a:buClr>
              <a:buSzPts val="2000"/>
              <a:buFont typeface="Gill Sans"/>
              <a:buAutoNum type="arabicPeriod"/>
            </a:pPr>
            <a:r>
              <a:rPr b="0" i="0" lang="en-US" sz="2000" u="none" cap="none" strike="noStrike">
                <a:solidFill>
                  <a:srgbClr val="000000"/>
                </a:solidFill>
                <a:latin typeface="Gill Sans"/>
                <a:ea typeface="Gill Sans"/>
                <a:cs typeface="Gill Sans"/>
                <a:sym typeface="Gill Sans"/>
              </a:rPr>
              <a:t>Llegir cada dia.</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50000"/>
              </a:lnSpc>
              <a:spcBef>
                <a:spcPts val="0"/>
              </a:spcBef>
              <a:spcAft>
                <a:spcPts val="0"/>
              </a:spcAft>
              <a:buClr>
                <a:srgbClr val="000000"/>
              </a:buClr>
              <a:buSzPts val="2000"/>
              <a:buFont typeface="Gill Sans"/>
              <a:buAutoNum type="arabicPeriod"/>
            </a:pPr>
            <a:r>
              <a:rPr b="0" i="0" lang="en-US" sz="2000" u="none" cap="none" strike="noStrike">
                <a:solidFill>
                  <a:srgbClr val="000000"/>
                </a:solidFill>
                <a:latin typeface="Gill Sans"/>
                <a:ea typeface="Gill Sans"/>
                <a:cs typeface="Gill Sans"/>
                <a:sym typeface="Gill Sans"/>
              </a:rPr>
              <a:t>Activitats digitals al Classroom. </a:t>
            </a:r>
            <a:endParaRPr b="0" i="0" sz="2000" u="none" cap="none" strike="noStrike">
              <a:solidFill>
                <a:srgbClr val="000000"/>
              </a:solidFill>
              <a:latin typeface="Gill Sans"/>
              <a:ea typeface="Gill Sans"/>
              <a:cs typeface="Gill Sans"/>
              <a:sym typeface="Gill Sans"/>
            </a:endParaRPr>
          </a:p>
          <a:p>
            <a:pPr indent="0" lvl="0" marL="0" marR="0" rtl="0" algn="ctr">
              <a:lnSpc>
                <a:spcPct val="115000"/>
              </a:lnSpc>
              <a:spcBef>
                <a:spcPts val="600"/>
              </a:spcBef>
              <a:spcAft>
                <a:spcPts val="0"/>
              </a:spcAft>
              <a:buClr>
                <a:srgbClr val="000000"/>
              </a:buClr>
              <a:buSzPts val="1700"/>
              <a:buFont typeface="Arial"/>
              <a:buNone/>
            </a:pPr>
            <a:r>
              <a:rPr b="1" i="0" lang="en-US" sz="1700" u="none" cap="none" strike="noStrike">
                <a:solidFill>
                  <a:srgbClr val="000000"/>
                </a:solidFill>
                <a:latin typeface="Gill Sans"/>
                <a:ea typeface="Gill Sans"/>
                <a:cs typeface="Gill Sans"/>
                <a:sym typeface="Gill Sans"/>
              </a:rPr>
              <a:t>*Com a pràctica habitual, heu de revisar amb l’infant la seva motxilla, que no hi hagi restes d’esmorzar, que estigui neta i que porti cada dia el material necessari.</a:t>
            </a:r>
            <a:endParaRPr b="1" i="0" sz="2700" u="sng" cap="none" strike="noStrike">
              <a:solidFill>
                <a:srgbClr val="271D18"/>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pic>
        <p:nvPicPr>
          <p:cNvPr id="246" name="Google Shape;246;g13bb80e5468_0_1"/>
          <p:cNvPicPr preferRelativeResize="0"/>
          <p:nvPr/>
        </p:nvPicPr>
        <p:blipFill rotWithShape="1">
          <a:blip r:embed="rId3">
            <a:alphaModFix/>
          </a:blip>
          <a:srcRect b="0" l="0" r="0" t="0"/>
          <a:stretch/>
        </p:blipFill>
        <p:spPr>
          <a:xfrm>
            <a:off x="6486400" y="660125"/>
            <a:ext cx="1547675" cy="1547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3bb80e5468_0_9"/>
          <p:cNvSpPr txBox="1"/>
          <p:nvPr>
            <p:ph type="title"/>
          </p:nvPr>
        </p:nvSpPr>
        <p:spPr>
          <a:xfrm>
            <a:off x="428800" y="992050"/>
            <a:ext cx="7688400" cy="71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ts val="1260"/>
              <a:buFont typeface="Trebuchet MS"/>
              <a:buNone/>
            </a:pPr>
            <a:r>
              <a:rPr lang="en-US" sz="5944">
                <a:solidFill>
                  <a:schemeClr val="dk1"/>
                </a:solidFill>
                <a:latin typeface="Amatic SC"/>
                <a:ea typeface="Amatic SC"/>
                <a:cs typeface="Amatic SC"/>
                <a:sym typeface="Amatic SC"/>
              </a:rPr>
              <a:t>avaluació</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252" name="Google Shape;252;g13bb80e5468_0_9"/>
          <p:cNvSpPr txBox="1"/>
          <p:nvPr/>
        </p:nvSpPr>
        <p:spPr>
          <a:xfrm>
            <a:off x="359300" y="2093900"/>
            <a:ext cx="8348700" cy="4890300"/>
          </a:xfrm>
          <a:prstGeom prst="rect">
            <a:avLst/>
          </a:prstGeom>
          <a:noFill/>
          <a:ln>
            <a:noFill/>
          </a:ln>
        </p:spPr>
        <p:txBody>
          <a:bodyPr anchorCtr="0" anchor="t" bIns="45700" lIns="91425" spcFirstLastPara="1" rIns="91425" wrap="square" tIns="45700">
            <a:noAutofit/>
          </a:bodyPr>
          <a:lstStyle/>
          <a:p>
            <a:pPr indent="-355600" lvl="0" marL="457200" marR="0" rtl="0" algn="just">
              <a:lnSpc>
                <a:spcPct val="15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L’avaluació de les àrees es fa d’acord amb els </a:t>
            </a:r>
            <a:r>
              <a:rPr b="1" i="0" lang="en-US" sz="2000" u="none" cap="none" strike="noStrike">
                <a:solidFill>
                  <a:srgbClr val="000000"/>
                </a:solidFill>
                <a:latin typeface="Gill Sans"/>
                <a:ea typeface="Gill Sans"/>
                <a:cs typeface="Gill Sans"/>
                <a:sym typeface="Gill Sans"/>
              </a:rPr>
              <a:t>criteris</a:t>
            </a:r>
            <a:r>
              <a:rPr b="0" i="0" lang="en-US" sz="2000" u="none" cap="none" strike="noStrike">
                <a:solidFill>
                  <a:srgbClr val="000000"/>
                </a:solidFill>
                <a:latin typeface="Gill Sans"/>
                <a:ea typeface="Gill Sans"/>
                <a:cs typeface="Gill Sans"/>
                <a:sym typeface="Gill Sans"/>
              </a:rPr>
              <a:t> penjats a la web de l’escola.</a:t>
            </a:r>
            <a:endParaRPr b="0" i="0" sz="2000" u="none" cap="none" strike="noStrike">
              <a:solidFill>
                <a:srgbClr val="000000"/>
              </a:solidFill>
              <a:latin typeface="Gill Sans"/>
              <a:ea typeface="Gill Sans"/>
              <a:cs typeface="Gill Sans"/>
              <a:sym typeface="Gill Sans"/>
            </a:endParaRPr>
          </a:p>
          <a:p>
            <a:pPr indent="-355600" lvl="0" marL="457200" marR="0" rtl="0" algn="just">
              <a:lnSpc>
                <a:spcPct val="15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S’avalua de manera </a:t>
            </a:r>
            <a:r>
              <a:rPr b="1" i="0" lang="en-US" sz="2000" u="none" cap="none" strike="noStrike">
                <a:solidFill>
                  <a:srgbClr val="000000"/>
                </a:solidFill>
                <a:latin typeface="Gill Sans"/>
                <a:ea typeface="Gill Sans"/>
                <a:cs typeface="Gill Sans"/>
                <a:sym typeface="Gill Sans"/>
              </a:rPr>
              <a:t>continuada</a:t>
            </a:r>
            <a:r>
              <a:rPr b="0" i="0" lang="en-US" sz="2000" u="none" cap="none" strike="noStrike">
                <a:solidFill>
                  <a:srgbClr val="000000"/>
                </a:solidFill>
                <a:latin typeface="Gill Sans"/>
                <a:ea typeface="Gill Sans"/>
                <a:cs typeface="Gill Sans"/>
                <a:sym typeface="Gill Sans"/>
              </a:rPr>
              <a:t> tenint en compte els deures, la constància en el treball i les proves avaluatives que es fan al llarg del trimestre.</a:t>
            </a:r>
            <a:endParaRPr b="0" i="0" sz="2000" u="none" cap="none" strike="noStrike">
              <a:solidFill>
                <a:srgbClr val="000000"/>
              </a:solidFill>
              <a:latin typeface="Gill Sans"/>
              <a:ea typeface="Gill Sans"/>
              <a:cs typeface="Gill Sans"/>
              <a:sym typeface="Gill Sans"/>
            </a:endParaRPr>
          </a:p>
          <a:p>
            <a:pPr indent="-355600" lvl="0" marL="457200" marR="0" rtl="0" algn="just">
              <a:lnSpc>
                <a:spcPct val="150000"/>
              </a:lnSpc>
              <a:spcBef>
                <a:spcPts val="0"/>
              </a:spcBef>
              <a:spcAft>
                <a:spcPts val="0"/>
              </a:spcAft>
              <a:buSzPts val="2000"/>
              <a:buFont typeface="Gill Sans"/>
              <a:buChar char="●"/>
            </a:pPr>
            <a:r>
              <a:rPr lang="en-US" sz="2000">
                <a:latin typeface="Gill Sans"/>
                <a:ea typeface="Gill Sans"/>
                <a:cs typeface="Gill Sans"/>
                <a:sym typeface="Gill Sans"/>
              </a:rPr>
              <a:t>A l’agenda cada alumne/a anotarà el resultat de les seves proves avaluatives.</a:t>
            </a:r>
            <a:endParaRPr sz="2000">
              <a:latin typeface="Gill Sans"/>
              <a:ea typeface="Gill Sans"/>
              <a:cs typeface="Gill Sans"/>
              <a:sym typeface="Gill Sans"/>
            </a:endParaRPr>
          </a:p>
          <a:p>
            <a:pPr indent="-355600" lvl="0" marL="457200" marR="0" rtl="0" algn="just">
              <a:lnSpc>
                <a:spcPct val="115000"/>
              </a:lnSpc>
              <a:spcBef>
                <a:spcPts val="0"/>
              </a:spcBef>
              <a:spcAft>
                <a:spcPts val="0"/>
              </a:spcAft>
              <a:buClr>
                <a:srgbClr val="000000"/>
              </a:buClr>
              <a:buSzPts val="2000"/>
              <a:buFont typeface="Gill Sans"/>
              <a:buChar char="●"/>
            </a:pPr>
            <a:r>
              <a:rPr b="1" i="0" lang="en-US" sz="2000" u="none" cap="none" strike="noStrike">
                <a:solidFill>
                  <a:srgbClr val="000000"/>
                </a:solidFill>
                <a:latin typeface="Gill Sans"/>
                <a:ea typeface="Gill Sans"/>
                <a:cs typeface="Gill Sans"/>
                <a:sym typeface="Gill Sans"/>
              </a:rPr>
              <a:t>L’EXPRESSIÓ ORAL I ESCRITA DEL LLIBRE LLEGIT A L’ESTIU JA COMPTA COM A NOTA DEL PRIMER TRIMESTRE.</a:t>
            </a:r>
            <a:endParaRPr b="1" i="0" sz="2000" u="none" cap="none" strike="noStrike">
              <a:solidFill>
                <a:srgbClr val="000000"/>
              </a:solidFill>
              <a:latin typeface="Gill Sans"/>
              <a:ea typeface="Gill Sans"/>
              <a:cs typeface="Gill Sans"/>
              <a:sym typeface="Gill Sans"/>
            </a:endParaRPr>
          </a:p>
          <a:p>
            <a:pPr indent="0" lvl="0" marL="457200" marR="0" rtl="0" algn="just">
              <a:lnSpc>
                <a:spcPct val="150000"/>
              </a:lnSpc>
              <a:spcBef>
                <a:spcPts val="0"/>
              </a:spcBef>
              <a:spcAft>
                <a:spcPts val="0"/>
              </a:spcAft>
              <a:buClr>
                <a:srgbClr val="000000"/>
              </a:buClr>
              <a:buSzPts val="2000"/>
              <a:buFont typeface="Arial"/>
              <a:buNone/>
            </a:pPr>
            <a:r>
              <a:t/>
            </a:r>
            <a:endParaRPr b="0" i="0" sz="20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pic>
        <p:nvPicPr>
          <p:cNvPr id="253" name="Google Shape;253;g13bb80e5468_0_9"/>
          <p:cNvPicPr preferRelativeResize="0"/>
          <p:nvPr/>
        </p:nvPicPr>
        <p:blipFill rotWithShape="1">
          <a:blip r:embed="rId3">
            <a:alphaModFix/>
          </a:blip>
          <a:srcRect b="0" l="0" r="0" t="0"/>
          <a:stretch/>
        </p:blipFill>
        <p:spPr>
          <a:xfrm>
            <a:off x="7085575" y="345275"/>
            <a:ext cx="1622426" cy="16224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7a6db97ef2_0_1"/>
          <p:cNvSpPr txBox="1"/>
          <p:nvPr>
            <p:ph type="title"/>
          </p:nvPr>
        </p:nvSpPr>
        <p:spPr>
          <a:xfrm>
            <a:off x="1585024" y="489550"/>
            <a:ext cx="63477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sz="4000">
                <a:solidFill>
                  <a:schemeClr val="accent2"/>
                </a:solidFill>
                <a:latin typeface="Amatic SC"/>
                <a:ea typeface="Amatic SC"/>
                <a:cs typeface="Amatic SC"/>
                <a:sym typeface="Amatic SC"/>
              </a:rPr>
              <a:t>SORTIDES I ACTIVITATS</a:t>
            </a:r>
            <a:endParaRPr sz="4000">
              <a:solidFill>
                <a:schemeClr val="accent2"/>
              </a:solidFill>
              <a:latin typeface="Amatic SC"/>
              <a:ea typeface="Amatic SC"/>
              <a:cs typeface="Amatic SC"/>
              <a:sym typeface="Amatic SC"/>
            </a:endParaRPr>
          </a:p>
        </p:txBody>
      </p:sp>
      <p:sp>
        <p:nvSpPr>
          <p:cNvPr id="260" name="Google Shape;260;g27a6db97ef2_0_1"/>
          <p:cNvSpPr txBox="1"/>
          <p:nvPr>
            <p:ph idx="1" type="body"/>
          </p:nvPr>
        </p:nvSpPr>
        <p:spPr>
          <a:xfrm>
            <a:off x="118550" y="1710050"/>
            <a:ext cx="9025500" cy="46881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0"/>
              </a:spcBef>
              <a:spcAft>
                <a:spcPts val="0"/>
              </a:spcAft>
              <a:buSzPct val="92160"/>
              <a:buNone/>
            </a:pPr>
            <a:r>
              <a:rPr b="1" lang="en-US" sz="6250">
                <a:solidFill>
                  <a:srgbClr val="00CC08"/>
                </a:solidFill>
                <a:latin typeface="Gill Sans"/>
                <a:ea typeface="Gill Sans"/>
                <a:cs typeface="Gill Sans"/>
                <a:sym typeface="Gill Sans"/>
              </a:rPr>
              <a:t>PRIMER TRIMESTRE</a:t>
            </a:r>
            <a:r>
              <a:rPr lang="en-US" sz="6250">
                <a:solidFill>
                  <a:srgbClr val="CC0000"/>
                </a:solidFill>
                <a:latin typeface="Gill Sans"/>
                <a:ea typeface="Gill Sans"/>
                <a:cs typeface="Gill Sans"/>
                <a:sym typeface="Gill Sans"/>
              </a:rPr>
              <a:t>    </a:t>
            </a:r>
            <a:r>
              <a:rPr lang="en-US" sz="6250">
                <a:solidFill>
                  <a:srgbClr val="000000"/>
                </a:solidFill>
                <a:latin typeface="Gill Sans"/>
                <a:ea typeface="Gill Sans"/>
                <a:cs typeface="Gill Sans"/>
                <a:sym typeface="Gill Sans"/>
              </a:rPr>
              <a:t>         </a:t>
            </a:r>
            <a:endParaRPr sz="6250">
              <a:solidFill>
                <a:srgbClr val="000000"/>
              </a:solidFill>
              <a:latin typeface="Gill Sans"/>
              <a:ea typeface="Gill Sans"/>
              <a:cs typeface="Gill Sans"/>
              <a:sym typeface="Gill Sans"/>
            </a:endParaRPr>
          </a:p>
          <a:p>
            <a:pPr indent="0" lvl="0" marL="0" rtl="0" algn="l">
              <a:lnSpc>
                <a:spcPct val="100000"/>
              </a:lnSpc>
              <a:spcBef>
                <a:spcPts val="0"/>
              </a:spcBef>
              <a:spcAft>
                <a:spcPts val="0"/>
              </a:spcAft>
              <a:buSzPct val="92160"/>
              <a:buNone/>
            </a:pPr>
            <a:r>
              <a:rPr lang="en-US" sz="6250">
                <a:solidFill>
                  <a:srgbClr val="000000"/>
                </a:solidFill>
                <a:latin typeface="Gill Sans"/>
                <a:ea typeface="Gill Sans"/>
                <a:cs typeface="Gill Sans"/>
                <a:sym typeface="Gill Sans"/>
              </a:rPr>
              <a:t>                                                  Sortida a la Potabilitzadora                             </a:t>
            </a:r>
            <a:r>
              <a:rPr lang="en-US" sz="6250">
                <a:solidFill>
                  <a:srgbClr val="000000"/>
                </a:solidFill>
                <a:latin typeface="Gill Sans"/>
                <a:ea typeface="Gill Sans"/>
                <a:cs typeface="Gill Sans"/>
                <a:sym typeface="Gill Sans"/>
              </a:rPr>
              <a:t> Pendent</a:t>
            </a:r>
            <a:endParaRPr sz="6250">
              <a:solidFill>
                <a:srgbClr val="000000"/>
              </a:solidFill>
              <a:latin typeface="Gill Sans"/>
              <a:ea typeface="Gill Sans"/>
              <a:cs typeface="Gill Sans"/>
              <a:sym typeface="Gill Sans"/>
            </a:endParaRPr>
          </a:p>
          <a:p>
            <a:pPr indent="0" lvl="0" marL="0" rtl="0" algn="l">
              <a:lnSpc>
                <a:spcPct val="100000"/>
              </a:lnSpc>
              <a:spcBef>
                <a:spcPts val="0"/>
              </a:spcBef>
              <a:spcAft>
                <a:spcPts val="0"/>
              </a:spcAft>
              <a:buSzPct val="92160"/>
              <a:buNone/>
            </a:pPr>
            <a:r>
              <a:rPr lang="en-US" sz="6250">
                <a:solidFill>
                  <a:srgbClr val="000000"/>
                </a:solidFill>
                <a:latin typeface="Gill Sans"/>
                <a:ea typeface="Gill Sans"/>
                <a:cs typeface="Gill Sans"/>
                <a:sym typeface="Gill Sans"/>
              </a:rPr>
              <a:t>                                                  Sortida La Roureda - Tordera                          31/10/2023</a:t>
            </a:r>
            <a:endParaRPr sz="625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Clr>
                <a:srgbClr val="000000"/>
              </a:buClr>
              <a:buSzPct val="92160"/>
              <a:buFont typeface="Arial"/>
              <a:buNone/>
            </a:pPr>
            <a:r>
              <a:rPr lang="en-US" sz="6250">
                <a:solidFill>
                  <a:schemeClr val="dk2"/>
                </a:solidFill>
                <a:latin typeface="Gill Sans"/>
                <a:ea typeface="Gill Sans"/>
                <a:cs typeface="Gill Sans"/>
                <a:sym typeface="Gill Sans"/>
              </a:rPr>
              <a:t> 						Biblioteca Tordera   				           Pendent</a:t>
            </a:r>
            <a:endParaRPr sz="6250">
              <a:solidFill>
                <a:schemeClr val="dk2"/>
              </a:solidFill>
              <a:latin typeface="Gill Sans"/>
              <a:ea typeface="Gill Sans"/>
              <a:cs typeface="Gill Sans"/>
              <a:sym typeface="Gill Sans"/>
            </a:endParaRPr>
          </a:p>
          <a:p>
            <a:pPr indent="0" lvl="0" marL="0" rtl="0" algn="l">
              <a:lnSpc>
                <a:spcPct val="115000"/>
              </a:lnSpc>
              <a:spcBef>
                <a:spcPts val="0"/>
              </a:spcBef>
              <a:spcAft>
                <a:spcPts val="0"/>
              </a:spcAft>
              <a:buSzPct val="92160"/>
              <a:buNone/>
            </a:pPr>
            <a:r>
              <a:rPr lang="en-US" sz="6250">
                <a:solidFill>
                  <a:srgbClr val="000000"/>
                </a:solidFill>
                <a:latin typeface="Gill Sans"/>
                <a:ea typeface="Gill Sans"/>
                <a:cs typeface="Gill Sans"/>
                <a:sym typeface="Gill Sans"/>
              </a:rPr>
              <a:t>                           </a:t>
            </a:r>
            <a:endParaRPr sz="6250">
              <a:solidFill>
                <a:schemeClr val="dk2"/>
              </a:solidFill>
              <a:latin typeface="Gill Sans"/>
              <a:ea typeface="Gill Sans"/>
              <a:cs typeface="Gill Sans"/>
              <a:sym typeface="Gill Sans"/>
            </a:endParaRPr>
          </a:p>
          <a:p>
            <a:pPr indent="0" lvl="0" marL="0" rtl="0" algn="l">
              <a:lnSpc>
                <a:spcPct val="100000"/>
              </a:lnSpc>
              <a:spcBef>
                <a:spcPts val="0"/>
              </a:spcBef>
              <a:spcAft>
                <a:spcPts val="0"/>
              </a:spcAft>
              <a:buSzPct val="92160"/>
              <a:buNone/>
            </a:pPr>
            <a:r>
              <a:t/>
            </a:r>
            <a:endParaRPr sz="6250">
              <a:solidFill>
                <a:srgbClr val="000000"/>
              </a:solidFill>
              <a:latin typeface="Gill Sans"/>
              <a:ea typeface="Gill Sans"/>
              <a:cs typeface="Gill Sans"/>
              <a:sym typeface="Gill Sans"/>
            </a:endParaRPr>
          </a:p>
          <a:p>
            <a:pPr indent="0" lvl="0" marL="0" rtl="0" algn="l">
              <a:lnSpc>
                <a:spcPct val="100000"/>
              </a:lnSpc>
              <a:spcBef>
                <a:spcPts val="0"/>
              </a:spcBef>
              <a:spcAft>
                <a:spcPts val="0"/>
              </a:spcAft>
              <a:buSzPct val="92160"/>
              <a:buNone/>
            </a:pPr>
            <a:r>
              <a:rPr b="1" lang="en-US" sz="6250">
                <a:solidFill>
                  <a:srgbClr val="9900FF"/>
                </a:solidFill>
                <a:latin typeface="Gill Sans"/>
                <a:ea typeface="Gill Sans"/>
                <a:cs typeface="Gill Sans"/>
                <a:sym typeface="Gill Sans"/>
              </a:rPr>
              <a:t>SEGON TRIMESTRE </a:t>
            </a:r>
            <a:r>
              <a:rPr lang="en-US" sz="6250">
                <a:solidFill>
                  <a:srgbClr val="9900FF"/>
                </a:solidFill>
                <a:latin typeface="Gill Sans"/>
                <a:ea typeface="Gill Sans"/>
                <a:cs typeface="Gill Sans"/>
                <a:sym typeface="Gill Sans"/>
              </a:rPr>
              <a:t>  </a:t>
            </a:r>
            <a:r>
              <a:rPr lang="en-US" sz="6250">
                <a:solidFill>
                  <a:srgbClr val="000000"/>
                </a:solidFill>
                <a:latin typeface="Gill Sans"/>
                <a:ea typeface="Gill Sans"/>
                <a:cs typeface="Gill Sans"/>
                <a:sym typeface="Gill Sans"/>
              </a:rPr>
              <a:t>          </a:t>
            </a:r>
            <a:endParaRPr b="1" sz="6250">
              <a:solidFill>
                <a:srgbClr val="6FA8DC"/>
              </a:solidFill>
              <a:latin typeface="Gill Sans"/>
              <a:ea typeface="Gill Sans"/>
              <a:cs typeface="Gill Sans"/>
              <a:sym typeface="Gill Sans"/>
            </a:endParaRPr>
          </a:p>
          <a:p>
            <a:pPr indent="0" lvl="0" marL="0" rtl="0" algn="l">
              <a:lnSpc>
                <a:spcPct val="100000"/>
              </a:lnSpc>
              <a:spcBef>
                <a:spcPts val="0"/>
              </a:spcBef>
              <a:spcAft>
                <a:spcPts val="0"/>
              </a:spcAft>
              <a:buSzPct val="92160"/>
              <a:buNone/>
            </a:pPr>
            <a:r>
              <a:rPr b="1" lang="en-US" sz="6250">
                <a:solidFill>
                  <a:srgbClr val="6FA8DC"/>
                </a:solidFill>
                <a:latin typeface="Gill Sans"/>
                <a:ea typeface="Gill Sans"/>
                <a:cs typeface="Gill Sans"/>
                <a:sym typeface="Gill Sans"/>
              </a:rPr>
              <a:t>						</a:t>
            </a:r>
            <a:r>
              <a:rPr lang="en-US" sz="6250">
                <a:solidFill>
                  <a:schemeClr val="dk2"/>
                </a:solidFill>
                <a:latin typeface="Gill Sans"/>
                <a:ea typeface="Gill Sans"/>
                <a:cs typeface="Gill Sans"/>
                <a:sym typeface="Gill Sans"/>
              </a:rPr>
              <a:t>Visita a la Girona Medieval 			                26/01/2024</a:t>
            </a:r>
            <a:endParaRPr sz="6250">
              <a:solidFill>
                <a:schemeClr val="dk2"/>
              </a:solidFill>
              <a:latin typeface="Gill Sans"/>
              <a:ea typeface="Gill Sans"/>
              <a:cs typeface="Gill Sans"/>
              <a:sym typeface="Gill Sans"/>
            </a:endParaRPr>
          </a:p>
          <a:p>
            <a:pPr indent="457200" lvl="0" marL="2286000" rtl="0" algn="l">
              <a:spcBef>
                <a:spcPts val="0"/>
              </a:spcBef>
              <a:spcAft>
                <a:spcPts val="0"/>
              </a:spcAft>
              <a:buClr>
                <a:srgbClr val="000000"/>
              </a:buClr>
              <a:buSzPct val="92160"/>
              <a:buFont typeface="Arial"/>
              <a:buNone/>
            </a:pPr>
            <a:r>
              <a:rPr lang="en-US" sz="6250">
                <a:solidFill>
                  <a:schemeClr val="dk2"/>
                </a:solidFill>
                <a:latin typeface="Gill Sans"/>
                <a:ea typeface="Gill Sans"/>
                <a:cs typeface="Gill Sans"/>
                <a:sym typeface="Gill Sans"/>
              </a:rPr>
              <a:t>Teatre Clavé - El món d’Irene                               02/02/2024</a:t>
            </a:r>
            <a:endParaRPr sz="6250">
              <a:solidFill>
                <a:schemeClr val="dk2"/>
              </a:solidFill>
              <a:latin typeface="Gill Sans"/>
              <a:ea typeface="Gill Sans"/>
              <a:cs typeface="Gill Sans"/>
              <a:sym typeface="Gill Sans"/>
            </a:endParaRPr>
          </a:p>
          <a:p>
            <a:pPr indent="0" lvl="0" marL="0" rtl="0" algn="l">
              <a:lnSpc>
                <a:spcPct val="115000"/>
              </a:lnSpc>
              <a:spcBef>
                <a:spcPts val="0"/>
              </a:spcBef>
              <a:spcAft>
                <a:spcPts val="0"/>
              </a:spcAft>
              <a:buSzPct val="92160"/>
              <a:buNone/>
            </a:pPr>
            <a:r>
              <a:rPr lang="en-US" sz="6250">
                <a:solidFill>
                  <a:schemeClr val="dk2"/>
                </a:solidFill>
                <a:latin typeface="Gill Sans"/>
                <a:ea typeface="Gill Sans"/>
                <a:cs typeface="Gill Sans"/>
                <a:sym typeface="Gill Sans"/>
              </a:rPr>
              <a:t>                                                 </a:t>
            </a:r>
            <a:endParaRPr b="1" sz="625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SzPct val="86616"/>
              <a:buNone/>
            </a:pPr>
            <a:r>
              <a:rPr b="1" lang="en-US" sz="6650">
                <a:solidFill>
                  <a:srgbClr val="499AE3"/>
                </a:solidFill>
                <a:latin typeface="Gill Sans"/>
                <a:ea typeface="Gill Sans"/>
                <a:cs typeface="Gill Sans"/>
                <a:sym typeface="Gill Sans"/>
              </a:rPr>
              <a:t>TERCER TRIMESTRE </a:t>
            </a:r>
            <a:r>
              <a:rPr lang="en-US" sz="6650">
                <a:solidFill>
                  <a:srgbClr val="499AE3"/>
                </a:solidFill>
                <a:latin typeface="Gill Sans"/>
                <a:ea typeface="Gill Sans"/>
                <a:cs typeface="Gill Sans"/>
                <a:sym typeface="Gill Sans"/>
              </a:rPr>
              <a:t> </a:t>
            </a:r>
            <a:r>
              <a:rPr lang="en-US" sz="6250">
                <a:solidFill>
                  <a:srgbClr val="000000"/>
                </a:solidFill>
                <a:latin typeface="Gill Sans"/>
                <a:ea typeface="Gill Sans"/>
                <a:cs typeface="Gill Sans"/>
                <a:sym typeface="Gill Sans"/>
              </a:rPr>
              <a:t>	</a:t>
            </a:r>
            <a:r>
              <a:rPr lang="en-US" sz="6250">
                <a:solidFill>
                  <a:schemeClr val="dk2"/>
                </a:solidFill>
                <a:latin typeface="Gill Sans"/>
                <a:ea typeface="Gill Sans"/>
                <a:cs typeface="Gill Sans"/>
                <a:sym typeface="Gill Sans"/>
              </a:rPr>
              <a:t>T</a:t>
            </a:r>
            <a:r>
              <a:rPr lang="en-US" sz="6250">
                <a:solidFill>
                  <a:schemeClr val="dk2"/>
                </a:solidFill>
                <a:latin typeface="Gill Sans"/>
                <a:ea typeface="Gill Sans"/>
                <a:cs typeface="Gill Sans"/>
                <a:sym typeface="Gill Sans"/>
              </a:rPr>
              <a:t>eatre Anglès - Sleeping Beauty or Not (Tarda)     03/04/2024</a:t>
            </a:r>
            <a:endParaRPr sz="6250">
              <a:solidFill>
                <a:schemeClr val="dk2"/>
              </a:solidFill>
              <a:latin typeface="Gill Sans"/>
              <a:ea typeface="Gill Sans"/>
              <a:cs typeface="Gill Sans"/>
              <a:sym typeface="Gill Sans"/>
            </a:endParaRPr>
          </a:p>
          <a:p>
            <a:pPr indent="0" lvl="0" marL="0" rtl="0" algn="l">
              <a:lnSpc>
                <a:spcPct val="100000"/>
              </a:lnSpc>
              <a:spcBef>
                <a:spcPts val="0"/>
              </a:spcBef>
              <a:spcAft>
                <a:spcPts val="0"/>
              </a:spcAft>
              <a:buSzPct val="92160"/>
              <a:buNone/>
            </a:pPr>
            <a:r>
              <a:rPr lang="en-US" sz="6250">
                <a:solidFill>
                  <a:srgbClr val="6AA84F"/>
                </a:solidFill>
                <a:latin typeface="Gill Sans"/>
                <a:ea typeface="Gill Sans"/>
                <a:cs typeface="Gill Sans"/>
                <a:sym typeface="Gill Sans"/>
              </a:rPr>
              <a:t>                                                 </a:t>
            </a:r>
            <a:r>
              <a:rPr lang="en-US" sz="6250">
                <a:solidFill>
                  <a:schemeClr val="dk2"/>
                </a:solidFill>
                <a:latin typeface="Gill Sans"/>
                <a:ea typeface="Gill Sans"/>
                <a:cs typeface="Gill Sans"/>
                <a:sym typeface="Gill Sans"/>
              </a:rPr>
              <a:t> Mostra Projecte Teare Clavé                                29/30 d’abril i 2 de maig                   </a:t>
            </a:r>
            <a:endParaRPr sz="6250">
              <a:solidFill>
                <a:schemeClr val="dk2"/>
              </a:solidFill>
              <a:latin typeface="Gill Sans"/>
              <a:ea typeface="Gill Sans"/>
              <a:cs typeface="Gill Sans"/>
              <a:sym typeface="Gill Sans"/>
            </a:endParaRPr>
          </a:p>
          <a:p>
            <a:pPr indent="0" lvl="0" marL="0" rtl="0" algn="l">
              <a:lnSpc>
                <a:spcPct val="100000"/>
              </a:lnSpc>
              <a:spcBef>
                <a:spcPts val="0"/>
              </a:spcBef>
              <a:spcAft>
                <a:spcPts val="0"/>
              </a:spcAft>
              <a:buSzPct val="92160"/>
              <a:buNone/>
            </a:pPr>
            <a:r>
              <a:rPr lang="en-US" sz="6250">
                <a:solidFill>
                  <a:srgbClr val="000000"/>
                </a:solidFill>
                <a:latin typeface="Gill Sans"/>
                <a:ea typeface="Gill Sans"/>
                <a:cs typeface="Gill Sans"/>
                <a:sym typeface="Gill Sans"/>
              </a:rPr>
              <a:t>       						Colònies a Cala Canyelles (Lloret de Mar)	       10, 11 i 12 de juny</a:t>
            </a:r>
            <a:endParaRPr sz="6250">
              <a:solidFill>
                <a:srgbClr val="000000"/>
              </a:solidFill>
              <a:latin typeface="Gill Sans"/>
              <a:ea typeface="Gill Sans"/>
              <a:cs typeface="Gill Sans"/>
              <a:sym typeface="Gill Sans"/>
            </a:endParaRPr>
          </a:p>
          <a:p>
            <a:pPr indent="0" lvl="0" marL="0" rtl="0" algn="l">
              <a:lnSpc>
                <a:spcPct val="100000"/>
              </a:lnSpc>
              <a:spcBef>
                <a:spcPts val="0"/>
              </a:spcBef>
              <a:spcAft>
                <a:spcPts val="0"/>
              </a:spcAft>
              <a:buSzPct val="92160"/>
              <a:buNone/>
            </a:pPr>
            <a:r>
              <a:rPr lang="en-US" sz="6250">
                <a:solidFill>
                  <a:srgbClr val="000000"/>
                </a:solidFill>
                <a:latin typeface="Gill Sans"/>
                <a:ea typeface="Gill Sans"/>
                <a:cs typeface="Gill Sans"/>
                <a:sym typeface="Gill Sans"/>
              </a:rPr>
              <a:t>						Sortida al Riu						       20/06/2024</a:t>
            </a:r>
            <a:endParaRPr sz="625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SzPct val="92160"/>
              <a:buNone/>
            </a:pPr>
            <a:r>
              <a:t/>
            </a:r>
            <a:endParaRPr b="1" sz="625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Clr>
                <a:srgbClr val="000000"/>
              </a:buClr>
              <a:buSzPts val="475"/>
              <a:buFont typeface="Arial"/>
              <a:buNone/>
            </a:pPr>
            <a:r>
              <a:rPr lang="en-US" sz="7850">
                <a:solidFill>
                  <a:srgbClr val="000000"/>
                </a:solidFill>
                <a:latin typeface="Gill Sans"/>
                <a:ea typeface="Gill Sans"/>
                <a:cs typeface="Gill Sans"/>
                <a:sym typeface="Gill Sans"/>
              </a:rPr>
              <a:t>Les sortides són curriculars i per tant són d’</a:t>
            </a:r>
            <a:r>
              <a:rPr b="1" lang="en-US" sz="7850">
                <a:solidFill>
                  <a:srgbClr val="000000"/>
                </a:solidFill>
                <a:latin typeface="Gill Sans"/>
                <a:ea typeface="Gill Sans"/>
                <a:cs typeface="Gill Sans"/>
                <a:sym typeface="Gill Sans"/>
              </a:rPr>
              <a:t>assistència obligatòria. </a:t>
            </a:r>
            <a:r>
              <a:rPr lang="en-US" sz="7850">
                <a:solidFill>
                  <a:srgbClr val="000000"/>
                </a:solidFill>
                <a:latin typeface="Gill Sans"/>
                <a:ea typeface="Gill Sans"/>
                <a:cs typeface="Gill Sans"/>
                <a:sym typeface="Gill Sans"/>
              </a:rPr>
              <a:t>Qui no pugui assistir farà una tasca relacionada amb el contingut treballat</a:t>
            </a:r>
            <a:r>
              <a:rPr b="1" lang="en-US" sz="7850">
                <a:solidFill>
                  <a:srgbClr val="000000"/>
                </a:solidFill>
                <a:latin typeface="Gill Sans"/>
                <a:ea typeface="Gill Sans"/>
                <a:cs typeface="Gill Sans"/>
                <a:sym typeface="Gill Sans"/>
              </a:rPr>
              <a:t>. </a:t>
            </a:r>
            <a:endParaRPr sz="7850">
              <a:solidFill>
                <a:srgbClr val="000000"/>
              </a:solidFill>
              <a:latin typeface="Arial"/>
              <a:ea typeface="Arial"/>
              <a:cs typeface="Arial"/>
              <a:sym typeface="Arial"/>
            </a:endParaRPr>
          </a:p>
          <a:p>
            <a:pPr indent="0" lvl="0" marL="0" rtl="0" algn="l">
              <a:lnSpc>
                <a:spcPct val="115000"/>
              </a:lnSpc>
              <a:spcBef>
                <a:spcPts val="0"/>
              </a:spcBef>
              <a:spcAft>
                <a:spcPts val="0"/>
              </a:spcAft>
              <a:buClr>
                <a:srgbClr val="000000"/>
              </a:buClr>
              <a:buSzPts val="475"/>
              <a:buFont typeface="Arial"/>
              <a:buNone/>
            </a:pPr>
            <a:r>
              <a:t/>
            </a:r>
            <a:endParaRPr b="1" sz="7850">
              <a:solidFill>
                <a:srgbClr val="0070C0"/>
              </a:solidFill>
              <a:latin typeface="Gill Sans"/>
              <a:ea typeface="Gill Sans"/>
              <a:cs typeface="Gill Sans"/>
              <a:sym typeface="Gill Sans"/>
            </a:endParaRPr>
          </a:p>
          <a:p>
            <a:pPr indent="-353218" lvl="0" marL="457200" rtl="0" algn="l">
              <a:lnSpc>
                <a:spcPct val="115000"/>
              </a:lnSpc>
              <a:spcBef>
                <a:spcPts val="0"/>
              </a:spcBef>
              <a:spcAft>
                <a:spcPts val="0"/>
              </a:spcAft>
              <a:buClr>
                <a:srgbClr val="3D85C6"/>
              </a:buClr>
              <a:buSzPct val="100000"/>
              <a:buFont typeface="Gill Sans"/>
              <a:buChar char="●"/>
            </a:pPr>
            <a:r>
              <a:rPr b="1" lang="en-US" sz="7850">
                <a:solidFill>
                  <a:srgbClr val="3D85C6"/>
                </a:solidFill>
                <a:latin typeface="Gill Sans"/>
                <a:ea typeface="Gill Sans"/>
                <a:cs typeface="Gill Sans"/>
                <a:sym typeface="Gill Sans"/>
              </a:rPr>
              <a:t>Aquest curs l’Ajuntament dona beques per a les sortides a les famílies que ho necessitin.</a:t>
            </a:r>
            <a:endParaRPr sz="7850">
              <a:solidFill>
                <a:srgbClr val="3D85C6"/>
              </a:solidFill>
              <a:latin typeface="Gill Sans"/>
              <a:ea typeface="Gill Sans"/>
              <a:cs typeface="Gill Sans"/>
              <a:sym typeface="Gill Sans"/>
            </a:endParaRPr>
          </a:p>
          <a:p>
            <a:pPr indent="0" lvl="0" marL="0" rtl="0" algn="l">
              <a:lnSpc>
                <a:spcPct val="100000"/>
              </a:lnSpc>
              <a:spcBef>
                <a:spcPts val="0"/>
              </a:spcBef>
              <a:spcAft>
                <a:spcPts val="0"/>
              </a:spcAft>
              <a:buSzPct val="73375"/>
              <a:buNone/>
            </a:pPr>
            <a:r>
              <a:t/>
            </a:r>
            <a:endParaRPr sz="7850">
              <a:solidFill>
                <a:srgbClr val="000000"/>
              </a:solidFill>
              <a:latin typeface="Gill Sans"/>
              <a:ea typeface="Gill Sans"/>
              <a:cs typeface="Gill Sans"/>
              <a:sym typeface="Gill Sans"/>
            </a:endParaRPr>
          </a:p>
          <a:p>
            <a:pPr indent="0" lvl="0" marL="0" rtl="0" algn="l">
              <a:lnSpc>
                <a:spcPct val="100000"/>
              </a:lnSpc>
              <a:spcBef>
                <a:spcPts val="0"/>
              </a:spcBef>
              <a:spcAft>
                <a:spcPts val="0"/>
              </a:spcAft>
              <a:buSzPct val="73375"/>
              <a:buNone/>
            </a:pPr>
            <a:r>
              <a:t/>
            </a:r>
            <a:endParaRPr b="1" sz="785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SzPct val="319999"/>
              <a:buNone/>
            </a:pPr>
            <a:r>
              <a:t/>
            </a:r>
            <a:endParaRPr b="1" sz="1800">
              <a:solidFill>
                <a:srgbClr val="000000"/>
              </a:solidFill>
              <a:latin typeface="Gill Sans"/>
              <a:ea typeface="Gill Sans"/>
              <a:cs typeface="Gill Sans"/>
              <a:sym typeface="Gill Sans"/>
            </a:endParaRPr>
          </a:p>
          <a:p>
            <a:pPr indent="0" lvl="0" marL="0" rtl="0" algn="l">
              <a:lnSpc>
                <a:spcPct val="100000"/>
              </a:lnSpc>
              <a:spcBef>
                <a:spcPts val="1000"/>
              </a:spcBef>
              <a:spcAft>
                <a:spcPts val="0"/>
              </a:spcAft>
              <a:buSzPts val="1440"/>
              <a:buNone/>
            </a:pPr>
            <a:r>
              <a:rPr lang="en-US"/>
              <a:t>   </a:t>
            </a:r>
            <a:endParaRPr/>
          </a:p>
        </p:txBody>
      </p:sp>
      <p:pic>
        <p:nvPicPr>
          <p:cNvPr id="261" name="Google Shape;261;g27a6db97ef2_0_1"/>
          <p:cNvPicPr preferRelativeResize="0"/>
          <p:nvPr/>
        </p:nvPicPr>
        <p:blipFill>
          <a:blip r:embed="rId3">
            <a:alphaModFix/>
          </a:blip>
          <a:stretch>
            <a:fillRect/>
          </a:stretch>
        </p:blipFill>
        <p:spPr>
          <a:xfrm>
            <a:off x="5480050" y="139750"/>
            <a:ext cx="1570300" cy="157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93faab89dd_4_0"/>
          <p:cNvSpPr txBox="1"/>
          <p:nvPr>
            <p:ph type="title"/>
          </p:nvPr>
        </p:nvSpPr>
        <p:spPr>
          <a:xfrm>
            <a:off x="582100" y="1869700"/>
            <a:ext cx="7688400" cy="71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3"/>
              </a:buClr>
              <a:buSzPts val="1400"/>
              <a:buFont typeface="Trebuchet MS"/>
              <a:buNone/>
            </a:pPr>
            <a:r>
              <a:rPr lang="en-US" sz="4500">
                <a:solidFill>
                  <a:schemeClr val="dk1"/>
                </a:solidFill>
                <a:latin typeface="Amatic SC"/>
                <a:ea typeface="Amatic SC"/>
                <a:cs typeface="Amatic SC"/>
                <a:sym typeface="Amatic SC"/>
              </a:rPr>
              <a:t>INTRODUCCIÓ:</a:t>
            </a:r>
            <a:endParaRPr sz="4500">
              <a:solidFill>
                <a:schemeClr val="dk1"/>
              </a:solidFill>
              <a:latin typeface="Amatic SC"/>
              <a:ea typeface="Amatic SC"/>
              <a:cs typeface="Amatic SC"/>
              <a:sym typeface="Amatic SC"/>
            </a:endParaRPr>
          </a:p>
        </p:txBody>
      </p:sp>
      <p:sp>
        <p:nvSpPr>
          <p:cNvPr id="123" name="Google Shape;123;g93faab89dd_4_0"/>
          <p:cNvSpPr txBox="1"/>
          <p:nvPr>
            <p:ph idx="4294967295" type="body"/>
          </p:nvPr>
        </p:nvSpPr>
        <p:spPr>
          <a:xfrm>
            <a:off x="727800" y="2583400"/>
            <a:ext cx="7899600" cy="3880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600"/>
              </a:spcBef>
              <a:spcAft>
                <a:spcPts val="0"/>
              </a:spcAft>
              <a:buSzPts val="1440"/>
              <a:buNone/>
            </a:pPr>
            <a:r>
              <a:t/>
            </a:r>
            <a:endParaRPr sz="2100">
              <a:latin typeface="Gill Sans"/>
              <a:ea typeface="Gill Sans"/>
              <a:cs typeface="Gill Sans"/>
              <a:sym typeface="Gill Sans"/>
            </a:endParaRPr>
          </a:p>
          <a:p>
            <a:pPr indent="0" lvl="0" marL="0" rtl="0" algn="just">
              <a:lnSpc>
                <a:spcPct val="150000"/>
              </a:lnSpc>
              <a:spcBef>
                <a:spcPts val="600"/>
              </a:spcBef>
              <a:spcAft>
                <a:spcPts val="0"/>
              </a:spcAft>
              <a:buSzPts val="1440"/>
              <a:buNone/>
            </a:pPr>
            <a:r>
              <a:rPr b="1" lang="en-US" sz="2100">
                <a:solidFill>
                  <a:srgbClr val="000000"/>
                </a:solidFill>
                <a:latin typeface="Gill Sans"/>
                <a:ea typeface="Gill Sans"/>
                <a:cs typeface="Gill Sans"/>
                <a:sym typeface="Gill Sans"/>
              </a:rPr>
              <a:t>LA PROGRAMACIÓ QUE REALITZAREM ÉS A </a:t>
            </a:r>
            <a:r>
              <a:rPr b="1" lang="en-US" sz="2100" u="sng">
                <a:solidFill>
                  <a:srgbClr val="000000"/>
                </a:solidFill>
                <a:latin typeface="Gill Sans"/>
                <a:ea typeface="Gill Sans"/>
                <a:cs typeface="Gill Sans"/>
                <a:sym typeface="Gill Sans"/>
              </a:rPr>
              <a:t>CURT TERMINI,</a:t>
            </a:r>
            <a:r>
              <a:rPr b="1" lang="en-US" sz="2100">
                <a:solidFill>
                  <a:srgbClr val="000000"/>
                </a:solidFill>
                <a:latin typeface="Gill Sans"/>
                <a:ea typeface="Gill Sans"/>
                <a:cs typeface="Gill Sans"/>
                <a:sym typeface="Gill Sans"/>
              </a:rPr>
              <a:t> POT ANAR VARIANT SEGONS LES NECESSITATS QUE ANEM TROBANT. </a:t>
            </a:r>
            <a:endParaRPr b="1" sz="2100">
              <a:solidFill>
                <a:srgbClr val="000000"/>
              </a:solidFill>
              <a:latin typeface="Gill Sans"/>
              <a:ea typeface="Gill Sans"/>
              <a:cs typeface="Gill Sans"/>
              <a:sym typeface="Gill Sans"/>
            </a:endParaRPr>
          </a:p>
          <a:p>
            <a:pPr indent="0" lvl="0" marL="0" rtl="0" algn="just">
              <a:lnSpc>
                <a:spcPct val="150000"/>
              </a:lnSpc>
              <a:spcBef>
                <a:spcPts val="600"/>
              </a:spcBef>
              <a:spcAft>
                <a:spcPts val="0"/>
              </a:spcAft>
              <a:buSzPts val="1440"/>
              <a:buNone/>
            </a:pPr>
            <a:r>
              <a:rPr b="1" lang="en-US" sz="2100">
                <a:solidFill>
                  <a:srgbClr val="000000"/>
                </a:solidFill>
                <a:latin typeface="Gill Sans"/>
                <a:ea typeface="Gill Sans"/>
                <a:cs typeface="Gill Sans"/>
                <a:sym typeface="Gill Sans"/>
              </a:rPr>
              <a:t>AQUEST ANY IMPLEMENTEM EL NOU CURRÍCULUM A TOTES LES ETAPES DE PRIMÀRIA. </a:t>
            </a:r>
            <a:endParaRPr b="1" sz="2100">
              <a:solidFill>
                <a:srgbClr val="000000"/>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13bb80e5468_0_25"/>
          <p:cNvSpPr txBox="1"/>
          <p:nvPr>
            <p:ph type="title"/>
          </p:nvPr>
        </p:nvSpPr>
        <p:spPr>
          <a:xfrm>
            <a:off x="428800" y="992050"/>
            <a:ext cx="7688400" cy="71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ts val="1260"/>
              <a:buFont typeface="Trebuchet MS"/>
              <a:buNone/>
            </a:pPr>
            <a:r>
              <a:rPr lang="en-US" sz="5944">
                <a:solidFill>
                  <a:schemeClr val="dk1"/>
                </a:solidFill>
                <a:latin typeface="Amatic SC"/>
                <a:ea typeface="Amatic SC"/>
                <a:cs typeface="Amatic SC"/>
                <a:sym typeface="Amatic SC"/>
              </a:rPr>
              <a:t>informacions diverses</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267" name="Google Shape;267;g13bb80e5468_0_25"/>
          <p:cNvSpPr txBox="1"/>
          <p:nvPr/>
        </p:nvSpPr>
        <p:spPr>
          <a:xfrm>
            <a:off x="428800" y="2036850"/>
            <a:ext cx="8595900" cy="3741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481"/>
              </a:spcBef>
              <a:spcAft>
                <a:spcPts val="0"/>
              </a:spcAft>
              <a:buClr>
                <a:srgbClr val="000000"/>
              </a:buClr>
              <a:buSzPts val="2004"/>
              <a:buFont typeface="Arial"/>
              <a:buNone/>
            </a:pPr>
            <a:r>
              <a:rPr b="0" i="0" lang="en-US" sz="2004" u="none" cap="none" strike="noStrike">
                <a:solidFill>
                  <a:srgbClr val="000000"/>
                </a:solidFill>
                <a:latin typeface="Gill Sans"/>
                <a:ea typeface="Gill Sans"/>
                <a:cs typeface="Gill Sans"/>
                <a:sym typeface="Gill Sans"/>
              </a:rPr>
              <a:t> </a:t>
            </a:r>
            <a:r>
              <a:rPr b="0" i="0" lang="en-US" sz="2000" u="none" cap="none" strike="noStrike">
                <a:solidFill>
                  <a:srgbClr val="000000"/>
                </a:solidFill>
                <a:latin typeface="Gill Sans"/>
                <a:ea typeface="Gill Sans"/>
                <a:cs typeface="Gill Sans"/>
                <a:sym typeface="Gill Sans"/>
              </a:rPr>
              <a:t>ATENCIÓ A LES FAMÍLIES: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50000"/>
              </a:lnSpc>
              <a:spcBef>
                <a:spcPts val="481"/>
              </a:spcBef>
              <a:spcAft>
                <a:spcPts val="0"/>
              </a:spcAft>
              <a:buClr>
                <a:srgbClr val="000000"/>
              </a:buClr>
              <a:buSzPts val="2000"/>
              <a:buFont typeface="Comic Sans MS"/>
              <a:buChar char="-"/>
            </a:pPr>
            <a:r>
              <a:rPr b="1" i="0" lang="en-US" sz="2000" u="none" cap="none" strike="noStrike">
                <a:solidFill>
                  <a:srgbClr val="000000"/>
                </a:solidFill>
                <a:latin typeface="Gill Sans"/>
                <a:ea typeface="Gill Sans"/>
                <a:cs typeface="Gill Sans"/>
                <a:sym typeface="Gill Sans"/>
              </a:rPr>
              <a:t>L’agenda </a:t>
            </a:r>
            <a:r>
              <a:rPr b="0" i="0" lang="en-US" sz="2000" u="none" cap="none" strike="noStrike">
                <a:solidFill>
                  <a:srgbClr val="000000"/>
                </a:solidFill>
                <a:latin typeface="Gill Sans"/>
                <a:ea typeface="Gill Sans"/>
                <a:cs typeface="Gill Sans"/>
                <a:sym typeface="Gill Sans"/>
              </a:rPr>
              <a:t>és el principal mitjà de comunicació.</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50000"/>
              </a:lnSpc>
              <a:spcBef>
                <a:spcPts val="0"/>
              </a:spcBef>
              <a:spcAft>
                <a:spcPts val="0"/>
              </a:spcAft>
              <a:buClr>
                <a:srgbClr val="000000"/>
              </a:buClr>
              <a:buSzPts val="2000"/>
              <a:buFont typeface="Comic Sans MS"/>
              <a:buChar char="-"/>
            </a:pPr>
            <a:r>
              <a:rPr b="1" i="0" lang="en-US" sz="2000" u="none" cap="none" strike="noStrike">
                <a:solidFill>
                  <a:srgbClr val="000000"/>
                </a:solidFill>
                <a:latin typeface="Gill Sans"/>
                <a:ea typeface="Gill Sans"/>
                <a:cs typeface="Gill Sans"/>
                <a:sym typeface="Gill Sans"/>
              </a:rPr>
              <a:t>Entrevistes </a:t>
            </a:r>
            <a:r>
              <a:rPr b="0" i="0" lang="en-US" sz="2000" u="none" cap="none" strike="noStrike">
                <a:solidFill>
                  <a:srgbClr val="000000"/>
                </a:solidFill>
                <a:latin typeface="Gill Sans"/>
                <a:ea typeface="Gill Sans"/>
                <a:cs typeface="Gill Sans"/>
                <a:sym typeface="Gill Sans"/>
              </a:rPr>
              <a:t>i resposta als emails. </a:t>
            </a:r>
            <a:r>
              <a:rPr b="1" i="0" lang="en-US" sz="2000" u="none" cap="none" strike="noStrike">
                <a:solidFill>
                  <a:srgbClr val="000000"/>
                </a:solidFill>
                <a:latin typeface="Gill Sans"/>
                <a:ea typeface="Gill Sans"/>
                <a:cs typeface="Gill Sans"/>
                <a:sym typeface="Gill Sans"/>
              </a:rPr>
              <a:t> </a:t>
            </a:r>
            <a:r>
              <a:rPr b="0" i="0" lang="en-US" sz="2000" u="none" cap="none" strike="noStrike">
                <a:solidFill>
                  <a:srgbClr val="000000"/>
                </a:solidFill>
                <a:latin typeface="Gill Sans"/>
                <a:ea typeface="Gill Sans"/>
                <a:cs typeface="Gill Sans"/>
                <a:sym typeface="Gill Sans"/>
              </a:rPr>
              <a:t>(Dimarts de 12:30 a 13:30).</a:t>
            </a:r>
            <a:endParaRPr b="1" i="0" sz="2000" u="none" cap="none" strike="noStrike">
              <a:solidFill>
                <a:srgbClr val="000000"/>
              </a:solidFill>
              <a:latin typeface="Gill Sans"/>
              <a:ea typeface="Gill Sans"/>
              <a:cs typeface="Gill Sans"/>
              <a:sym typeface="Gill Sans"/>
            </a:endParaRPr>
          </a:p>
          <a:p>
            <a:pPr indent="-355600" lvl="0" marL="457200" marR="0" rtl="0" algn="l">
              <a:lnSpc>
                <a:spcPct val="150000"/>
              </a:lnSpc>
              <a:spcBef>
                <a:spcPts val="0"/>
              </a:spcBef>
              <a:spcAft>
                <a:spcPts val="0"/>
              </a:spcAft>
              <a:buClr>
                <a:srgbClr val="000000"/>
              </a:buClr>
              <a:buSzPts val="2000"/>
              <a:buFont typeface="Comic Sans MS"/>
              <a:buChar char="-"/>
            </a:pPr>
            <a:r>
              <a:rPr b="1" i="0" lang="en-US" sz="2000" u="none" cap="none" strike="noStrike">
                <a:solidFill>
                  <a:srgbClr val="000000"/>
                </a:solidFill>
                <a:latin typeface="Gill Sans"/>
                <a:ea typeface="Gill Sans"/>
                <a:cs typeface="Gill Sans"/>
                <a:sym typeface="Gill Sans"/>
              </a:rPr>
              <a:t>Aniversaris. </a:t>
            </a:r>
            <a:r>
              <a:rPr b="0" i="0" lang="en-US" sz="2000" u="none" cap="none" strike="noStrike">
                <a:solidFill>
                  <a:srgbClr val="000000"/>
                </a:solidFill>
                <a:latin typeface="Gill Sans"/>
                <a:ea typeface="Gill Sans"/>
                <a:cs typeface="Gill Sans"/>
                <a:sym typeface="Gill Sans"/>
              </a:rPr>
              <a:t>No es podrà dur esmorzars.</a:t>
            </a:r>
            <a:endParaRPr b="0" i="0" sz="2000" u="none" cap="none" strike="noStrike">
              <a:solidFill>
                <a:srgbClr val="000000"/>
              </a:solidFill>
              <a:highlight>
                <a:schemeClr val="lt1"/>
              </a:highlight>
              <a:latin typeface="Gill Sans"/>
              <a:ea typeface="Gill Sans"/>
              <a:cs typeface="Gill Sans"/>
              <a:sym typeface="Gill Sans"/>
            </a:endParaRPr>
          </a:p>
          <a:p>
            <a:pPr indent="-355600" lvl="0" marL="457200" marR="0" rtl="0" algn="l">
              <a:lnSpc>
                <a:spcPct val="150000"/>
              </a:lnSpc>
              <a:spcBef>
                <a:spcPts val="0"/>
              </a:spcBef>
              <a:spcAft>
                <a:spcPts val="0"/>
              </a:spcAft>
              <a:buClr>
                <a:srgbClr val="000000"/>
              </a:buClr>
              <a:buSzPts val="2000"/>
              <a:buFont typeface="Comic Sans MS"/>
              <a:buChar char="-"/>
            </a:pPr>
            <a:r>
              <a:rPr b="1" i="0" lang="en-US" sz="2000" u="none" cap="none" strike="noStrike">
                <a:solidFill>
                  <a:srgbClr val="000000"/>
                </a:solidFill>
                <a:latin typeface="Gill Sans"/>
                <a:ea typeface="Gill Sans"/>
                <a:cs typeface="Gill Sans"/>
                <a:sym typeface="Gill Sans"/>
              </a:rPr>
              <a:t>Delegat  </a:t>
            </a:r>
            <a:r>
              <a:rPr b="0" i="0" lang="en-US" sz="2000" u="none" cap="none" strike="noStrike">
                <a:solidFill>
                  <a:srgbClr val="000000"/>
                </a:solidFill>
                <a:latin typeface="Gill Sans"/>
                <a:ea typeface="Gill Sans"/>
                <a:cs typeface="Gill Sans"/>
                <a:sym typeface="Gill Sans"/>
              </a:rPr>
              <a:t>(1 per classe</a:t>
            </a:r>
            <a:r>
              <a:rPr b="0" i="0" lang="en-US" sz="2000" u="none" cap="none" strike="noStrike">
                <a:solidFill>
                  <a:schemeClr val="dk2"/>
                </a:solidFill>
                <a:latin typeface="Gill Sans"/>
                <a:ea typeface="Gill Sans"/>
                <a:cs typeface="Gill Sans"/>
                <a:sym typeface="Gill Sans"/>
              </a:rPr>
              <a:t>). </a:t>
            </a:r>
            <a:r>
              <a:rPr b="0" i="0" lang="en-US" sz="2000" u="none" cap="none" strike="noStrike">
                <a:solidFill>
                  <a:srgbClr val="0000FF"/>
                </a:solidFill>
                <a:latin typeface="Gill Sans"/>
                <a:ea typeface="Gill Sans"/>
                <a:cs typeface="Gill Sans"/>
                <a:sym typeface="Gill Sans"/>
              </a:rPr>
              <a:t>Hi ha alguna/n voluntàri/a?</a:t>
            </a:r>
            <a:endParaRPr b="0" i="0" sz="2000" u="none" cap="none" strike="noStrike">
              <a:solidFill>
                <a:srgbClr val="0000FF"/>
              </a:solidFill>
              <a:latin typeface="Gill Sans"/>
              <a:ea typeface="Gill Sans"/>
              <a:cs typeface="Gill Sans"/>
              <a:sym typeface="Gill Sans"/>
            </a:endParaRPr>
          </a:p>
          <a:p>
            <a:pPr indent="0" lvl="0" marL="0" marR="0" rtl="0" algn="l">
              <a:lnSpc>
                <a:spcPct val="150000"/>
              </a:lnSpc>
              <a:spcBef>
                <a:spcPts val="481"/>
              </a:spcBef>
              <a:spcAft>
                <a:spcPts val="0"/>
              </a:spcAft>
              <a:buClr>
                <a:srgbClr val="000000"/>
              </a:buClr>
              <a:buSzPts val="2000"/>
              <a:buFont typeface="Arial"/>
              <a:buNone/>
            </a:pPr>
            <a:r>
              <a:rPr b="0" i="0" lang="en-US" sz="2000" u="none" cap="none" strike="noStrike">
                <a:solidFill>
                  <a:srgbClr val="000000"/>
                </a:solidFill>
                <a:latin typeface="Gill Sans"/>
                <a:ea typeface="Gill Sans"/>
                <a:cs typeface="Gill Sans"/>
                <a:sym typeface="Gill Sans"/>
              </a:rPr>
              <a:t>  -   A</a:t>
            </a:r>
            <a:r>
              <a:rPr lang="en-US" sz="2000">
                <a:latin typeface="Gill Sans"/>
                <a:ea typeface="Gill Sans"/>
                <a:cs typeface="Gill Sans"/>
                <a:sym typeface="Gill Sans"/>
              </a:rPr>
              <a:t>vui </a:t>
            </a:r>
            <a:r>
              <a:rPr b="1" lang="en-US" sz="2000" u="sng">
                <a:solidFill>
                  <a:srgbClr val="FF0000"/>
                </a:solidFill>
                <a:highlight>
                  <a:schemeClr val="lt1"/>
                </a:highlight>
                <a:latin typeface="Gill Sans"/>
                <a:ea typeface="Gill Sans"/>
                <a:cs typeface="Gill Sans"/>
                <a:sym typeface="Gill Sans"/>
              </a:rPr>
              <a:t>DIA 5</a:t>
            </a:r>
            <a:r>
              <a:rPr lang="en-US" sz="2000">
                <a:highlight>
                  <a:schemeClr val="lt1"/>
                </a:highlight>
                <a:latin typeface="Gill Sans"/>
                <a:ea typeface="Gill Sans"/>
                <a:cs typeface="Gill Sans"/>
                <a:sym typeface="Gill Sans"/>
              </a:rPr>
              <a:t> és l’últim dia per fer </a:t>
            </a:r>
            <a:r>
              <a:rPr b="0" i="0" lang="en-US" sz="2000" u="none" cap="none" strike="noStrike">
                <a:solidFill>
                  <a:srgbClr val="000000"/>
                </a:solidFill>
                <a:latin typeface="Gill Sans"/>
                <a:ea typeface="Gill Sans"/>
                <a:cs typeface="Gill Sans"/>
                <a:sym typeface="Gill Sans"/>
              </a:rPr>
              <a:t>el pagament de material i reutilització o haver parlat per telèfon amb l’equip directiu, si és el cas.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50000"/>
              </a:lnSpc>
              <a:spcBef>
                <a:spcPts val="0"/>
              </a:spcBef>
              <a:spcAft>
                <a:spcPts val="0"/>
              </a:spcAft>
              <a:buClr>
                <a:srgbClr val="000000"/>
              </a:buClr>
              <a:buSzPts val="2000"/>
              <a:buFont typeface="Comic Sans MS"/>
              <a:buChar char="-"/>
            </a:pPr>
            <a:r>
              <a:rPr b="0" i="0" lang="en-US" sz="2000" u="none" cap="none" strike="noStrike">
                <a:solidFill>
                  <a:srgbClr val="000000"/>
                </a:solidFill>
                <a:latin typeface="Gill Sans"/>
                <a:ea typeface="Gill Sans"/>
                <a:cs typeface="Gill Sans"/>
                <a:sym typeface="Gill Sans"/>
              </a:rPr>
              <a:t>Important </a:t>
            </a:r>
            <a:r>
              <a:rPr b="1" i="0" lang="en-US" sz="2000" u="none" cap="none" strike="noStrike">
                <a:solidFill>
                  <a:srgbClr val="000000"/>
                </a:solidFill>
                <a:latin typeface="Gill Sans"/>
                <a:ea typeface="Gill Sans"/>
                <a:cs typeface="Gill Sans"/>
                <a:sym typeface="Gill Sans"/>
              </a:rPr>
              <a:t>llegir sempre </a:t>
            </a:r>
            <a:r>
              <a:rPr b="0" i="0" lang="en-US" sz="2000" u="none" cap="none" strike="noStrike">
                <a:solidFill>
                  <a:srgbClr val="000000"/>
                </a:solidFill>
                <a:latin typeface="Gill Sans"/>
                <a:ea typeface="Gill Sans"/>
                <a:cs typeface="Gill Sans"/>
                <a:sym typeface="Gill Sans"/>
              </a:rPr>
              <a:t>els correus informatius de l’escola.</a:t>
            </a:r>
            <a:endParaRPr b="0" i="0" sz="2000" u="none" cap="none" strike="noStrike">
              <a:solidFill>
                <a:srgbClr val="000000"/>
              </a:solidFill>
              <a:latin typeface="Gill Sans"/>
              <a:ea typeface="Gill Sans"/>
              <a:cs typeface="Gill Sans"/>
              <a:sym typeface="Gill Sans"/>
            </a:endParaRPr>
          </a:p>
        </p:txBody>
      </p:sp>
      <p:pic>
        <p:nvPicPr>
          <p:cNvPr id="268" name="Google Shape;268;g13bb80e5468_0_25"/>
          <p:cNvPicPr preferRelativeResize="0"/>
          <p:nvPr/>
        </p:nvPicPr>
        <p:blipFill rotWithShape="1">
          <a:blip r:embed="rId3">
            <a:alphaModFix/>
          </a:blip>
          <a:srcRect b="0" l="0" r="0" t="0"/>
          <a:stretch/>
        </p:blipFill>
        <p:spPr>
          <a:xfrm>
            <a:off x="7387475" y="905900"/>
            <a:ext cx="1339200" cy="1339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3bb80e5468_0_33"/>
          <p:cNvSpPr txBox="1"/>
          <p:nvPr>
            <p:ph type="title"/>
          </p:nvPr>
        </p:nvSpPr>
        <p:spPr>
          <a:xfrm>
            <a:off x="428800" y="992050"/>
            <a:ext cx="7688400" cy="71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ts val="1260"/>
              <a:buFont typeface="Trebuchet MS"/>
              <a:buNone/>
            </a:pPr>
            <a:r>
              <a:rPr lang="en-US" sz="5944">
                <a:solidFill>
                  <a:schemeClr val="dk1"/>
                </a:solidFill>
                <a:latin typeface="Amatic SC"/>
                <a:ea typeface="Amatic SC"/>
                <a:cs typeface="Amatic SC"/>
                <a:sym typeface="Amatic SC"/>
              </a:rPr>
              <a:t>informacions diverses</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274" name="Google Shape;274;g13bb80e5468_0_33"/>
          <p:cNvSpPr txBox="1"/>
          <p:nvPr/>
        </p:nvSpPr>
        <p:spPr>
          <a:xfrm>
            <a:off x="428800" y="2072025"/>
            <a:ext cx="8595900" cy="42759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rgbClr val="202124"/>
              </a:buClr>
              <a:buSzPts val="2100"/>
              <a:buFont typeface="Gill Sans"/>
              <a:buChar char="-"/>
            </a:pPr>
            <a:r>
              <a:rPr b="0" i="0" lang="en-US" sz="2100" u="none" cap="none" strike="noStrike">
                <a:solidFill>
                  <a:srgbClr val="202124"/>
                </a:solidFill>
                <a:latin typeface="Gill Sans"/>
                <a:ea typeface="Gill Sans"/>
                <a:cs typeface="Gill Sans"/>
                <a:sym typeface="Gill Sans"/>
              </a:rPr>
              <a:t>Al </a:t>
            </a:r>
            <a:r>
              <a:rPr lang="en-US" sz="2100">
                <a:solidFill>
                  <a:srgbClr val="202124"/>
                </a:solidFill>
                <a:latin typeface="Gill Sans"/>
                <a:ea typeface="Gill Sans"/>
                <a:cs typeface="Gill Sans"/>
                <a:sym typeface="Gill Sans"/>
              </a:rPr>
              <a:t>setembre els alumnes de 6è han de portar </a:t>
            </a:r>
            <a:r>
              <a:rPr b="0" i="0" lang="en-US" sz="2100" u="none" cap="none" strike="noStrike">
                <a:solidFill>
                  <a:srgbClr val="202124"/>
                </a:solidFill>
                <a:latin typeface="Gill Sans"/>
                <a:ea typeface="Gill Sans"/>
                <a:cs typeface="Gill Sans"/>
                <a:sym typeface="Gill Sans"/>
              </a:rPr>
              <a:t>la </a:t>
            </a:r>
            <a:r>
              <a:rPr b="1" i="0" lang="en-US" sz="2100" u="none" cap="none" strike="noStrike">
                <a:solidFill>
                  <a:srgbClr val="202124"/>
                </a:solidFill>
                <a:latin typeface="Gill Sans"/>
                <a:ea typeface="Gill Sans"/>
                <a:cs typeface="Gill Sans"/>
                <a:sym typeface="Gill Sans"/>
              </a:rPr>
              <a:t>flauta</a:t>
            </a:r>
            <a:r>
              <a:rPr b="0" i="0" lang="en-US" sz="2100" u="none" cap="none" strike="noStrike">
                <a:solidFill>
                  <a:srgbClr val="202124"/>
                </a:solidFill>
                <a:latin typeface="Gill Sans"/>
                <a:ea typeface="Gill Sans"/>
                <a:cs typeface="Gill Sans"/>
                <a:sym typeface="Gill Sans"/>
              </a:rPr>
              <a:t> a música. </a:t>
            </a:r>
            <a:endParaRPr b="0" i="0" sz="2100" u="none" cap="none" strike="noStrike">
              <a:solidFill>
                <a:srgbClr val="202124"/>
              </a:solidFill>
              <a:latin typeface="Gill Sans"/>
              <a:ea typeface="Gill Sans"/>
              <a:cs typeface="Gill Sans"/>
              <a:sym typeface="Gill Sans"/>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Gill Sans"/>
              <a:ea typeface="Gill Sans"/>
              <a:cs typeface="Gill Sans"/>
              <a:sym typeface="Gill Sans"/>
            </a:endParaRPr>
          </a:p>
          <a:p>
            <a:pPr indent="-361950" lvl="0" marL="457200" marR="0" rtl="0" algn="l">
              <a:lnSpc>
                <a:spcPct val="115000"/>
              </a:lnSpc>
              <a:spcBef>
                <a:spcPts val="0"/>
              </a:spcBef>
              <a:spcAft>
                <a:spcPts val="0"/>
              </a:spcAft>
              <a:buClr>
                <a:srgbClr val="000000"/>
              </a:buClr>
              <a:buSzPts val="2100"/>
              <a:buFont typeface="Gill Sans"/>
              <a:buChar char="-"/>
            </a:pPr>
            <a:r>
              <a:rPr b="0" i="0" lang="en-US" sz="2100" u="none" cap="none" strike="noStrike">
                <a:solidFill>
                  <a:srgbClr val="000000"/>
                </a:solidFill>
                <a:latin typeface="Gill Sans"/>
                <a:ea typeface="Gill Sans"/>
                <a:cs typeface="Gill Sans"/>
                <a:sym typeface="Gill Sans"/>
              </a:rPr>
              <a:t>El menjador escolar, acollida matinal i extraescolars es regeixen per la mateixa normativa que la de l’escola i s’hauran de complir les normes.</a:t>
            </a:r>
            <a:endParaRPr b="0" i="0" sz="2100" u="none" cap="none" strike="noStrike">
              <a:solidFill>
                <a:srgbClr val="000000"/>
              </a:solidFill>
              <a:latin typeface="Gill Sans"/>
              <a:ea typeface="Gill Sans"/>
              <a:cs typeface="Gill Sans"/>
              <a:sym typeface="Gill Sans"/>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Gill Sans"/>
              <a:ea typeface="Gill Sans"/>
              <a:cs typeface="Gill Sans"/>
              <a:sym typeface="Gill Sans"/>
            </a:endParaRPr>
          </a:p>
          <a:p>
            <a:pPr indent="-361950" lvl="0" marL="457200" marR="0" rtl="0" algn="l">
              <a:lnSpc>
                <a:spcPct val="115000"/>
              </a:lnSpc>
              <a:spcBef>
                <a:spcPts val="0"/>
              </a:spcBef>
              <a:spcAft>
                <a:spcPts val="0"/>
              </a:spcAft>
              <a:buClr>
                <a:srgbClr val="000000"/>
              </a:buClr>
              <a:buSzPts val="2100"/>
              <a:buFont typeface="Gill Sans"/>
              <a:buChar char="-"/>
            </a:pPr>
            <a:r>
              <a:rPr b="0" i="0" lang="en-US" sz="2100" u="none" cap="none" strike="noStrike">
                <a:solidFill>
                  <a:srgbClr val="000000"/>
                </a:solidFill>
                <a:latin typeface="Gill Sans"/>
                <a:ea typeface="Gill Sans"/>
                <a:cs typeface="Gill Sans"/>
                <a:sym typeface="Gill Sans"/>
              </a:rPr>
              <a:t>A l’</a:t>
            </a:r>
            <a:r>
              <a:rPr b="1" i="0" lang="en-US" sz="2100" u="none" cap="none" strike="noStrike">
                <a:solidFill>
                  <a:srgbClr val="000000"/>
                </a:solidFill>
                <a:latin typeface="Gill Sans"/>
                <a:ea typeface="Gill Sans"/>
                <a:cs typeface="Gill Sans"/>
                <a:sym typeface="Gill Sans"/>
              </a:rPr>
              <a:t>acollida</a:t>
            </a:r>
            <a:r>
              <a:rPr b="0" i="0" lang="en-US" sz="2100" u="none" cap="none" strike="noStrike">
                <a:solidFill>
                  <a:srgbClr val="000000"/>
                </a:solidFill>
                <a:latin typeface="Gill Sans"/>
                <a:ea typeface="Gill Sans"/>
                <a:cs typeface="Gill Sans"/>
                <a:sym typeface="Gill Sans"/>
              </a:rPr>
              <a:t> s’obrirà la porta </a:t>
            </a:r>
            <a:r>
              <a:rPr b="1" i="0" lang="en-US" sz="2100" u="none" cap="none" strike="noStrike">
                <a:solidFill>
                  <a:srgbClr val="000000"/>
                </a:solidFill>
                <a:latin typeface="Gill Sans"/>
                <a:ea typeface="Gill Sans"/>
                <a:cs typeface="Gill Sans"/>
                <a:sym typeface="Gill Sans"/>
              </a:rPr>
              <a:t>a les 7:45h i a les 8:30h</a:t>
            </a:r>
            <a:r>
              <a:rPr b="0" i="0" lang="en-US" sz="2100" u="none" cap="none" strike="noStrike">
                <a:solidFill>
                  <a:srgbClr val="000000"/>
                </a:solidFill>
                <a:latin typeface="Gill Sans"/>
                <a:ea typeface="Gill Sans"/>
                <a:cs typeface="Gill Sans"/>
                <a:sym typeface="Gill Sans"/>
              </a:rPr>
              <a:t>, fora d’aquest horari no podrà entrar cap infant.</a:t>
            </a:r>
            <a:endParaRPr b="0" i="0" sz="2100" u="none" cap="none" strike="noStrike">
              <a:solidFill>
                <a:srgbClr val="000000"/>
              </a:solidFill>
              <a:latin typeface="Gill Sans"/>
              <a:ea typeface="Gill Sans"/>
              <a:cs typeface="Gill Sans"/>
              <a:sym typeface="Gill Sans"/>
            </a:endParaRPr>
          </a:p>
          <a:p>
            <a:pPr indent="0" lvl="0" marL="457200" marR="0" rtl="0" algn="l">
              <a:lnSpc>
                <a:spcPct val="115000"/>
              </a:lnSpc>
              <a:spcBef>
                <a:spcPts val="0"/>
              </a:spcBef>
              <a:spcAft>
                <a:spcPts val="0"/>
              </a:spcAft>
              <a:buNone/>
            </a:pPr>
            <a:r>
              <a:t/>
            </a:r>
            <a:endParaRPr sz="2100">
              <a:latin typeface="Gill Sans"/>
              <a:ea typeface="Gill Sans"/>
              <a:cs typeface="Gill Sans"/>
              <a:sym typeface="Gill Sans"/>
            </a:endParaRPr>
          </a:p>
          <a:p>
            <a:pPr indent="-361950" lvl="0" marL="457200" rtl="0" algn="just">
              <a:lnSpc>
                <a:spcPct val="115000"/>
              </a:lnSpc>
              <a:spcBef>
                <a:spcPts val="0"/>
              </a:spcBef>
              <a:spcAft>
                <a:spcPts val="0"/>
              </a:spcAft>
              <a:buSzPts val="2100"/>
              <a:buFont typeface="Gill Sans"/>
              <a:buChar char="-"/>
            </a:pPr>
            <a:r>
              <a:rPr lang="en-US" sz="2200">
                <a:latin typeface="Gill Sans"/>
                <a:ea typeface="Gill Sans"/>
                <a:cs typeface="Gill Sans"/>
                <a:sym typeface="Gill Sans"/>
              </a:rPr>
              <a:t>L’horari està p</a:t>
            </a:r>
            <a:r>
              <a:rPr lang="en-US" sz="2200">
                <a:latin typeface="Gill Sans"/>
                <a:ea typeface="Gill Sans"/>
                <a:cs typeface="Gill Sans"/>
                <a:sym typeface="Gill Sans"/>
              </a:rPr>
              <a:t>er concretar. De seguida que estiguin definits els donarem a l’alumnat. Els dimarts farà </a:t>
            </a:r>
            <a:r>
              <a:rPr b="1" lang="en-US" sz="2200">
                <a:latin typeface="Gill Sans"/>
                <a:ea typeface="Gill Sans"/>
                <a:cs typeface="Gill Sans"/>
                <a:sym typeface="Gill Sans"/>
              </a:rPr>
              <a:t>educació física</a:t>
            </a:r>
            <a:r>
              <a:rPr lang="en-US" sz="2200">
                <a:latin typeface="Gill Sans"/>
                <a:ea typeface="Gill Sans"/>
                <a:cs typeface="Gill Sans"/>
                <a:sym typeface="Gill Sans"/>
              </a:rPr>
              <a:t> el grup 1 i el divendres el grup 2 (tardes). </a:t>
            </a:r>
            <a:endParaRPr sz="2100">
              <a:latin typeface="Gill Sans"/>
              <a:ea typeface="Gill Sans"/>
              <a:cs typeface="Gill Sans"/>
              <a:sym typeface="Gill Sans"/>
            </a:endParaRPr>
          </a:p>
        </p:txBody>
      </p:sp>
      <p:pic>
        <p:nvPicPr>
          <p:cNvPr id="275" name="Google Shape;275;g13bb80e5468_0_33"/>
          <p:cNvPicPr preferRelativeResize="0"/>
          <p:nvPr/>
        </p:nvPicPr>
        <p:blipFill rotWithShape="1">
          <a:blip r:embed="rId3">
            <a:alphaModFix/>
          </a:blip>
          <a:srcRect b="0" l="0" r="0" t="0"/>
          <a:stretch/>
        </p:blipFill>
        <p:spPr>
          <a:xfrm>
            <a:off x="7462225" y="476100"/>
            <a:ext cx="1339200" cy="1339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27b16da159e_0_27"/>
          <p:cNvSpPr txBox="1"/>
          <p:nvPr>
            <p:ph type="title"/>
          </p:nvPr>
        </p:nvSpPr>
        <p:spPr>
          <a:xfrm>
            <a:off x="112275" y="253800"/>
            <a:ext cx="8593800" cy="1085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sz="3200">
                <a:solidFill>
                  <a:schemeClr val="dk1"/>
                </a:solidFill>
                <a:latin typeface="Amatic SC"/>
                <a:ea typeface="Amatic SC"/>
                <a:cs typeface="Amatic SC"/>
                <a:sym typeface="Amatic SC"/>
              </a:rPr>
              <a:t>RECOMANEN TENIR EN COMPTE LES SEGÜENTS PAUTES PER A TREBALLAR A CASA.</a:t>
            </a:r>
            <a:endParaRPr sz="3200">
              <a:solidFill>
                <a:schemeClr val="dk1"/>
              </a:solidFill>
              <a:latin typeface="Amatic SC"/>
              <a:ea typeface="Amatic SC"/>
              <a:cs typeface="Amatic SC"/>
              <a:sym typeface="Amatic SC"/>
            </a:endParaRPr>
          </a:p>
        </p:txBody>
      </p:sp>
      <p:sp>
        <p:nvSpPr>
          <p:cNvPr id="282" name="Google Shape;282;g27b16da159e_0_27"/>
          <p:cNvSpPr txBox="1"/>
          <p:nvPr>
            <p:ph idx="1" type="body"/>
          </p:nvPr>
        </p:nvSpPr>
        <p:spPr>
          <a:xfrm>
            <a:off x="328500" y="875125"/>
            <a:ext cx="7807500" cy="5626800"/>
          </a:xfrm>
          <a:prstGeom prst="rect">
            <a:avLst/>
          </a:prstGeom>
          <a:noFill/>
          <a:ln>
            <a:noFill/>
          </a:ln>
        </p:spPr>
        <p:txBody>
          <a:bodyPr anchorCtr="0" anchor="t" bIns="45700" lIns="91425" spcFirstLastPara="1" rIns="91425" wrap="square" tIns="45700">
            <a:noAutofit/>
          </a:bodyPr>
          <a:lstStyle/>
          <a:p>
            <a:pPr indent="-336550" lvl="0" marL="457200" rtl="0" algn="l">
              <a:lnSpc>
                <a:spcPct val="115000"/>
              </a:lnSpc>
              <a:spcBef>
                <a:spcPts val="0"/>
              </a:spcBef>
              <a:spcAft>
                <a:spcPts val="0"/>
              </a:spcAft>
              <a:buClr>
                <a:srgbClr val="000000"/>
              </a:buClr>
              <a:buSzPts val="1700"/>
              <a:buFont typeface="Gill Sans"/>
              <a:buAutoNum type="arabicPeriod"/>
            </a:pPr>
            <a:r>
              <a:rPr lang="en-US" sz="1700">
                <a:solidFill>
                  <a:srgbClr val="000000"/>
                </a:solidFill>
                <a:latin typeface="Gill Sans"/>
                <a:ea typeface="Gill Sans"/>
                <a:cs typeface="Gill Sans"/>
                <a:sym typeface="Gill Sans"/>
              </a:rPr>
              <a:t>Cal revisar l’agenda diàriament.</a:t>
            </a:r>
            <a:endParaRPr sz="1700">
              <a:solidFill>
                <a:srgbClr val="000000"/>
              </a:solidFill>
              <a:latin typeface="Gill Sans"/>
              <a:ea typeface="Gill Sans"/>
              <a:cs typeface="Gill Sans"/>
              <a:sym typeface="Gill Sans"/>
            </a:endParaRPr>
          </a:p>
          <a:p>
            <a:pPr indent="-336550" lvl="0" marL="457200" rtl="0" algn="l">
              <a:lnSpc>
                <a:spcPct val="115000"/>
              </a:lnSpc>
              <a:spcBef>
                <a:spcPts val="0"/>
              </a:spcBef>
              <a:spcAft>
                <a:spcPts val="0"/>
              </a:spcAft>
              <a:buClr>
                <a:srgbClr val="000000"/>
              </a:buClr>
              <a:buSzPts val="1700"/>
              <a:buFont typeface="Gill Sans"/>
              <a:buAutoNum type="arabicPeriod"/>
            </a:pPr>
            <a:r>
              <a:rPr lang="en-US" sz="1700">
                <a:solidFill>
                  <a:srgbClr val="000000"/>
                </a:solidFill>
                <a:latin typeface="Gill Sans"/>
                <a:ea typeface="Gill Sans"/>
                <a:cs typeface="Gill Sans"/>
                <a:sym typeface="Gill Sans"/>
              </a:rPr>
              <a:t>Les tasques encomanades són perquè els infants les puguin resoldre autònomament. </a:t>
            </a:r>
            <a:endParaRPr sz="1700">
              <a:solidFill>
                <a:srgbClr val="000000"/>
              </a:solidFill>
              <a:latin typeface="Gill Sans"/>
              <a:ea typeface="Gill Sans"/>
              <a:cs typeface="Gill Sans"/>
              <a:sym typeface="Gill Sans"/>
            </a:endParaRPr>
          </a:p>
          <a:p>
            <a:pPr indent="-336550" lvl="0" marL="457200" rtl="0" algn="l">
              <a:lnSpc>
                <a:spcPct val="115000"/>
              </a:lnSpc>
              <a:spcBef>
                <a:spcPts val="0"/>
              </a:spcBef>
              <a:spcAft>
                <a:spcPts val="0"/>
              </a:spcAft>
              <a:buClr>
                <a:srgbClr val="000000"/>
              </a:buClr>
              <a:buSzPts val="1700"/>
              <a:buFont typeface="Gill Sans"/>
              <a:buAutoNum type="arabicPeriod"/>
            </a:pPr>
            <a:r>
              <a:rPr lang="en-US" sz="1700">
                <a:solidFill>
                  <a:srgbClr val="000000"/>
                </a:solidFill>
                <a:latin typeface="Gill Sans"/>
                <a:ea typeface="Gill Sans"/>
                <a:cs typeface="Gill Sans"/>
                <a:sym typeface="Gill Sans"/>
              </a:rPr>
              <a:t>Les famílies heu de revisar que l’infant hagi realitzat les tasques. Els podeu acompanyar però no fer-les vosaltres.</a:t>
            </a:r>
            <a:endParaRPr sz="1700">
              <a:solidFill>
                <a:srgbClr val="000000"/>
              </a:solidFill>
              <a:latin typeface="Gill Sans"/>
              <a:ea typeface="Gill Sans"/>
              <a:cs typeface="Gill Sans"/>
              <a:sym typeface="Gill Sans"/>
            </a:endParaRPr>
          </a:p>
          <a:p>
            <a:pPr indent="-336550" lvl="0" marL="457200" rtl="0" algn="l">
              <a:lnSpc>
                <a:spcPct val="115000"/>
              </a:lnSpc>
              <a:spcBef>
                <a:spcPts val="0"/>
              </a:spcBef>
              <a:spcAft>
                <a:spcPts val="0"/>
              </a:spcAft>
              <a:buClr>
                <a:srgbClr val="000000"/>
              </a:buClr>
              <a:buSzPts val="1700"/>
              <a:buFont typeface="Gill Sans"/>
              <a:buAutoNum type="arabicPeriod"/>
            </a:pPr>
            <a:r>
              <a:rPr lang="en-US" sz="1700">
                <a:solidFill>
                  <a:srgbClr val="000000"/>
                </a:solidFill>
                <a:latin typeface="Gill Sans"/>
                <a:ea typeface="Gill Sans"/>
                <a:cs typeface="Gill Sans"/>
                <a:sym typeface="Gill Sans"/>
              </a:rPr>
              <a:t>Si teniu qualsevol dubte sempre dirigir-se als tutors/es.</a:t>
            </a:r>
            <a:endParaRPr sz="1700">
              <a:solidFill>
                <a:srgbClr val="000000"/>
              </a:solidFill>
              <a:latin typeface="Gill Sans"/>
              <a:ea typeface="Gill Sans"/>
              <a:cs typeface="Gill Sans"/>
              <a:sym typeface="Gill Sans"/>
            </a:endParaRPr>
          </a:p>
          <a:p>
            <a:pPr indent="-336550" lvl="0" marL="457200" rtl="0" algn="l">
              <a:lnSpc>
                <a:spcPct val="115000"/>
              </a:lnSpc>
              <a:spcBef>
                <a:spcPts val="0"/>
              </a:spcBef>
              <a:spcAft>
                <a:spcPts val="0"/>
              </a:spcAft>
              <a:buClr>
                <a:srgbClr val="000000"/>
              </a:buClr>
              <a:buSzPts val="1700"/>
              <a:buFont typeface="Gill Sans"/>
              <a:buAutoNum type="arabicPeriod"/>
            </a:pPr>
            <a:r>
              <a:rPr lang="en-US" sz="1700">
                <a:solidFill>
                  <a:srgbClr val="000000"/>
                </a:solidFill>
                <a:latin typeface="Gill Sans"/>
                <a:ea typeface="Gill Sans"/>
                <a:cs typeface="Gill Sans"/>
                <a:sym typeface="Gill Sans"/>
              </a:rPr>
              <a:t>Cal que l’infant llegeixi una estona cada dia. </a:t>
            </a:r>
            <a:endParaRPr sz="1700">
              <a:solidFill>
                <a:srgbClr val="000000"/>
              </a:solidFill>
              <a:latin typeface="Gill Sans"/>
              <a:ea typeface="Gill Sans"/>
              <a:cs typeface="Gill Sans"/>
              <a:sym typeface="Gill Sans"/>
            </a:endParaRPr>
          </a:p>
          <a:p>
            <a:pPr indent="0" lvl="0" marL="0" rtl="0" algn="l">
              <a:lnSpc>
                <a:spcPct val="115000"/>
              </a:lnSpc>
              <a:spcBef>
                <a:spcPts val="1200"/>
              </a:spcBef>
              <a:spcAft>
                <a:spcPts val="0"/>
              </a:spcAft>
              <a:buSzPts val="1440"/>
              <a:buNone/>
            </a:pPr>
            <a:r>
              <a:rPr b="1" lang="en-US" sz="1700">
                <a:solidFill>
                  <a:srgbClr val="0070C0"/>
                </a:solidFill>
                <a:latin typeface="Gill Sans"/>
                <a:ea typeface="Gill Sans"/>
                <a:cs typeface="Gill Sans"/>
                <a:sym typeface="Gill Sans"/>
              </a:rPr>
              <a:t>Com a pràctica habitual, heu de revisar amb l’infant la seva motxilla, que no hi hagi restes d’esmorzar, que estigui neta, que porti cada dia el material necessari.</a:t>
            </a:r>
            <a:endParaRPr b="1" sz="1700">
              <a:solidFill>
                <a:srgbClr val="0070C0"/>
              </a:solidFill>
              <a:latin typeface="Gill Sans"/>
              <a:ea typeface="Gill Sans"/>
              <a:cs typeface="Gill Sans"/>
              <a:sym typeface="Gill Sans"/>
            </a:endParaRPr>
          </a:p>
          <a:p>
            <a:pPr indent="0" lvl="0" marL="0" rtl="0" algn="l">
              <a:lnSpc>
                <a:spcPct val="115000"/>
              </a:lnSpc>
              <a:spcBef>
                <a:spcPts val="1200"/>
              </a:spcBef>
              <a:spcAft>
                <a:spcPts val="0"/>
              </a:spcAft>
              <a:buSzPts val="1440"/>
              <a:buNone/>
            </a:pPr>
            <a:r>
              <a:rPr lang="en-US" sz="1700">
                <a:solidFill>
                  <a:srgbClr val="0070C0"/>
                </a:solidFill>
                <a:latin typeface="Gill Sans"/>
                <a:ea typeface="Gill Sans"/>
                <a:cs typeface="Gill Sans"/>
                <a:sym typeface="Gill Sans"/>
              </a:rPr>
              <a:t> </a:t>
            </a:r>
            <a:r>
              <a:rPr b="1" lang="en-US" sz="1700">
                <a:solidFill>
                  <a:srgbClr val="333333"/>
                </a:solidFill>
                <a:highlight>
                  <a:srgbClr val="FFFFFF"/>
                </a:highlight>
                <a:latin typeface="Gill Sans"/>
                <a:ea typeface="Gill Sans"/>
                <a:cs typeface="Gill Sans"/>
                <a:sym typeface="Gill Sans"/>
              </a:rPr>
              <a:t>Recomanacions: </a:t>
            </a:r>
            <a:endParaRPr b="1" sz="1700">
              <a:solidFill>
                <a:srgbClr val="333333"/>
              </a:solidFill>
              <a:highlight>
                <a:srgbClr val="FFFFFF"/>
              </a:highlight>
              <a:latin typeface="Gill Sans"/>
              <a:ea typeface="Gill Sans"/>
              <a:cs typeface="Gill Sans"/>
              <a:sym typeface="Gill Sans"/>
            </a:endParaRPr>
          </a:p>
          <a:p>
            <a:pPr indent="0" lvl="0" marL="0" rtl="0" algn="l">
              <a:lnSpc>
                <a:spcPct val="115000"/>
              </a:lnSpc>
              <a:spcBef>
                <a:spcPts val="1200"/>
              </a:spcBef>
              <a:spcAft>
                <a:spcPts val="0"/>
              </a:spcAft>
              <a:buSzPts val="1440"/>
              <a:buNone/>
            </a:pPr>
            <a:r>
              <a:rPr lang="en-US" sz="1700">
                <a:solidFill>
                  <a:srgbClr val="333333"/>
                </a:solidFill>
                <a:highlight>
                  <a:srgbClr val="FFFFFF"/>
                </a:highlight>
                <a:latin typeface="Gill Sans"/>
                <a:ea typeface="Gill Sans"/>
                <a:cs typeface="Gill Sans"/>
                <a:sym typeface="Gill Sans"/>
              </a:rPr>
              <a:t>Envoltar-se d’unes condicions ambientals favorables, és a dir:</a:t>
            </a:r>
            <a:endParaRPr sz="1700">
              <a:solidFill>
                <a:srgbClr val="333333"/>
              </a:solidFill>
              <a:highlight>
                <a:srgbClr val="FFFFFF"/>
              </a:highlight>
              <a:latin typeface="Gill Sans"/>
              <a:ea typeface="Gill Sans"/>
              <a:cs typeface="Gill Sans"/>
              <a:sym typeface="Gill Sans"/>
            </a:endParaRPr>
          </a:p>
          <a:p>
            <a:pPr indent="-336550" lvl="0" marL="457200" rtl="0" algn="l">
              <a:lnSpc>
                <a:spcPct val="115000"/>
              </a:lnSpc>
              <a:spcBef>
                <a:spcPts val="0"/>
              </a:spcBef>
              <a:spcAft>
                <a:spcPts val="0"/>
              </a:spcAft>
              <a:buClr>
                <a:srgbClr val="333333"/>
              </a:buClr>
              <a:buSzPts val="1700"/>
              <a:buFont typeface="Gill Sans"/>
              <a:buChar char="●"/>
            </a:pPr>
            <a:r>
              <a:rPr lang="en-US" sz="1700">
                <a:solidFill>
                  <a:srgbClr val="333333"/>
                </a:solidFill>
                <a:highlight>
                  <a:srgbClr val="FFFFFF"/>
                </a:highlight>
                <a:latin typeface="Gill Sans"/>
                <a:ea typeface="Gill Sans"/>
                <a:cs typeface="Gill Sans"/>
                <a:sym typeface="Gill Sans"/>
              </a:rPr>
              <a:t> El lloc d’estudi ha de ser personal, ha d'estar endreçat i ventilat, i sempre ha de ser el mateix.</a:t>
            </a:r>
            <a:endParaRPr sz="1700">
              <a:solidFill>
                <a:srgbClr val="333333"/>
              </a:solidFill>
              <a:highlight>
                <a:srgbClr val="FFFFFF"/>
              </a:highlight>
              <a:latin typeface="Gill Sans"/>
              <a:ea typeface="Gill Sans"/>
              <a:cs typeface="Gill Sans"/>
              <a:sym typeface="Gill Sans"/>
            </a:endParaRPr>
          </a:p>
          <a:p>
            <a:pPr indent="-336550" lvl="0" marL="457200" rtl="0" algn="l">
              <a:lnSpc>
                <a:spcPct val="115000"/>
              </a:lnSpc>
              <a:spcBef>
                <a:spcPts val="0"/>
              </a:spcBef>
              <a:spcAft>
                <a:spcPts val="0"/>
              </a:spcAft>
              <a:buClr>
                <a:srgbClr val="333333"/>
              </a:buClr>
              <a:buSzPts val="1700"/>
              <a:buFont typeface="Gill Sans"/>
              <a:buChar char="●"/>
            </a:pPr>
            <a:r>
              <a:rPr lang="en-US" sz="1700">
                <a:solidFill>
                  <a:srgbClr val="333333"/>
                </a:solidFill>
                <a:highlight>
                  <a:srgbClr val="FFFFFF"/>
                </a:highlight>
                <a:latin typeface="Gill Sans"/>
                <a:ea typeface="Gill Sans"/>
                <a:cs typeface="Gill Sans"/>
                <a:sym typeface="Gill Sans"/>
              </a:rPr>
              <a:t>La taula ha de ser prou espaiosa i estar endreçada.</a:t>
            </a:r>
            <a:endParaRPr sz="1700">
              <a:solidFill>
                <a:srgbClr val="333333"/>
              </a:solidFill>
              <a:highlight>
                <a:srgbClr val="FFFFFF"/>
              </a:highlight>
              <a:latin typeface="Gill Sans"/>
              <a:ea typeface="Gill Sans"/>
              <a:cs typeface="Gill Sans"/>
              <a:sym typeface="Gill Sans"/>
            </a:endParaRPr>
          </a:p>
          <a:p>
            <a:pPr indent="-336550" lvl="0" marL="457200" rtl="0" algn="l">
              <a:lnSpc>
                <a:spcPct val="115000"/>
              </a:lnSpc>
              <a:spcBef>
                <a:spcPts val="0"/>
              </a:spcBef>
              <a:spcAft>
                <a:spcPts val="0"/>
              </a:spcAft>
              <a:buClr>
                <a:srgbClr val="333333"/>
              </a:buClr>
              <a:buSzPts val="1700"/>
              <a:buFont typeface="Gill Sans"/>
              <a:buChar char="●"/>
            </a:pPr>
            <a:r>
              <a:rPr lang="en-US" sz="1700">
                <a:solidFill>
                  <a:srgbClr val="333333"/>
                </a:solidFill>
                <a:highlight>
                  <a:srgbClr val="FFFFFF"/>
                </a:highlight>
                <a:latin typeface="Gill Sans"/>
                <a:ea typeface="Gill Sans"/>
                <a:cs typeface="Gill Sans"/>
                <a:sym typeface="Gill Sans"/>
              </a:rPr>
              <a:t>Tenir a mà tot el material escolar i els llibres de consulta.</a:t>
            </a:r>
            <a:endParaRPr sz="1700">
              <a:solidFill>
                <a:srgbClr val="333333"/>
              </a:solidFill>
              <a:highlight>
                <a:srgbClr val="FFFFFF"/>
              </a:highlight>
              <a:latin typeface="Gill Sans"/>
              <a:ea typeface="Gill Sans"/>
              <a:cs typeface="Gill Sans"/>
              <a:sym typeface="Gill Sans"/>
            </a:endParaRPr>
          </a:p>
          <a:p>
            <a:pPr indent="-336550" lvl="0" marL="457200" rtl="0" algn="l">
              <a:lnSpc>
                <a:spcPct val="115000"/>
              </a:lnSpc>
              <a:spcBef>
                <a:spcPts val="0"/>
              </a:spcBef>
              <a:spcAft>
                <a:spcPts val="0"/>
              </a:spcAft>
              <a:buClr>
                <a:srgbClr val="333333"/>
              </a:buClr>
              <a:buSzPts val="1700"/>
              <a:buFont typeface="Gill Sans"/>
              <a:buChar char="●"/>
            </a:pPr>
            <a:r>
              <a:rPr lang="en-US" sz="1700">
                <a:solidFill>
                  <a:srgbClr val="333333"/>
                </a:solidFill>
                <a:highlight>
                  <a:srgbClr val="FFFFFF"/>
                </a:highlight>
                <a:latin typeface="Gill Sans"/>
                <a:ea typeface="Gill Sans"/>
                <a:cs typeface="Gill Sans"/>
                <a:sym typeface="Gill Sans"/>
              </a:rPr>
              <a:t>El silenci és imprescindible per aconseguir una bona concentració i, en general, res d’estudiar amb música i sorolls.</a:t>
            </a:r>
            <a:endParaRPr sz="1700">
              <a:solidFill>
                <a:srgbClr val="333333"/>
              </a:solidFill>
              <a:highlight>
                <a:srgbClr val="FFFFFF"/>
              </a:highlight>
              <a:latin typeface="Gill Sans"/>
              <a:ea typeface="Gill Sans"/>
              <a:cs typeface="Gill Sans"/>
              <a:sym typeface="Gill Sans"/>
            </a:endParaRPr>
          </a:p>
          <a:p>
            <a:pPr indent="0" lvl="0" marL="0" rtl="0" algn="l">
              <a:lnSpc>
                <a:spcPct val="115000"/>
              </a:lnSpc>
              <a:spcBef>
                <a:spcPts val="1800"/>
              </a:spcBef>
              <a:spcAft>
                <a:spcPts val="0"/>
              </a:spcAft>
              <a:buSzPts val="1440"/>
              <a:buNone/>
            </a:pPr>
            <a:r>
              <a:rPr lang="en-US" sz="1700">
                <a:solidFill>
                  <a:srgbClr val="000000"/>
                </a:solidFill>
                <a:highlight>
                  <a:srgbClr val="FFFFFF"/>
                </a:highlight>
                <a:latin typeface="Gill Sans"/>
                <a:ea typeface="Gill Sans"/>
                <a:cs typeface="Gill Sans"/>
                <a:sym typeface="Gill Sans"/>
              </a:rPr>
              <a:t> </a:t>
            </a:r>
            <a:endParaRPr sz="1700">
              <a:solidFill>
                <a:srgbClr val="000000"/>
              </a:solidFill>
              <a:highlight>
                <a:srgbClr val="FFFFFF"/>
              </a:highlight>
              <a:latin typeface="Gill Sans"/>
              <a:ea typeface="Gill Sans"/>
              <a:cs typeface="Gill Sans"/>
              <a:sym typeface="Gill Sans"/>
            </a:endParaRPr>
          </a:p>
          <a:p>
            <a:pPr indent="0" lvl="0" marL="0" rtl="0" algn="l">
              <a:lnSpc>
                <a:spcPct val="100000"/>
              </a:lnSpc>
              <a:spcBef>
                <a:spcPts val="1000"/>
              </a:spcBef>
              <a:spcAft>
                <a:spcPts val="0"/>
              </a:spcAft>
              <a:buSzPts val="1440"/>
              <a:buNone/>
            </a:pPr>
            <a:r>
              <a:t/>
            </a:r>
            <a:endParaRPr sz="1700"/>
          </a:p>
        </p:txBody>
      </p:sp>
      <p:pic>
        <p:nvPicPr>
          <p:cNvPr id="283" name="Google Shape;283;g27b16da159e_0_27"/>
          <p:cNvPicPr preferRelativeResize="0"/>
          <p:nvPr/>
        </p:nvPicPr>
        <p:blipFill>
          <a:blip r:embed="rId3">
            <a:alphaModFix/>
          </a:blip>
          <a:stretch>
            <a:fillRect/>
          </a:stretch>
        </p:blipFill>
        <p:spPr>
          <a:xfrm>
            <a:off x="7470300" y="1030825"/>
            <a:ext cx="1418025" cy="1418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7b16da159e_0_34"/>
          <p:cNvSpPr txBox="1"/>
          <p:nvPr>
            <p:ph type="title"/>
          </p:nvPr>
        </p:nvSpPr>
        <p:spPr>
          <a:xfrm>
            <a:off x="425550" y="229300"/>
            <a:ext cx="8292900" cy="53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3300">
                <a:solidFill>
                  <a:schemeClr val="dk1"/>
                </a:solidFill>
                <a:latin typeface="Amatic SC"/>
                <a:ea typeface="Amatic SC"/>
                <a:cs typeface="Amatic SC"/>
                <a:sym typeface="Amatic SC"/>
              </a:rPr>
              <a:t>VALORACIÓ ENQUESTA DE SATISFACCIÓ ALUMNAT</a:t>
            </a:r>
            <a:endParaRPr sz="3300">
              <a:solidFill>
                <a:schemeClr val="dk1"/>
              </a:solidFill>
              <a:latin typeface="Amatic SC"/>
              <a:ea typeface="Amatic SC"/>
              <a:cs typeface="Amatic SC"/>
              <a:sym typeface="Amatic SC"/>
            </a:endParaRPr>
          </a:p>
        </p:txBody>
      </p:sp>
      <p:sp>
        <p:nvSpPr>
          <p:cNvPr id="290" name="Google Shape;290;g27b16da159e_0_34"/>
          <p:cNvSpPr txBox="1"/>
          <p:nvPr>
            <p:ph idx="1" type="body"/>
          </p:nvPr>
        </p:nvSpPr>
        <p:spPr>
          <a:xfrm>
            <a:off x="143775" y="609350"/>
            <a:ext cx="8292900" cy="6071400"/>
          </a:xfrm>
          <a:prstGeom prst="rect">
            <a:avLst/>
          </a:prstGeom>
          <a:noFill/>
          <a:ln>
            <a:noFill/>
          </a:ln>
        </p:spPr>
        <p:txBody>
          <a:bodyPr anchorCtr="0" anchor="t" bIns="45700" lIns="91425" spcFirstLastPara="1" rIns="91425" wrap="square" tIns="45700">
            <a:normAutofit fontScale="32500" lnSpcReduction="10000"/>
          </a:bodyPr>
          <a:lstStyle/>
          <a:p>
            <a:pPr indent="0" lvl="0" marL="0" rtl="0" algn="l">
              <a:lnSpc>
                <a:spcPct val="115000"/>
              </a:lnSpc>
              <a:spcBef>
                <a:spcPts val="0"/>
              </a:spcBef>
              <a:spcAft>
                <a:spcPts val="0"/>
              </a:spcAft>
              <a:buSzPct val="102857"/>
              <a:buNone/>
            </a:pPr>
            <a:r>
              <a:t/>
            </a:r>
            <a:endParaRPr b="1" sz="5600">
              <a:solidFill>
                <a:schemeClr val="dk1"/>
              </a:solidFill>
              <a:latin typeface="Arial"/>
              <a:ea typeface="Arial"/>
              <a:cs typeface="Arial"/>
              <a:sym typeface="Arial"/>
            </a:endParaRPr>
          </a:p>
          <a:p>
            <a:pPr indent="0" lvl="0" marL="0" rtl="0" algn="l">
              <a:lnSpc>
                <a:spcPct val="150000"/>
              </a:lnSpc>
              <a:spcBef>
                <a:spcPts val="0"/>
              </a:spcBef>
              <a:spcAft>
                <a:spcPts val="0"/>
              </a:spcAft>
              <a:buSzPct val="102857"/>
              <a:buNone/>
            </a:pPr>
            <a:r>
              <a:rPr lang="en-US" sz="5600">
                <a:solidFill>
                  <a:srgbClr val="000000"/>
                </a:solidFill>
                <a:latin typeface="Gill Sans"/>
                <a:ea typeface="Gill Sans"/>
                <a:cs typeface="Gill Sans"/>
                <a:sym typeface="Gill Sans"/>
              </a:rPr>
              <a:t>Els resultats de les enquestes van ser </a:t>
            </a:r>
            <a:r>
              <a:rPr b="1" lang="en-US" sz="5600">
                <a:solidFill>
                  <a:srgbClr val="000000"/>
                </a:solidFill>
                <a:latin typeface="Gill Sans"/>
                <a:ea typeface="Gill Sans"/>
                <a:cs typeface="Gill Sans"/>
                <a:sym typeface="Gill Sans"/>
              </a:rPr>
              <a:t>molt satisfactoris:</a:t>
            </a:r>
            <a:endParaRPr b="1" sz="5600">
              <a:solidFill>
                <a:srgbClr val="000000"/>
              </a:solidFill>
              <a:latin typeface="Gill Sans"/>
              <a:ea typeface="Gill Sans"/>
              <a:cs typeface="Gill Sans"/>
              <a:sym typeface="Gill Sans"/>
            </a:endParaRPr>
          </a:p>
          <a:p>
            <a:pPr indent="0" lvl="0" marL="0" rtl="0" algn="l">
              <a:lnSpc>
                <a:spcPct val="150000"/>
              </a:lnSpc>
              <a:spcBef>
                <a:spcPts val="0"/>
              </a:spcBef>
              <a:spcAft>
                <a:spcPts val="0"/>
              </a:spcAft>
              <a:buSzPct val="102857"/>
              <a:buNone/>
            </a:pPr>
            <a:r>
              <a:t/>
            </a:r>
            <a:endParaRPr sz="5600">
              <a:solidFill>
                <a:srgbClr val="000000"/>
              </a:solidFill>
              <a:latin typeface="Gill Sans"/>
              <a:ea typeface="Gill Sans"/>
              <a:cs typeface="Gill Sans"/>
              <a:sym typeface="Gill Sans"/>
            </a:endParaRPr>
          </a:p>
          <a:p>
            <a:pPr indent="-344170" lvl="0" marL="457200" rtl="0" algn="l">
              <a:lnSpc>
                <a:spcPct val="150000"/>
              </a:lnSpc>
              <a:spcBef>
                <a:spcPts val="0"/>
              </a:spcBef>
              <a:spcAft>
                <a:spcPts val="0"/>
              </a:spcAft>
              <a:buClr>
                <a:srgbClr val="000000"/>
              </a:buClr>
              <a:buSzPct val="100000"/>
              <a:buFont typeface="Gill Sans"/>
              <a:buChar char="●"/>
            </a:pPr>
            <a:r>
              <a:rPr lang="en-US" sz="5600">
                <a:solidFill>
                  <a:srgbClr val="000000"/>
                </a:solidFill>
                <a:latin typeface="Gill Sans"/>
                <a:ea typeface="Gill Sans"/>
                <a:cs typeface="Gill Sans"/>
                <a:sym typeface="Gill Sans"/>
              </a:rPr>
              <a:t>El 100 % de l’alumnat se sent orgullós de la seva escola.</a:t>
            </a:r>
            <a:endParaRPr sz="5600">
              <a:solidFill>
                <a:srgbClr val="000000"/>
              </a:solidFill>
              <a:latin typeface="Gill Sans"/>
              <a:ea typeface="Gill Sans"/>
              <a:cs typeface="Gill Sans"/>
              <a:sym typeface="Gill Sans"/>
            </a:endParaRPr>
          </a:p>
          <a:p>
            <a:pPr indent="-344170" lvl="0" marL="457200" rtl="0" algn="l">
              <a:lnSpc>
                <a:spcPct val="150000"/>
              </a:lnSpc>
              <a:spcBef>
                <a:spcPts val="0"/>
              </a:spcBef>
              <a:spcAft>
                <a:spcPts val="0"/>
              </a:spcAft>
              <a:buClr>
                <a:srgbClr val="000000"/>
              </a:buClr>
              <a:buSzPct val="100000"/>
              <a:buFont typeface="Gill Sans"/>
              <a:buChar char="●"/>
            </a:pPr>
            <a:r>
              <a:rPr lang="en-US" sz="5600">
                <a:solidFill>
                  <a:srgbClr val="000000"/>
                </a:solidFill>
                <a:latin typeface="Gill Sans"/>
                <a:ea typeface="Gill Sans"/>
                <a:cs typeface="Gill Sans"/>
                <a:sym typeface="Gill Sans"/>
              </a:rPr>
              <a:t>Un 90% de l’alumnat se sent amb prou confiança per parlar amb les mestres.</a:t>
            </a:r>
            <a:endParaRPr sz="5600">
              <a:solidFill>
                <a:srgbClr val="000000"/>
              </a:solidFill>
              <a:latin typeface="Gill Sans"/>
              <a:ea typeface="Gill Sans"/>
              <a:cs typeface="Gill Sans"/>
              <a:sym typeface="Gill Sans"/>
            </a:endParaRPr>
          </a:p>
          <a:p>
            <a:pPr indent="-344170" lvl="0" marL="457200" rtl="0" algn="l">
              <a:lnSpc>
                <a:spcPct val="150000"/>
              </a:lnSpc>
              <a:spcBef>
                <a:spcPts val="0"/>
              </a:spcBef>
              <a:spcAft>
                <a:spcPts val="0"/>
              </a:spcAft>
              <a:buClr>
                <a:srgbClr val="000000"/>
              </a:buClr>
              <a:buSzPct val="100000"/>
              <a:buFont typeface="Gill Sans"/>
              <a:buChar char="●"/>
            </a:pPr>
            <a:r>
              <a:rPr lang="en-US" sz="5600">
                <a:solidFill>
                  <a:srgbClr val="000000"/>
                </a:solidFill>
                <a:latin typeface="Gill Sans"/>
                <a:ea typeface="Gill Sans"/>
                <a:cs typeface="Gill Sans"/>
                <a:sym typeface="Gill Sans"/>
              </a:rPr>
              <a:t>El 75% dels alumnes van considerar que el projecte contra el Bullying era enriquidor per l’escola i el 100% va manifestar que gràcies a aquest projecte entenia millor la problemàtica i com actuar en un cas de bullying.</a:t>
            </a:r>
            <a:endParaRPr sz="5600">
              <a:solidFill>
                <a:srgbClr val="000000"/>
              </a:solidFill>
              <a:latin typeface="Gill Sans"/>
              <a:ea typeface="Gill Sans"/>
              <a:cs typeface="Gill Sans"/>
              <a:sym typeface="Gill Sans"/>
            </a:endParaRPr>
          </a:p>
          <a:p>
            <a:pPr indent="-344170" lvl="0" marL="457200" rtl="0" algn="l">
              <a:lnSpc>
                <a:spcPct val="150000"/>
              </a:lnSpc>
              <a:spcBef>
                <a:spcPts val="0"/>
              </a:spcBef>
              <a:spcAft>
                <a:spcPts val="0"/>
              </a:spcAft>
              <a:buClr>
                <a:srgbClr val="000000"/>
              </a:buClr>
              <a:buSzPct val="100000"/>
              <a:buFont typeface="Gill Sans"/>
              <a:buChar char="●"/>
            </a:pPr>
            <a:r>
              <a:rPr lang="en-US" sz="5600">
                <a:solidFill>
                  <a:srgbClr val="000000"/>
                </a:solidFill>
                <a:latin typeface="Gill Sans"/>
                <a:ea typeface="Gill Sans"/>
                <a:cs typeface="Gill Sans"/>
                <a:sym typeface="Gill Sans"/>
              </a:rPr>
              <a:t>Les sortides que més van agradar són les del dia de venta de productes al mercat de les Cooperatives, la de la Diada de l’Esport, la de Viu al Parc, la mostra al Teatre Clavé i la de l’English Day. </a:t>
            </a:r>
            <a:endParaRPr sz="5600">
              <a:solidFill>
                <a:srgbClr val="000000"/>
              </a:solidFill>
              <a:latin typeface="Gill Sans"/>
              <a:ea typeface="Gill Sans"/>
              <a:cs typeface="Gill Sans"/>
              <a:sym typeface="Gill Sans"/>
            </a:endParaRPr>
          </a:p>
          <a:p>
            <a:pPr indent="-344170" lvl="0" marL="457200" rtl="0" algn="l">
              <a:lnSpc>
                <a:spcPct val="150000"/>
              </a:lnSpc>
              <a:spcBef>
                <a:spcPts val="0"/>
              </a:spcBef>
              <a:spcAft>
                <a:spcPts val="0"/>
              </a:spcAft>
              <a:buClr>
                <a:srgbClr val="000000"/>
              </a:buClr>
              <a:buSzPct val="100000"/>
              <a:buFont typeface="Gill Sans"/>
              <a:buChar char="●"/>
            </a:pPr>
            <a:r>
              <a:rPr lang="en-US" sz="5600">
                <a:solidFill>
                  <a:srgbClr val="202124"/>
                </a:solidFill>
                <a:highlight>
                  <a:srgbClr val="FFFFFF"/>
                </a:highlight>
                <a:latin typeface="Gill Sans"/>
                <a:ea typeface="Gill Sans"/>
                <a:cs typeface="Gill Sans"/>
                <a:sym typeface="Gill Sans"/>
              </a:rPr>
              <a:t>L’alumnat, majoritàriament, pensa que ha millorat en la seva expressió corporal gràcies al projecte del Teatre Clavé.</a:t>
            </a:r>
            <a:endParaRPr sz="5600">
              <a:solidFill>
                <a:srgbClr val="202124"/>
              </a:solidFill>
              <a:highlight>
                <a:srgbClr val="FFFFFF"/>
              </a:highlight>
              <a:latin typeface="Gill Sans"/>
              <a:ea typeface="Gill Sans"/>
              <a:cs typeface="Gill Sans"/>
              <a:sym typeface="Gill Sans"/>
            </a:endParaRPr>
          </a:p>
          <a:p>
            <a:pPr indent="0" lvl="0" marL="0" rtl="0" algn="l">
              <a:lnSpc>
                <a:spcPct val="115000"/>
              </a:lnSpc>
              <a:spcBef>
                <a:spcPts val="0"/>
              </a:spcBef>
              <a:spcAft>
                <a:spcPts val="0"/>
              </a:spcAft>
              <a:buSzPct val="102857"/>
              <a:buNone/>
            </a:pPr>
            <a:r>
              <a:t/>
            </a:r>
            <a:endParaRPr sz="5600">
              <a:solidFill>
                <a:srgbClr val="202124"/>
              </a:solidFill>
              <a:highlight>
                <a:srgbClr val="FFFFFF"/>
              </a:highlight>
              <a:latin typeface="Arial"/>
              <a:ea typeface="Arial"/>
              <a:cs typeface="Arial"/>
              <a:sym typeface="Arial"/>
            </a:endParaRPr>
          </a:p>
          <a:p>
            <a:pPr indent="0" lvl="0" marL="0" rtl="0" algn="l">
              <a:lnSpc>
                <a:spcPct val="115000"/>
              </a:lnSpc>
              <a:spcBef>
                <a:spcPts val="0"/>
              </a:spcBef>
              <a:spcAft>
                <a:spcPts val="0"/>
              </a:spcAft>
              <a:buSzPct val="102857"/>
              <a:buNone/>
            </a:pPr>
            <a:r>
              <a:t/>
            </a:r>
            <a:endParaRPr b="1" sz="5600">
              <a:solidFill>
                <a:srgbClr val="000000"/>
              </a:solidFill>
              <a:latin typeface="Arial"/>
              <a:ea typeface="Arial"/>
              <a:cs typeface="Arial"/>
              <a:sym typeface="Arial"/>
            </a:endParaRPr>
          </a:p>
          <a:p>
            <a:pPr indent="0" lvl="0" marL="0" rtl="0" algn="l">
              <a:lnSpc>
                <a:spcPct val="100000"/>
              </a:lnSpc>
              <a:spcBef>
                <a:spcPts val="1000"/>
              </a:spcBef>
              <a:spcAft>
                <a:spcPts val="0"/>
              </a:spcAft>
              <a:buSzPct val="261818"/>
              <a:buNone/>
            </a:pPr>
            <a:r>
              <a:t/>
            </a:r>
            <a:endParaRPr sz="2200"/>
          </a:p>
        </p:txBody>
      </p:sp>
      <p:pic>
        <p:nvPicPr>
          <p:cNvPr id="291" name="Google Shape;291;g27b16da159e_0_34"/>
          <p:cNvPicPr preferRelativeResize="0"/>
          <p:nvPr/>
        </p:nvPicPr>
        <p:blipFill>
          <a:blip r:embed="rId3">
            <a:alphaModFix/>
          </a:blip>
          <a:stretch>
            <a:fillRect/>
          </a:stretch>
        </p:blipFill>
        <p:spPr>
          <a:xfrm>
            <a:off x="6623975" y="105500"/>
            <a:ext cx="1677201" cy="16772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7b16da159e_0_68"/>
          <p:cNvSpPr txBox="1"/>
          <p:nvPr>
            <p:ph type="title"/>
          </p:nvPr>
        </p:nvSpPr>
        <p:spPr>
          <a:xfrm>
            <a:off x="220725" y="113475"/>
            <a:ext cx="8764800" cy="666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sz="2600">
                <a:latin typeface="Amatic SC"/>
                <a:ea typeface="Amatic SC"/>
                <a:cs typeface="Amatic SC"/>
                <a:sym typeface="Amatic SC"/>
              </a:rPr>
              <a:t>Valoració de l’enquesta de satisfacció de les famílies</a:t>
            </a:r>
            <a:endParaRPr>
              <a:latin typeface="Amatic SC"/>
              <a:ea typeface="Amatic SC"/>
              <a:cs typeface="Amatic SC"/>
              <a:sym typeface="Amatic SC"/>
            </a:endParaRPr>
          </a:p>
        </p:txBody>
      </p:sp>
      <p:sp>
        <p:nvSpPr>
          <p:cNvPr id="298" name="Google Shape;298;g27b16da159e_0_68"/>
          <p:cNvSpPr txBox="1"/>
          <p:nvPr>
            <p:ph idx="1" type="body"/>
          </p:nvPr>
        </p:nvSpPr>
        <p:spPr>
          <a:xfrm>
            <a:off x="333350" y="780375"/>
            <a:ext cx="8256300" cy="5418000"/>
          </a:xfrm>
          <a:prstGeom prst="rect">
            <a:avLst/>
          </a:prstGeom>
          <a:noFill/>
          <a:ln>
            <a:noFill/>
          </a:ln>
        </p:spPr>
        <p:txBody>
          <a:bodyPr anchorCtr="0" anchor="t" bIns="45700" lIns="91425" spcFirstLastPara="1" rIns="91425" wrap="square" tIns="45700">
            <a:normAutofit fontScale="85000" lnSpcReduction="10000"/>
          </a:bodyPr>
          <a:lstStyle/>
          <a:p>
            <a:pPr indent="-327914" lvl="0" marL="457200" rtl="0" algn="l">
              <a:lnSpc>
                <a:spcPct val="100000"/>
              </a:lnSpc>
              <a:spcBef>
                <a:spcPts val="1000"/>
              </a:spcBef>
              <a:spcAft>
                <a:spcPts val="0"/>
              </a:spcAft>
              <a:buClr>
                <a:schemeClr val="dk2"/>
              </a:buClr>
              <a:buSzPct val="96022"/>
              <a:buFont typeface="Gill Sans"/>
              <a:buChar char="●"/>
            </a:pPr>
            <a:r>
              <a:rPr lang="en-US" sz="1916">
                <a:solidFill>
                  <a:schemeClr val="dk2"/>
                </a:solidFill>
                <a:latin typeface="Gill Sans"/>
                <a:ea typeface="Gill Sans"/>
                <a:cs typeface="Gill Sans"/>
                <a:sym typeface="Gill Sans"/>
              </a:rPr>
              <a:t>Aquesta enquesta la va contestar un </a:t>
            </a:r>
            <a:r>
              <a:rPr b="1" lang="en-US" sz="2316">
                <a:solidFill>
                  <a:srgbClr val="FF00FF"/>
                </a:solidFill>
                <a:latin typeface="Gill Sans"/>
                <a:ea typeface="Gill Sans"/>
                <a:cs typeface="Gill Sans"/>
                <a:sym typeface="Gill Sans"/>
              </a:rPr>
              <a:t>56%</a:t>
            </a:r>
            <a:r>
              <a:rPr lang="en-US" sz="2316">
                <a:solidFill>
                  <a:srgbClr val="0000FF"/>
                </a:solidFill>
                <a:latin typeface="Gill Sans"/>
                <a:ea typeface="Gill Sans"/>
                <a:cs typeface="Gill Sans"/>
                <a:sym typeface="Gill Sans"/>
              </a:rPr>
              <a:t> </a:t>
            </a:r>
            <a:r>
              <a:rPr lang="en-US" sz="1916">
                <a:solidFill>
                  <a:schemeClr val="dk2"/>
                </a:solidFill>
                <a:latin typeface="Gill Sans"/>
                <a:ea typeface="Gill Sans"/>
                <a:cs typeface="Gill Sans"/>
                <a:sym typeface="Gill Sans"/>
              </a:rPr>
              <a:t>de les famílies.</a:t>
            </a:r>
            <a:endParaRPr sz="1916">
              <a:solidFill>
                <a:schemeClr val="dk2"/>
              </a:solidFill>
              <a:latin typeface="Gill Sans"/>
              <a:ea typeface="Gill Sans"/>
              <a:cs typeface="Gill Sans"/>
              <a:sym typeface="Gill Sans"/>
            </a:endParaRPr>
          </a:p>
          <a:p>
            <a:pPr indent="0" lvl="0" marL="457200" rtl="0" algn="l">
              <a:lnSpc>
                <a:spcPct val="100000"/>
              </a:lnSpc>
              <a:spcBef>
                <a:spcPts val="1000"/>
              </a:spcBef>
              <a:spcAft>
                <a:spcPts val="0"/>
              </a:spcAft>
              <a:buNone/>
            </a:pPr>
            <a:r>
              <a:t/>
            </a:r>
            <a:endParaRPr sz="1916">
              <a:solidFill>
                <a:schemeClr val="dk2"/>
              </a:solidFill>
              <a:latin typeface="Gill Sans"/>
              <a:ea typeface="Gill Sans"/>
              <a:cs typeface="Gill Sans"/>
              <a:sym typeface="Gill Sans"/>
            </a:endParaRPr>
          </a:p>
          <a:p>
            <a:pPr indent="-332028" lvl="0" marL="457200" rtl="0" algn="l">
              <a:lnSpc>
                <a:spcPct val="115000"/>
              </a:lnSpc>
              <a:spcBef>
                <a:spcPts val="1000"/>
              </a:spcBef>
              <a:spcAft>
                <a:spcPts val="0"/>
              </a:spcAft>
              <a:buClr>
                <a:schemeClr val="dk2"/>
              </a:buClr>
              <a:buSzPct val="100000"/>
              <a:buFont typeface="Gill Sans"/>
              <a:buChar char="●"/>
            </a:pPr>
            <a:r>
              <a:rPr lang="en-US" sz="1916">
                <a:solidFill>
                  <a:schemeClr val="dk2"/>
                </a:solidFill>
                <a:latin typeface="Gill Sans"/>
                <a:ea typeface="Gill Sans"/>
                <a:cs typeface="Gill Sans"/>
                <a:sym typeface="Gill Sans"/>
              </a:rPr>
              <a:t>El 100% de les respostes valoren positivament el centre i que es tenen en compte les necessitats, inquietuds i aportacions de les famílies.</a:t>
            </a:r>
            <a:endParaRPr sz="1916">
              <a:solidFill>
                <a:schemeClr val="dk2"/>
              </a:solidFill>
              <a:latin typeface="Gill Sans"/>
              <a:ea typeface="Gill Sans"/>
              <a:cs typeface="Gill Sans"/>
              <a:sym typeface="Gill Sans"/>
            </a:endParaRPr>
          </a:p>
          <a:p>
            <a:pPr indent="-332028" lvl="0" marL="457200" rtl="0" algn="l">
              <a:lnSpc>
                <a:spcPct val="115000"/>
              </a:lnSpc>
              <a:spcBef>
                <a:spcPts val="0"/>
              </a:spcBef>
              <a:spcAft>
                <a:spcPts val="0"/>
              </a:spcAft>
              <a:buClr>
                <a:schemeClr val="dk2"/>
              </a:buClr>
              <a:buSzPct val="100000"/>
              <a:buFont typeface="Gill Sans"/>
              <a:buChar char="●"/>
            </a:pPr>
            <a:r>
              <a:rPr lang="en-US" sz="1916">
                <a:solidFill>
                  <a:schemeClr val="dk2"/>
                </a:solidFill>
                <a:latin typeface="Gill Sans"/>
                <a:ea typeface="Gill Sans"/>
                <a:cs typeface="Gill Sans"/>
                <a:sym typeface="Gill Sans"/>
              </a:rPr>
              <a:t>El 100% considera que la comunicació, l’atenció i gestió de l’equip directiu és molt satisfactòria.</a:t>
            </a:r>
            <a:endParaRPr sz="1916">
              <a:solidFill>
                <a:schemeClr val="dk2"/>
              </a:solidFill>
              <a:latin typeface="Gill Sans"/>
              <a:ea typeface="Gill Sans"/>
              <a:cs typeface="Gill Sans"/>
              <a:sym typeface="Gill Sans"/>
            </a:endParaRPr>
          </a:p>
          <a:p>
            <a:pPr indent="-332028" lvl="0" marL="457200" rtl="0" algn="l">
              <a:lnSpc>
                <a:spcPct val="115000"/>
              </a:lnSpc>
              <a:spcBef>
                <a:spcPts val="0"/>
              </a:spcBef>
              <a:spcAft>
                <a:spcPts val="0"/>
              </a:spcAft>
              <a:buClr>
                <a:schemeClr val="dk2"/>
              </a:buClr>
              <a:buSzPct val="100000"/>
              <a:buFont typeface="Gill Sans"/>
              <a:buChar char="●"/>
            </a:pPr>
            <a:r>
              <a:rPr lang="en-US" sz="1916">
                <a:solidFill>
                  <a:schemeClr val="dk2"/>
                </a:solidFill>
                <a:latin typeface="Gill Sans"/>
                <a:ea typeface="Gill Sans"/>
                <a:cs typeface="Gill Sans"/>
                <a:sym typeface="Gill Sans"/>
              </a:rPr>
              <a:t>Un 80% de les famílies considera molt satisfactòria la relació i comunicació amb la tutora, el 20% restant, ho considera notablement satisfactori.</a:t>
            </a:r>
            <a:endParaRPr sz="1916">
              <a:solidFill>
                <a:schemeClr val="dk2"/>
              </a:solidFill>
              <a:latin typeface="Gill Sans"/>
              <a:ea typeface="Gill Sans"/>
              <a:cs typeface="Gill Sans"/>
              <a:sym typeface="Gill Sans"/>
            </a:endParaRPr>
          </a:p>
          <a:p>
            <a:pPr indent="-332028" lvl="0" marL="457200" rtl="0" algn="l">
              <a:lnSpc>
                <a:spcPct val="115000"/>
              </a:lnSpc>
              <a:spcBef>
                <a:spcPts val="0"/>
              </a:spcBef>
              <a:spcAft>
                <a:spcPts val="0"/>
              </a:spcAft>
              <a:buClr>
                <a:schemeClr val="dk2"/>
              </a:buClr>
              <a:buSzPct val="100000"/>
              <a:buFont typeface="Gill Sans"/>
              <a:buChar char="●"/>
            </a:pPr>
            <a:r>
              <a:rPr lang="en-US" sz="1916">
                <a:solidFill>
                  <a:schemeClr val="dk2"/>
                </a:solidFill>
                <a:latin typeface="Gill Sans"/>
                <a:ea typeface="Gill Sans"/>
                <a:cs typeface="Gill Sans"/>
                <a:sym typeface="Gill Sans"/>
              </a:rPr>
              <a:t>Un 60% de les famílies està molt satisfeta dels mitjans de comunicació (agenda, correu electrònic, programació setmanal en el blog…) i un 40% ho valora notablement.</a:t>
            </a:r>
            <a:endParaRPr sz="1916">
              <a:solidFill>
                <a:schemeClr val="dk2"/>
              </a:solidFill>
              <a:latin typeface="Gill Sans"/>
              <a:ea typeface="Gill Sans"/>
              <a:cs typeface="Gill Sans"/>
              <a:sym typeface="Gill Sans"/>
            </a:endParaRPr>
          </a:p>
          <a:p>
            <a:pPr indent="-332028" lvl="0" marL="457200" rtl="0" algn="l">
              <a:lnSpc>
                <a:spcPct val="115000"/>
              </a:lnSpc>
              <a:spcBef>
                <a:spcPts val="0"/>
              </a:spcBef>
              <a:spcAft>
                <a:spcPts val="0"/>
              </a:spcAft>
              <a:buClr>
                <a:schemeClr val="dk2"/>
              </a:buClr>
              <a:buSzPct val="100000"/>
              <a:buFont typeface="Gill Sans"/>
              <a:buChar char="●"/>
            </a:pPr>
            <a:r>
              <a:rPr lang="en-US" sz="1916">
                <a:solidFill>
                  <a:schemeClr val="dk2"/>
                </a:solidFill>
                <a:latin typeface="Gill Sans"/>
                <a:ea typeface="Gill Sans"/>
                <a:cs typeface="Gill Sans"/>
                <a:sym typeface="Gill Sans"/>
              </a:rPr>
              <a:t>Un 80% de les famílies consideren que els seus fills venen molt contents a l’escola, un 10% venen notablement contents i un 10% satisfactòriament contents.</a:t>
            </a:r>
            <a:endParaRPr sz="1916">
              <a:solidFill>
                <a:schemeClr val="dk2"/>
              </a:solidFill>
              <a:latin typeface="Gill Sans"/>
              <a:ea typeface="Gill Sans"/>
              <a:cs typeface="Gill Sans"/>
              <a:sym typeface="Gill Sans"/>
            </a:endParaRPr>
          </a:p>
          <a:p>
            <a:pPr indent="-332028" lvl="0" marL="457200" rtl="0" algn="l">
              <a:lnSpc>
                <a:spcPct val="115000"/>
              </a:lnSpc>
              <a:spcBef>
                <a:spcPts val="0"/>
              </a:spcBef>
              <a:spcAft>
                <a:spcPts val="0"/>
              </a:spcAft>
              <a:buClr>
                <a:schemeClr val="dk2"/>
              </a:buClr>
              <a:buSzPct val="100000"/>
              <a:buFont typeface="Gill Sans"/>
              <a:buChar char="●"/>
            </a:pPr>
            <a:r>
              <a:rPr lang="en-US" sz="1916">
                <a:solidFill>
                  <a:schemeClr val="dk2"/>
                </a:solidFill>
                <a:latin typeface="Gill Sans"/>
                <a:ea typeface="Gill Sans"/>
                <a:cs typeface="Gill Sans"/>
                <a:sym typeface="Gill Sans"/>
              </a:rPr>
              <a:t>La valoració del Projecte Bullying, del Teatre Clavé i del Projecte d’Emprenedoria són molt satisfactòries. (90%, 80% i 93% respectivament). La resta de les valoracions són notablement satisfactòries. </a:t>
            </a:r>
            <a:endParaRPr sz="1916">
              <a:solidFill>
                <a:schemeClr val="dk2"/>
              </a:solidFill>
              <a:latin typeface="Gill Sans"/>
              <a:ea typeface="Gill Sans"/>
              <a:cs typeface="Gill Sans"/>
              <a:sym typeface="Gill Sans"/>
            </a:endParaRPr>
          </a:p>
          <a:p>
            <a:pPr indent="0" lvl="0" marL="457200" rtl="0" algn="ctr">
              <a:lnSpc>
                <a:spcPct val="150000"/>
              </a:lnSpc>
              <a:spcBef>
                <a:spcPts val="1000"/>
              </a:spcBef>
              <a:spcAft>
                <a:spcPts val="0"/>
              </a:spcAft>
              <a:buNone/>
            </a:pPr>
            <a:r>
              <a:rPr b="1" lang="en-US" sz="1700">
                <a:solidFill>
                  <a:srgbClr val="A64D79"/>
                </a:solidFill>
                <a:latin typeface="Gill Sans"/>
                <a:ea typeface="Gill Sans"/>
                <a:cs typeface="Gill Sans"/>
                <a:sym typeface="Gill Sans"/>
              </a:rPr>
              <a:t>COM A TUTORES DEL CURS PASSAT, VOLEM AGRAIR TOTS ELS COMENTARIS POSITIUS QUE ENS VAU TRANSMETRE A LES ENQUESTES. ENS AJUDA A SEGUIR ENDAVANT, ESTIMANT I MILLORANT LA NOSTRA FEINA.</a:t>
            </a:r>
            <a:endParaRPr b="1" sz="1700">
              <a:solidFill>
                <a:srgbClr val="A64D79"/>
              </a:solidFill>
              <a:latin typeface="Gill Sans"/>
              <a:ea typeface="Gill Sans"/>
              <a:cs typeface="Gill Sans"/>
              <a:sym typeface="Gill Sans"/>
            </a:endParaRPr>
          </a:p>
        </p:txBody>
      </p:sp>
      <p:pic>
        <p:nvPicPr>
          <p:cNvPr id="299" name="Google Shape;299;g27b16da159e_0_68"/>
          <p:cNvPicPr preferRelativeResize="0"/>
          <p:nvPr/>
        </p:nvPicPr>
        <p:blipFill>
          <a:blip r:embed="rId3">
            <a:alphaModFix/>
          </a:blip>
          <a:stretch>
            <a:fillRect/>
          </a:stretch>
        </p:blipFill>
        <p:spPr>
          <a:xfrm>
            <a:off x="7584100" y="113475"/>
            <a:ext cx="1401425" cy="1401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7"/>
          <p:cNvSpPr txBox="1"/>
          <p:nvPr>
            <p:ph idx="1" type="subTitle"/>
          </p:nvPr>
        </p:nvSpPr>
        <p:spPr>
          <a:xfrm>
            <a:off x="508350" y="2416100"/>
            <a:ext cx="8127300" cy="2490000"/>
          </a:xfrm>
          <a:prstGeom prst="rect">
            <a:avLst/>
          </a:prstGeom>
          <a:noFill/>
          <a:ln>
            <a:noFill/>
          </a:ln>
        </p:spPr>
        <p:txBody>
          <a:bodyPr anchorCtr="0" anchor="t" bIns="45700" lIns="91425" spcFirstLastPara="1" rIns="91425" wrap="square" tIns="0">
            <a:noAutofit/>
          </a:bodyPr>
          <a:lstStyle/>
          <a:p>
            <a:pPr indent="0" lvl="0" marL="26987" rtl="0" algn="just">
              <a:lnSpc>
                <a:spcPct val="100000"/>
              </a:lnSpc>
              <a:spcBef>
                <a:spcPts val="600"/>
              </a:spcBef>
              <a:spcAft>
                <a:spcPts val="0"/>
              </a:spcAft>
              <a:buSzPts val="2880"/>
              <a:buNone/>
            </a:pPr>
            <a:r>
              <a:rPr lang="en-US" sz="2700">
                <a:solidFill>
                  <a:srgbClr val="000000"/>
                </a:solidFill>
                <a:latin typeface="Gill Sans"/>
                <a:ea typeface="Gill Sans"/>
                <a:cs typeface="Gill Sans"/>
                <a:sym typeface="Gill Sans"/>
              </a:rPr>
              <a:t>Algunes coses poden canviar en funció del moment, però us mantindrem sempre informats/des i agraïm per endavant la vostra col·laboració. </a:t>
            </a:r>
            <a:endParaRPr sz="2700">
              <a:solidFill>
                <a:srgbClr val="000000"/>
              </a:solidFill>
              <a:latin typeface="Gill Sans"/>
              <a:ea typeface="Gill Sans"/>
              <a:cs typeface="Gill Sans"/>
              <a:sym typeface="Gill Sans"/>
            </a:endParaRPr>
          </a:p>
          <a:p>
            <a:pPr indent="0" lvl="0" marL="26987" rtl="0" algn="l">
              <a:lnSpc>
                <a:spcPct val="100000"/>
              </a:lnSpc>
              <a:spcBef>
                <a:spcPts val="600"/>
              </a:spcBef>
              <a:spcAft>
                <a:spcPts val="0"/>
              </a:spcAft>
              <a:buSzPts val="2880"/>
              <a:buNone/>
            </a:pPr>
            <a:r>
              <a:t/>
            </a:r>
            <a:endParaRPr sz="2700">
              <a:solidFill>
                <a:srgbClr val="000000"/>
              </a:solidFill>
              <a:latin typeface="Gill Sans"/>
              <a:ea typeface="Gill Sans"/>
              <a:cs typeface="Gill Sans"/>
              <a:sym typeface="Gill Sans"/>
            </a:endParaRPr>
          </a:p>
          <a:p>
            <a:pPr indent="0" lvl="0" marL="26987" rtl="0" algn="l">
              <a:lnSpc>
                <a:spcPct val="100000"/>
              </a:lnSpc>
              <a:spcBef>
                <a:spcPts val="600"/>
              </a:spcBef>
              <a:spcAft>
                <a:spcPts val="0"/>
              </a:spcAft>
              <a:buSzPts val="2880"/>
              <a:buNone/>
            </a:pPr>
            <a:r>
              <a:rPr lang="en-US" sz="2700">
                <a:solidFill>
                  <a:srgbClr val="000000"/>
                </a:solidFill>
                <a:latin typeface="Gill Sans"/>
                <a:ea typeface="Gill Sans"/>
                <a:cs typeface="Gill Sans"/>
                <a:sym typeface="Gill Sans"/>
              </a:rPr>
              <a:t>Moltes gràcies.</a:t>
            </a:r>
            <a:endParaRPr sz="1300">
              <a:solidFill>
                <a:srgbClr val="000000"/>
              </a:solidFill>
              <a:latin typeface="Gill Sans"/>
              <a:ea typeface="Gill Sans"/>
              <a:cs typeface="Gill Sans"/>
              <a:sym typeface="Gill Sans"/>
            </a:endParaRPr>
          </a:p>
        </p:txBody>
      </p:sp>
      <p:sp>
        <p:nvSpPr>
          <p:cNvPr id="305" name="Google Shape;305;p27"/>
          <p:cNvSpPr txBox="1"/>
          <p:nvPr/>
        </p:nvSpPr>
        <p:spPr>
          <a:xfrm>
            <a:off x="613100" y="747498"/>
            <a:ext cx="51582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5F2E9"/>
              </a:buClr>
              <a:buSzPts val="3200"/>
              <a:buFont typeface="Arial"/>
              <a:buNone/>
            </a:pPr>
            <a:r>
              <a:rPr b="1" i="0" lang="en-US" sz="5000" u="none" cap="none" strike="noStrike">
                <a:solidFill>
                  <a:schemeClr val="dk1"/>
                </a:solidFill>
                <a:latin typeface="Amatic SC"/>
                <a:ea typeface="Amatic SC"/>
                <a:cs typeface="Amatic SC"/>
                <a:sym typeface="Amatic SC"/>
              </a:rPr>
              <a:t>PRECS I PREGUNTES</a:t>
            </a:r>
            <a:endParaRPr b="1" i="0" sz="5000" u="none" cap="none" strike="noStrike">
              <a:solidFill>
                <a:schemeClr val="dk1"/>
              </a:solidFill>
              <a:latin typeface="Amatic SC"/>
              <a:ea typeface="Amatic SC"/>
              <a:cs typeface="Amatic SC"/>
              <a:sym typeface="Amatic SC"/>
            </a:endParaRPr>
          </a:p>
        </p:txBody>
      </p:sp>
      <p:pic>
        <p:nvPicPr>
          <p:cNvPr id="306" name="Google Shape;306;p27"/>
          <p:cNvPicPr preferRelativeResize="0"/>
          <p:nvPr/>
        </p:nvPicPr>
        <p:blipFill rotWithShape="1">
          <a:blip r:embed="rId3">
            <a:alphaModFix/>
          </a:blip>
          <a:srcRect b="0" l="0" r="0" t="0"/>
          <a:stretch/>
        </p:blipFill>
        <p:spPr>
          <a:xfrm>
            <a:off x="6599275" y="395250"/>
            <a:ext cx="1828401" cy="1828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
          <p:cNvSpPr txBox="1"/>
          <p:nvPr>
            <p:ph type="title"/>
          </p:nvPr>
        </p:nvSpPr>
        <p:spPr>
          <a:xfrm>
            <a:off x="653050" y="917275"/>
            <a:ext cx="7688400" cy="71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ts val="1260"/>
              <a:buFont typeface="Trebuchet MS"/>
              <a:buNone/>
            </a:pPr>
            <a:r>
              <a:rPr lang="en-US" sz="5944">
                <a:solidFill>
                  <a:schemeClr val="dk1"/>
                </a:solidFill>
                <a:latin typeface="Amatic SC"/>
                <a:ea typeface="Amatic SC"/>
                <a:cs typeface="Amatic SC"/>
                <a:sym typeface="Amatic SC"/>
              </a:rPr>
              <a:t>docents:</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129" name="Google Shape;129;p2"/>
          <p:cNvSpPr txBox="1"/>
          <p:nvPr/>
        </p:nvSpPr>
        <p:spPr>
          <a:xfrm>
            <a:off x="653050" y="1770250"/>
            <a:ext cx="8092800" cy="47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rgbClr val="000000"/>
              </a:buClr>
              <a:buSzPts val="2000"/>
              <a:buFont typeface="Arial"/>
              <a:buNone/>
            </a:pPr>
            <a:r>
              <a:rPr b="1" i="0" lang="en-US" sz="2000" u="sng" cap="none" strike="noStrike">
                <a:solidFill>
                  <a:srgbClr val="3F3F3F"/>
                </a:solidFill>
                <a:latin typeface="Gill Sans"/>
                <a:ea typeface="Gill Sans"/>
                <a:cs typeface="Gill Sans"/>
                <a:sym typeface="Gill Sans"/>
              </a:rPr>
              <a:t>TUTORES</a:t>
            </a:r>
            <a:endParaRPr b="1" i="0" sz="2000" u="sng" cap="none" strike="noStrike">
              <a:solidFill>
                <a:srgbClr val="3F3F3F"/>
              </a:solidFill>
              <a:latin typeface="Gill Sans"/>
              <a:ea typeface="Gill Sans"/>
              <a:cs typeface="Gill Sans"/>
              <a:sym typeface="Gill Sans"/>
            </a:endParaRPr>
          </a:p>
          <a:p>
            <a:pPr indent="0" lvl="0" marL="0" marR="0" rtl="0" algn="l">
              <a:lnSpc>
                <a:spcPct val="150000"/>
              </a:lnSpc>
              <a:spcBef>
                <a:spcPts val="1000"/>
              </a:spcBef>
              <a:spcAft>
                <a:spcPts val="0"/>
              </a:spcAft>
              <a:buClr>
                <a:srgbClr val="000000"/>
              </a:buClr>
              <a:buSzPts val="2000"/>
              <a:buFont typeface="Arial"/>
              <a:buNone/>
            </a:pPr>
            <a:r>
              <a:rPr b="1" lang="en-US" sz="2000">
                <a:solidFill>
                  <a:schemeClr val="dk2"/>
                </a:solidFill>
                <a:latin typeface="Gill Sans"/>
                <a:ea typeface="Gill Sans"/>
                <a:cs typeface="Gill Sans"/>
                <a:sym typeface="Gill Sans"/>
              </a:rPr>
              <a:t>6</a:t>
            </a:r>
            <a:r>
              <a:rPr b="1" i="0" lang="en-US" sz="2000" u="none" cap="none" strike="noStrike">
                <a:solidFill>
                  <a:schemeClr val="dk2"/>
                </a:solidFill>
                <a:latin typeface="Gill Sans"/>
                <a:ea typeface="Gill Sans"/>
                <a:cs typeface="Gill Sans"/>
                <a:sym typeface="Gill Sans"/>
              </a:rPr>
              <a:t>è A</a:t>
            </a:r>
            <a:r>
              <a:rPr b="0" i="0" lang="en-US" sz="2000" u="none" cap="none" strike="noStrike">
                <a:solidFill>
                  <a:schemeClr val="dk2"/>
                </a:solidFill>
                <a:latin typeface="Gill Sans"/>
                <a:ea typeface="Gill Sans"/>
                <a:cs typeface="Gill Sans"/>
                <a:sym typeface="Gill Sans"/>
              </a:rPr>
              <a:t>: Mar</a:t>
            </a:r>
            <a:r>
              <a:rPr lang="en-US" sz="2000">
                <a:solidFill>
                  <a:schemeClr val="dk2"/>
                </a:solidFill>
                <a:latin typeface="Gill Sans"/>
                <a:ea typeface="Gill Sans"/>
                <a:cs typeface="Gill Sans"/>
                <a:sym typeface="Gill Sans"/>
              </a:rPr>
              <a:t>ia Palà</a:t>
            </a:r>
            <a:r>
              <a:rPr b="0" i="0" lang="en-US" sz="2000" u="none" cap="none" strike="noStrike">
                <a:solidFill>
                  <a:schemeClr val="dk2"/>
                </a:solidFill>
                <a:latin typeface="Gill Sans"/>
                <a:ea typeface="Gill Sans"/>
                <a:cs typeface="Gill Sans"/>
                <a:sym typeface="Gill Sans"/>
              </a:rPr>
              <a:t>                         </a:t>
            </a:r>
            <a:r>
              <a:rPr b="0" i="0" lang="en-US" sz="2000" cap="none" strike="noStrike">
                <a:solidFill>
                  <a:schemeClr val="dk2"/>
                </a:solidFill>
                <a:latin typeface="Gill Sans"/>
                <a:ea typeface="Gill Sans"/>
                <a:cs typeface="Gill Sans"/>
                <a:sym typeface="Gill Sans"/>
              </a:rPr>
              <a:t>   </a:t>
            </a:r>
            <a:r>
              <a:rPr b="0" i="0" lang="en-US" sz="2000" cap="none" strike="noStrike">
                <a:solidFill>
                  <a:srgbClr val="0070C0"/>
                </a:solidFill>
                <a:uFill>
                  <a:noFill/>
                </a:uFill>
                <a:latin typeface="Gill Sans"/>
                <a:ea typeface="Gill Sans"/>
                <a:cs typeface="Gill Sans"/>
                <a:sym typeface="Gill Sans"/>
                <a:hlinkClick r:id="rId3">
                  <a:extLst>
                    <a:ext uri="{A12FA001-AC4F-418D-AE19-62706E023703}">
                      <ahyp:hlinkClr val="tx"/>
                    </a:ext>
                  </a:extLst>
                </a:hlinkClick>
              </a:rPr>
              <a:t>mar</a:t>
            </a:r>
            <a:r>
              <a:rPr lang="en-US" sz="2000">
                <a:solidFill>
                  <a:srgbClr val="0070C0"/>
                </a:solidFill>
                <a:uFill>
                  <a:noFill/>
                </a:uFill>
                <a:latin typeface="Gill Sans"/>
                <a:ea typeface="Gill Sans"/>
                <a:cs typeface="Gill Sans"/>
                <a:sym typeface="Gill Sans"/>
                <a:hlinkClick r:id="rId4">
                  <a:extLst>
                    <a:ext uri="{A12FA001-AC4F-418D-AE19-62706E023703}">
                      <ahyp:hlinkClr val="tx"/>
                    </a:ext>
                  </a:extLst>
                </a:hlinkClick>
              </a:rPr>
              <a:t>iapala</a:t>
            </a:r>
            <a:r>
              <a:rPr b="0" i="0" lang="en-US" sz="2000" cap="none" strike="noStrike">
                <a:solidFill>
                  <a:srgbClr val="0070C0"/>
                </a:solidFill>
                <a:uFill>
                  <a:noFill/>
                </a:uFill>
                <a:latin typeface="Gill Sans"/>
                <a:ea typeface="Gill Sans"/>
                <a:cs typeface="Gill Sans"/>
                <a:sym typeface="Gill Sans"/>
                <a:hlinkClick r:id="rId5">
                  <a:extLst>
                    <a:ext uri="{A12FA001-AC4F-418D-AE19-62706E023703}">
                      <ahyp:hlinkClr val="tx"/>
                    </a:ext>
                  </a:extLst>
                </a:hlinkClick>
              </a:rPr>
              <a:t>@roureda.cat</a:t>
            </a:r>
            <a:endParaRPr b="0" i="0" sz="2000" cap="none" strike="noStrike">
              <a:solidFill>
                <a:srgbClr val="0070C0"/>
              </a:solidFill>
              <a:latin typeface="Gill Sans"/>
              <a:ea typeface="Gill Sans"/>
              <a:cs typeface="Gill Sans"/>
              <a:sym typeface="Gill Sans"/>
            </a:endParaRPr>
          </a:p>
          <a:p>
            <a:pPr indent="0" lvl="0" marL="0" marR="0" rtl="0" algn="l">
              <a:lnSpc>
                <a:spcPct val="150000"/>
              </a:lnSpc>
              <a:spcBef>
                <a:spcPts val="1000"/>
              </a:spcBef>
              <a:spcAft>
                <a:spcPts val="0"/>
              </a:spcAft>
              <a:buClr>
                <a:srgbClr val="000000"/>
              </a:buClr>
              <a:buSzPts val="2000"/>
              <a:buFont typeface="Arial"/>
              <a:buNone/>
            </a:pPr>
            <a:r>
              <a:rPr b="1" lang="en-US" sz="2000">
                <a:solidFill>
                  <a:schemeClr val="dk2"/>
                </a:solidFill>
                <a:latin typeface="Gill Sans"/>
                <a:ea typeface="Gill Sans"/>
                <a:cs typeface="Gill Sans"/>
                <a:sym typeface="Gill Sans"/>
              </a:rPr>
              <a:t>6</a:t>
            </a:r>
            <a:r>
              <a:rPr b="1" i="0" lang="en-US" sz="2000" u="none" cap="none" strike="noStrike">
                <a:solidFill>
                  <a:schemeClr val="dk2"/>
                </a:solidFill>
                <a:latin typeface="Gill Sans"/>
                <a:ea typeface="Gill Sans"/>
                <a:cs typeface="Gill Sans"/>
                <a:sym typeface="Gill Sans"/>
              </a:rPr>
              <a:t>è B</a:t>
            </a:r>
            <a:r>
              <a:rPr b="0" i="0" lang="en-US" sz="2000" u="none" cap="none" strike="noStrike">
                <a:solidFill>
                  <a:schemeClr val="dk2"/>
                </a:solidFill>
                <a:latin typeface="Gill Sans"/>
                <a:ea typeface="Gill Sans"/>
                <a:cs typeface="Gill Sans"/>
                <a:sym typeface="Gill Sans"/>
              </a:rPr>
              <a:t>: M</a:t>
            </a:r>
            <a:r>
              <a:rPr lang="en-US" sz="2000">
                <a:solidFill>
                  <a:schemeClr val="dk2"/>
                </a:solidFill>
                <a:latin typeface="Gill Sans"/>
                <a:ea typeface="Gill Sans"/>
                <a:cs typeface="Gill Sans"/>
                <a:sym typeface="Gill Sans"/>
              </a:rPr>
              <a:t>ireia Aguilera</a:t>
            </a:r>
            <a:r>
              <a:rPr b="0" i="0" lang="en-US" sz="2000" u="none" cap="none" strike="noStrike">
                <a:solidFill>
                  <a:schemeClr val="dk2"/>
                </a:solidFill>
                <a:latin typeface="Gill Sans"/>
                <a:ea typeface="Gill Sans"/>
                <a:cs typeface="Gill Sans"/>
                <a:sym typeface="Gill Sans"/>
              </a:rPr>
              <a:t>                     </a:t>
            </a:r>
            <a:r>
              <a:rPr b="0" i="0" lang="en-US" sz="2000" u="none" cap="none" strike="noStrike">
                <a:solidFill>
                  <a:srgbClr val="0070C0"/>
                </a:solidFill>
                <a:latin typeface="Gill Sans"/>
                <a:ea typeface="Gill Sans"/>
                <a:cs typeface="Gill Sans"/>
                <a:sym typeface="Gill Sans"/>
              </a:rPr>
              <a:t>m</a:t>
            </a:r>
            <a:r>
              <a:rPr lang="en-US" sz="2000">
                <a:solidFill>
                  <a:srgbClr val="0070C0"/>
                </a:solidFill>
                <a:latin typeface="Gill Sans"/>
                <a:ea typeface="Gill Sans"/>
                <a:cs typeface="Gill Sans"/>
                <a:sym typeface="Gill Sans"/>
              </a:rPr>
              <a:t>ireiaaguilera</a:t>
            </a:r>
            <a:r>
              <a:rPr b="0" i="0" lang="en-US" sz="2000" u="none" cap="none" strike="noStrike">
                <a:solidFill>
                  <a:srgbClr val="0070C0"/>
                </a:solidFill>
                <a:latin typeface="Gill Sans"/>
                <a:ea typeface="Gill Sans"/>
                <a:cs typeface="Gill Sans"/>
                <a:sym typeface="Gill Sans"/>
              </a:rPr>
              <a:t>@roureda.cat</a:t>
            </a:r>
            <a:endParaRPr b="0" i="0" sz="300" u="none" cap="none" strike="noStrike">
              <a:solidFill>
                <a:srgbClr val="0070C0"/>
              </a:solidFill>
              <a:latin typeface="Gill Sans"/>
              <a:ea typeface="Gill Sans"/>
              <a:cs typeface="Gill Sans"/>
              <a:sym typeface="Gill Sans"/>
            </a:endParaRPr>
          </a:p>
          <a:p>
            <a:pPr indent="0" lvl="0" marL="0" marR="0" rtl="0" algn="l">
              <a:lnSpc>
                <a:spcPct val="150000"/>
              </a:lnSpc>
              <a:spcBef>
                <a:spcPts val="1000"/>
              </a:spcBef>
              <a:spcAft>
                <a:spcPts val="0"/>
              </a:spcAft>
              <a:buClr>
                <a:srgbClr val="000000"/>
              </a:buClr>
              <a:buSzPts val="2000"/>
              <a:buFont typeface="Arial"/>
              <a:buNone/>
            </a:pPr>
            <a:r>
              <a:rPr b="1" i="0" lang="en-US" sz="2000" u="sng" cap="none" strike="noStrike">
                <a:solidFill>
                  <a:srgbClr val="000000"/>
                </a:solidFill>
                <a:latin typeface="Gill Sans"/>
                <a:ea typeface="Gill Sans"/>
                <a:cs typeface="Gill Sans"/>
                <a:sym typeface="Gill Sans"/>
              </a:rPr>
              <a:t>ESPECIALISTES</a:t>
            </a:r>
            <a:endParaRPr b="1" i="0" sz="2000" u="sng"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2000"/>
              <a:buFont typeface="Arial"/>
              <a:buNone/>
            </a:pPr>
            <a:r>
              <a:rPr b="1" lang="en-US" sz="2000">
                <a:latin typeface="Gill Sans"/>
                <a:ea typeface="Gill Sans"/>
                <a:cs typeface="Gill Sans"/>
                <a:sym typeface="Gill Sans"/>
              </a:rPr>
              <a:t>Suport a la Inclusivitat</a:t>
            </a:r>
            <a:r>
              <a:rPr b="1" i="0" lang="en-US" sz="2000" u="none" cap="none" strike="noStrike">
                <a:solidFill>
                  <a:srgbClr val="000000"/>
                </a:solidFill>
                <a:latin typeface="Gill Sans"/>
                <a:ea typeface="Gill Sans"/>
                <a:cs typeface="Gill Sans"/>
                <a:sym typeface="Gill Sans"/>
              </a:rPr>
              <a:t>:</a:t>
            </a:r>
            <a:r>
              <a:rPr b="0" i="0" lang="en-US" sz="2000" u="none" cap="none" strike="noStrike">
                <a:solidFill>
                  <a:srgbClr val="000000"/>
                </a:solidFill>
                <a:latin typeface="Gill Sans"/>
                <a:ea typeface="Gill Sans"/>
                <a:cs typeface="Gill Sans"/>
                <a:sym typeface="Gill Sans"/>
              </a:rPr>
              <a:t> Emma Codina      </a:t>
            </a:r>
            <a:r>
              <a:rPr lang="en-US" sz="2000">
                <a:solidFill>
                  <a:srgbClr val="0070C0"/>
                </a:solidFill>
                <a:latin typeface="Gill Sans"/>
                <a:ea typeface="Gill Sans"/>
                <a:cs typeface="Gill Sans"/>
                <a:sym typeface="Gill Sans"/>
              </a:rPr>
              <a:t>e</a:t>
            </a:r>
            <a:r>
              <a:rPr b="0" i="0" lang="en-US" sz="2000" u="none" cap="none" strike="noStrike">
                <a:solidFill>
                  <a:srgbClr val="0070C0"/>
                </a:solidFill>
                <a:latin typeface="Gill Sans"/>
                <a:ea typeface="Gill Sans"/>
                <a:cs typeface="Gill Sans"/>
                <a:sym typeface="Gill Sans"/>
              </a:rPr>
              <a:t>mmacodina@roureda.cat</a:t>
            </a:r>
            <a:endParaRPr b="0" i="0" sz="2000" u="none" cap="none" strike="noStrike">
              <a:solidFill>
                <a:srgbClr val="0070C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chemeClr val="dk2"/>
                </a:solidFill>
                <a:latin typeface="Gill Sans"/>
                <a:ea typeface="Gill Sans"/>
                <a:cs typeface="Gill Sans"/>
                <a:sym typeface="Gill Sans"/>
              </a:rPr>
              <a:t>Anglès: </a:t>
            </a:r>
            <a:r>
              <a:rPr b="0" i="0" lang="en-US" sz="2000" u="none" cap="none" strike="noStrike">
                <a:solidFill>
                  <a:schemeClr val="dk2"/>
                </a:solidFill>
                <a:latin typeface="Gill Sans"/>
                <a:ea typeface="Gill Sans"/>
                <a:cs typeface="Gill Sans"/>
                <a:sym typeface="Gill Sans"/>
              </a:rPr>
              <a:t> L</a:t>
            </a:r>
            <a:r>
              <a:rPr lang="en-US" sz="2000">
                <a:solidFill>
                  <a:schemeClr val="dk2"/>
                </a:solidFill>
                <a:latin typeface="Gill Sans"/>
                <a:ea typeface="Gill Sans"/>
                <a:cs typeface="Gill Sans"/>
                <a:sym typeface="Gill Sans"/>
              </a:rPr>
              <a:t>i</a:t>
            </a:r>
            <a:r>
              <a:rPr b="0" i="0" lang="en-US" sz="2000" u="none" cap="none" strike="noStrike">
                <a:solidFill>
                  <a:schemeClr val="dk2"/>
                </a:solidFill>
                <a:latin typeface="Gill Sans"/>
                <a:ea typeface="Gill Sans"/>
                <a:cs typeface="Gill Sans"/>
                <a:sym typeface="Gill Sans"/>
              </a:rPr>
              <a:t>dia Bermúdez                             </a:t>
            </a:r>
            <a:r>
              <a:rPr b="0" i="0" lang="en-US" sz="2000" u="none" cap="none" strike="noStrike">
                <a:solidFill>
                  <a:srgbClr val="0070C0"/>
                </a:solidFill>
                <a:latin typeface="Gill Sans"/>
                <a:ea typeface="Gill Sans"/>
                <a:cs typeface="Gill Sans"/>
                <a:sym typeface="Gill Sans"/>
              </a:rPr>
              <a:t>lidiabermudez@roureda.cat</a:t>
            </a:r>
            <a:endParaRPr b="0" i="0" sz="2000" u="none" cap="none" strike="noStrike">
              <a:solidFill>
                <a:srgbClr val="0070C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chemeClr val="dk2"/>
                </a:solidFill>
                <a:latin typeface="Gill Sans"/>
                <a:ea typeface="Gill Sans"/>
                <a:cs typeface="Gill Sans"/>
                <a:sym typeface="Gill Sans"/>
              </a:rPr>
              <a:t>Música</a:t>
            </a:r>
            <a:r>
              <a:rPr b="0" i="0" lang="en-US" sz="2000" u="none" cap="none" strike="noStrike">
                <a:solidFill>
                  <a:schemeClr val="dk2"/>
                </a:solidFill>
                <a:latin typeface="Gill Sans"/>
                <a:ea typeface="Gill Sans"/>
                <a:cs typeface="Gill Sans"/>
                <a:sym typeface="Gill Sans"/>
              </a:rPr>
              <a:t>: Marta Collado			</a:t>
            </a:r>
            <a:r>
              <a:rPr lang="en-US" sz="2000">
                <a:solidFill>
                  <a:schemeClr val="dk2"/>
                </a:solidFill>
                <a:latin typeface="Gill Sans"/>
                <a:ea typeface="Gill Sans"/>
                <a:cs typeface="Gill Sans"/>
                <a:sym typeface="Gill Sans"/>
              </a:rPr>
              <a:t>              </a:t>
            </a:r>
            <a:r>
              <a:rPr lang="en-US" sz="2000">
                <a:solidFill>
                  <a:srgbClr val="0070C0"/>
                </a:solidFill>
                <a:latin typeface="Gill Sans"/>
                <a:ea typeface="Gill Sans"/>
                <a:cs typeface="Gill Sans"/>
                <a:sym typeface="Gill Sans"/>
              </a:rPr>
              <a:t>martacollado@roureda.cat</a:t>
            </a:r>
            <a:endParaRPr b="0" i="0" sz="2000" u="none" cap="none" strike="noStrike">
              <a:solidFill>
                <a:srgbClr val="0070C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chemeClr val="dk2"/>
                </a:solidFill>
                <a:latin typeface="Gill Sans"/>
                <a:ea typeface="Gill Sans"/>
                <a:cs typeface="Gill Sans"/>
                <a:sym typeface="Gill Sans"/>
              </a:rPr>
              <a:t>Ed. Física:</a:t>
            </a:r>
            <a:r>
              <a:rPr b="0" i="0" lang="en-US" sz="2000" u="none" cap="none" strike="noStrike">
                <a:solidFill>
                  <a:schemeClr val="dk2"/>
                </a:solidFill>
                <a:latin typeface="Gill Sans"/>
                <a:ea typeface="Gill Sans"/>
                <a:cs typeface="Gill Sans"/>
                <a:sym typeface="Gill Sans"/>
              </a:rPr>
              <a:t> Saray Moya                               </a:t>
            </a:r>
            <a:r>
              <a:rPr lang="en-US" sz="2000">
                <a:solidFill>
                  <a:schemeClr val="dk2"/>
                </a:solidFill>
                <a:latin typeface="Gill Sans"/>
                <a:ea typeface="Gill Sans"/>
                <a:cs typeface="Gill Sans"/>
                <a:sym typeface="Gill Sans"/>
              </a:rPr>
              <a:t> </a:t>
            </a:r>
            <a:r>
              <a:rPr b="0" i="0" lang="en-US" sz="2000" u="none" cap="none" strike="noStrike">
                <a:solidFill>
                  <a:srgbClr val="0070C0"/>
                </a:solidFill>
                <a:latin typeface="Gill Sans"/>
                <a:ea typeface="Gill Sans"/>
                <a:cs typeface="Gill Sans"/>
                <a:sym typeface="Gill Sans"/>
              </a:rPr>
              <a:t>saraymoya@roureda.cat</a:t>
            </a:r>
            <a:endParaRPr b="0" i="0" sz="2000" u="none" cap="none" strike="noStrike">
              <a:solidFill>
                <a:srgbClr val="0070C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chemeClr val="dk2"/>
                </a:solidFill>
                <a:latin typeface="Gill Sans"/>
                <a:ea typeface="Gill Sans"/>
                <a:cs typeface="Gill Sans"/>
                <a:sym typeface="Gill Sans"/>
              </a:rPr>
              <a:t>Religió</a:t>
            </a:r>
            <a:r>
              <a:rPr b="0" i="0" lang="en-US" sz="2000" u="none" cap="none" strike="noStrike">
                <a:solidFill>
                  <a:schemeClr val="dk2"/>
                </a:solidFill>
                <a:latin typeface="Gill Sans"/>
                <a:ea typeface="Gill Sans"/>
                <a:cs typeface="Gill Sans"/>
                <a:sym typeface="Gill Sans"/>
              </a:rPr>
              <a:t>:  Just Navarro                                  </a:t>
            </a:r>
            <a:r>
              <a:rPr b="0" i="0" lang="en-US" sz="2000" u="none" cap="none" strike="noStrike">
                <a:solidFill>
                  <a:srgbClr val="0070C0"/>
                </a:solidFill>
                <a:latin typeface="Gill Sans"/>
                <a:ea typeface="Gill Sans"/>
                <a:cs typeface="Gill Sans"/>
                <a:sym typeface="Gill Sans"/>
              </a:rPr>
              <a:t>justnavarro@roureda.cat</a:t>
            </a:r>
            <a:endParaRPr b="0" i="0" sz="2000" u="none" cap="none" strike="noStrike">
              <a:solidFill>
                <a:srgbClr val="0070C0"/>
              </a:solidFill>
              <a:latin typeface="Gill Sans"/>
              <a:ea typeface="Gill Sans"/>
              <a:cs typeface="Gill Sans"/>
              <a:sym typeface="Gill Sans"/>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54A02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pic>
        <p:nvPicPr>
          <p:cNvPr id="130" name="Google Shape;130;p2"/>
          <p:cNvPicPr preferRelativeResize="0"/>
          <p:nvPr/>
        </p:nvPicPr>
        <p:blipFill rotWithShape="1">
          <a:blip r:embed="rId6">
            <a:alphaModFix/>
          </a:blip>
          <a:srcRect b="0" l="0" r="0" t="0"/>
          <a:stretch/>
        </p:blipFill>
        <p:spPr>
          <a:xfrm>
            <a:off x="7229000" y="738175"/>
            <a:ext cx="1416850" cy="1416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3685701111_0_22"/>
          <p:cNvSpPr/>
          <p:nvPr/>
        </p:nvSpPr>
        <p:spPr>
          <a:xfrm>
            <a:off x="261625" y="261625"/>
            <a:ext cx="8670600" cy="63534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944"/>
              <a:buFont typeface="Arial"/>
              <a:buNone/>
            </a:pPr>
            <a:r>
              <a:rPr b="1" i="0" lang="en-US" sz="5944" u="none" cap="none" strike="noStrike">
                <a:solidFill>
                  <a:schemeClr val="dk1"/>
                </a:solidFill>
                <a:latin typeface="Amatic SC"/>
                <a:ea typeface="Amatic SC"/>
                <a:cs typeface="Amatic SC"/>
                <a:sym typeface="Amatic SC"/>
              </a:rPr>
              <a:t> web de l’escola:</a:t>
            </a:r>
            <a:endParaRPr b="1" i="0" sz="5944" u="none" cap="none" strike="noStrike">
              <a:solidFill>
                <a:schemeClr val="dk1"/>
              </a:solidFill>
              <a:latin typeface="Amatic SC"/>
              <a:ea typeface="Amatic SC"/>
              <a:cs typeface="Amatic SC"/>
              <a:sym typeface="Amatic SC"/>
            </a:endParaRPr>
          </a:p>
          <a:p>
            <a:pPr indent="0" lvl="0" marL="0" marR="0" rtl="0" algn="l">
              <a:lnSpc>
                <a:spcPct val="100000"/>
              </a:lnSpc>
              <a:spcBef>
                <a:spcPts val="0"/>
              </a:spcBef>
              <a:spcAft>
                <a:spcPts val="0"/>
              </a:spcAft>
              <a:buClr>
                <a:srgbClr val="000000"/>
              </a:buClr>
              <a:buSzPts val="3600"/>
              <a:buFont typeface="Arial"/>
              <a:buNone/>
            </a:pPr>
            <a:r>
              <a:t/>
            </a:r>
            <a:endParaRPr b="1" sz="3600">
              <a:solidFill>
                <a:srgbClr val="F1C23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600"/>
              <a:buFont typeface="Arial"/>
              <a:buNone/>
            </a:pPr>
            <a:r>
              <a:rPr b="1" lang="en-US" sz="3300" u="sng">
                <a:solidFill>
                  <a:schemeClr val="hlink"/>
                </a:solidFill>
                <a:latin typeface="Raleway"/>
                <a:ea typeface="Raleway"/>
                <a:cs typeface="Raleway"/>
                <a:sym typeface="Raleway"/>
                <a:hlinkClick r:id="rId3"/>
              </a:rPr>
              <a:t>https://agora.xtec.cat/escola-roureda/</a:t>
            </a:r>
            <a:endParaRPr b="1" sz="3300">
              <a:solidFill>
                <a:srgbClr val="F1C23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600"/>
              <a:buFont typeface="Arial"/>
              <a:buNone/>
            </a:pPr>
            <a:br>
              <a:rPr b="1" i="0" lang="en-US" sz="3600" u="none" cap="none" strike="noStrike">
                <a:solidFill>
                  <a:srgbClr val="F1C232"/>
                </a:solidFill>
                <a:latin typeface="Raleway"/>
                <a:ea typeface="Raleway"/>
                <a:cs typeface="Raleway"/>
                <a:sym typeface="Raleway"/>
              </a:rPr>
            </a:br>
            <a:endParaRPr b="1" i="0" sz="1600" u="none" cap="none" strike="noStrike">
              <a:solidFill>
                <a:srgbClr val="F1C232"/>
              </a:solidFill>
              <a:latin typeface="Raleway"/>
              <a:ea typeface="Raleway"/>
              <a:cs typeface="Raleway"/>
              <a:sym typeface="Raleway"/>
            </a:endParaRPr>
          </a:p>
          <a:p>
            <a:pPr indent="0" lvl="0" marL="0" marR="0" rtl="0" algn="just">
              <a:lnSpc>
                <a:spcPct val="150000"/>
              </a:lnSpc>
              <a:spcBef>
                <a:spcPts val="0"/>
              </a:spcBef>
              <a:spcAft>
                <a:spcPts val="0"/>
              </a:spcAft>
              <a:buClr>
                <a:srgbClr val="000000"/>
              </a:buClr>
              <a:buSzPts val="2200"/>
              <a:buFont typeface="Arial"/>
              <a:buNone/>
            </a:pPr>
            <a:r>
              <a:rPr b="0" i="0" lang="en-US" sz="2200" u="none" cap="none" strike="noStrike">
                <a:solidFill>
                  <a:schemeClr val="dk2"/>
                </a:solidFill>
                <a:latin typeface="Gill Sans"/>
                <a:ea typeface="Gill Sans"/>
                <a:cs typeface="Gill Sans"/>
                <a:sym typeface="Gill Sans"/>
              </a:rPr>
              <a:t>En el nostre </a:t>
            </a:r>
            <a:r>
              <a:rPr b="1" i="0" lang="en-US" sz="2200" u="none" cap="none" strike="noStrike">
                <a:solidFill>
                  <a:schemeClr val="dk2"/>
                </a:solidFill>
                <a:latin typeface="Gill Sans"/>
                <a:ea typeface="Gill Sans"/>
                <a:cs typeface="Gill Sans"/>
                <a:sym typeface="Gill Sans"/>
              </a:rPr>
              <a:t>blog </a:t>
            </a:r>
            <a:r>
              <a:rPr b="0" i="0" lang="en-US" sz="2200" u="none" cap="none" strike="noStrike">
                <a:solidFill>
                  <a:schemeClr val="dk2"/>
                </a:solidFill>
                <a:latin typeface="Gill Sans"/>
                <a:ea typeface="Gill Sans"/>
                <a:cs typeface="Gill Sans"/>
                <a:sym typeface="Gill Sans"/>
              </a:rPr>
              <a:t>hi trobareu:</a:t>
            </a:r>
            <a:endParaRPr b="0" i="0" sz="2200" u="none" cap="none" strike="noStrike">
              <a:solidFill>
                <a:schemeClr val="dk2"/>
              </a:solidFill>
              <a:latin typeface="Gill Sans"/>
              <a:ea typeface="Gill Sans"/>
              <a:cs typeface="Gill Sans"/>
              <a:sym typeface="Gill Sans"/>
            </a:endParaRPr>
          </a:p>
          <a:p>
            <a:pPr indent="-368300" lvl="0" marL="457200" marR="0" rtl="0" algn="just">
              <a:lnSpc>
                <a:spcPct val="150000"/>
              </a:lnSpc>
              <a:spcBef>
                <a:spcPts val="0"/>
              </a:spcBef>
              <a:spcAft>
                <a:spcPts val="0"/>
              </a:spcAft>
              <a:buClr>
                <a:schemeClr val="dk2"/>
              </a:buClr>
              <a:buSzPts val="2200"/>
              <a:buFont typeface="Trebuchet MS"/>
              <a:buChar char="-"/>
            </a:pPr>
            <a:r>
              <a:rPr b="1" i="0" lang="en-US" sz="2200" u="none" cap="none" strike="noStrike">
                <a:solidFill>
                  <a:schemeClr val="dk2"/>
                </a:solidFill>
                <a:latin typeface="Gill Sans"/>
                <a:ea typeface="Gill Sans"/>
                <a:cs typeface="Gill Sans"/>
                <a:sym typeface="Gill Sans"/>
              </a:rPr>
              <a:t>Criteris</a:t>
            </a:r>
            <a:r>
              <a:rPr b="0" i="0" lang="en-US" sz="2200" u="none" cap="none" strike="noStrike">
                <a:solidFill>
                  <a:schemeClr val="dk2"/>
                </a:solidFill>
                <a:latin typeface="Gill Sans"/>
                <a:ea typeface="Gill Sans"/>
                <a:cs typeface="Gill Sans"/>
                <a:sym typeface="Gill Sans"/>
              </a:rPr>
              <a:t> d’avaluació.</a:t>
            </a:r>
            <a:endParaRPr b="0" i="0" sz="2200" u="none" cap="none" strike="noStrike">
              <a:solidFill>
                <a:schemeClr val="dk2"/>
              </a:solidFill>
              <a:latin typeface="Gill Sans"/>
              <a:ea typeface="Gill Sans"/>
              <a:cs typeface="Gill Sans"/>
              <a:sym typeface="Gill Sans"/>
            </a:endParaRPr>
          </a:p>
          <a:p>
            <a:pPr indent="-368300" lvl="0" marL="457200" marR="0" rtl="0" algn="just">
              <a:lnSpc>
                <a:spcPct val="150000"/>
              </a:lnSpc>
              <a:spcBef>
                <a:spcPts val="0"/>
              </a:spcBef>
              <a:spcAft>
                <a:spcPts val="0"/>
              </a:spcAft>
              <a:buClr>
                <a:schemeClr val="dk2"/>
              </a:buClr>
              <a:buSzPts val="2200"/>
              <a:buFont typeface="Trebuchet MS"/>
              <a:buChar char="-"/>
            </a:pPr>
            <a:r>
              <a:rPr b="1" i="0" lang="en-US" sz="2200" u="none" cap="none" strike="noStrike">
                <a:solidFill>
                  <a:schemeClr val="dk2"/>
                </a:solidFill>
                <a:latin typeface="Gill Sans"/>
                <a:ea typeface="Gill Sans"/>
                <a:cs typeface="Gill Sans"/>
                <a:sym typeface="Gill Sans"/>
              </a:rPr>
              <a:t>Competències</a:t>
            </a:r>
            <a:r>
              <a:rPr b="0" i="0" lang="en-US" sz="2200" u="none" cap="none" strike="noStrike">
                <a:solidFill>
                  <a:schemeClr val="dk2"/>
                </a:solidFill>
                <a:latin typeface="Gill Sans"/>
                <a:ea typeface="Gill Sans"/>
                <a:cs typeface="Gill Sans"/>
                <a:sym typeface="Gill Sans"/>
              </a:rPr>
              <a:t> transversals.</a:t>
            </a:r>
            <a:endParaRPr b="0" i="0" sz="2200" u="none" cap="none" strike="noStrike">
              <a:solidFill>
                <a:schemeClr val="dk2"/>
              </a:solidFill>
              <a:latin typeface="Gill Sans"/>
              <a:ea typeface="Gill Sans"/>
              <a:cs typeface="Gill Sans"/>
              <a:sym typeface="Gill Sans"/>
            </a:endParaRPr>
          </a:p>
          <a:p>
            <a:pPr indent="-368300" lvl="0" marL="457200" marR="0" rtl="0" algn="just">
              <a:lnSpc>
                <a:spcPct val="150000"/>
              </a:lnSpc>
              <a:spcBef>
                <a:spcPts val="0"/>
              </a:spcBef>
              <a:spcAft>
                <a:spcPts val="0"/>
              </a:spcAft>
              <a:buClr>
                <a:schemeClr val="dk2"/>
              </a:buClr>
              <a:buSzPts val="2200"/>
              <a:buFont typeface="Gill Sans"/>
              <a:buChar char="-"/>
            </a:pPr>
            <a:r>
              <a:rPr b="1" i="0" lang="en-US" sz="2200" u="none" cap="none" strike="noStrike">
                <a:solidFill>
                  <a:schemeClr val="dk2"/>
                </a:solidFill>
                <a:latin typeface="Gill Sans"/>
                <a:ea typeface="Gill Sans"/>
                <a:cs typeface="Gill Sans"/>
                <a:sym typeface="Gill Sans"/>
              </a:rPr>
              <a:t>Programació</a:t>
            </a:r>
            <a:r>
              <a:rPr b="0" i="0" lang="en-US" sz="2200" u="none" cap="none" strike="noStrike">
                <a:solidFill>
                  <a:schemeClr val="dk2"/>
                </a:solidFill>
                <a:latin typeface="Gill Sans"/>
                <a:ea typeface="Gill Sans"/>
                <a:cs typeface="Gill Sans"/>
                <a:sym typeface="Gill Sans"/>
              </a:rPr>
              <a:t> setmanal.</a:t>
            </a:r>
            <a:endParaRPr b="0" i="0" sz="2200" u="none" cap="none" strike="noStrike">
              <a:solidFill>
                <a:schemeClr val="dk2"/>
              </a:solidFill>
              <a:latin typeface="Gill Sans"/>
              <a:ea typeface="Gill Sans"/>
              <a:cs typeface="Gill Sans"/>
              <a:sym typeface="Gill Sans"/>
            </a:endParaRPr>
          </a:p>
          <a:p>
            <a:pPr indent="-160655" lvl="0" marL="365125" marR="0" rtl="0" algn="l">
              <a:lnSpc>
                <a:spcPct val="100000"/>
              </a:lnSpc>
              <a:spcBef>
                <a:spcPts val="600"/>
              </a:spcBef>
              <a:spcAft>
                <a:spcPts val="0"/>
              </a:spcAft>
              <a:buClr>
                <a:srgbClr val="000000"/>
              </a:buClr>
              <a:buSzPts val="2400"/>
              <a:buFont typeface="Arial"/>
              <a:buNone/>
            </a:pPr>
            <a:r>
              <a:t/>
            </a:r>
            <a:endParaRPr b="1" i="0" sz="2400" u="none" cap="none" strike="noStrike">
              <a:solidFill>
                <a:srgbClr val="0070C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g13685701111_0_22"/>
          <p:cNvPicPr preferRelativeResize="0"/>
          <p:nvPr/>
        </p:nvPicPr>
        <p:blipFill rotWithShape="1">
          <a:blip r:embed="rId4">
            <a:alphaModFix/>
          </a:blip>
          <a:srcRect b="0" l="0" r="0" t="0"/>
          <a:stretch/>
        </p:blipFill>
        <p:spPr>
          <a:xfrm>
            <a:off x="4452950" y="3231550"/>
            <a:ext cx="4292424" cy="3219324"/>
          </a:xfrm>
          <a:prstGeom prst="rect">
            <a:avLst/>
          </a:prstGeom>
          <a:noFill/>
          <a:ln>
            <a:noFill/>
          </a:ln>
        </p:spPr>
      </p:pic>
      <p:pic>
        <p:nvPicPr>
          <p:cNvPr id="137" name="Google Shape;137;g13685701111_0_22"/>
          <p:cNvPicPr preferRelativeResize="0"/>
          <p:nvPr/>
        </p:nvPicPr>
        <p:blipFill rotWithShape="1">
          <a:blip r:embed="rId5">
            <a:alphaModFix/>
          </a:blip>
          <a:srcRect b="0" l="0" r="0" t="0"/>
          <a:stretch/>
        </p:blipFill>
        <p:spPr>
          <a:xfrm>
            <a:off x="5706732" y="821775"/>
            <a:ext cx="1379000" cy="1379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7b16da159e_0_0"/>
          <p:cNvSpPr txBox="1"/>
          <p:nvPr>
            <p:ph type="title"/>
          </p:nvPr>
        </p:nvSpPr>
        <p:spPr>
          <a:xfrm>
            <a:off x="763500" y="323725"/>
            <a:ext cx="6347700" cy="67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4000">
                <a:solidFill>
                  <a:schemeClr val="dk1"/>
                </a:solidFill>
                <a:latin typeface="Amatic SC"/>
                <a:ea typeface="Amatic SC"/>
                <a:cs typeface="Amatic SC"/>
                <a:sym typeface="Amatic SC"/>
              </a:rPr>
              <a:t>COM TREBALLEM?</a:t>
            </a:r>
            <a:endParaRPr sz="4000">
              <a:solidFill>
                <a:schemeClr val="dk1"/>
              </a:solidFill>
              <a:latin typeface="Amatic SC"/>
              <a:ea typeface="Amatic SC"/>
              <a:cs typeface="Amatic SC"/>
              <a:sym typeface="Amatic SC"/>
            </a:endParaRPr>
          </a:p>
        </p:txBody>
      </p:sp>
      <p:sp>
        <p:nvSpPr>
          <p:cNvPr id="144" name="Google Shape;144;g27b16da159e_0_0"/>
          <p:cNvSpPr txBox="1"/>
          <p:nvPr>
            <p:ph idx="1" type="body"/>
          </p:nvPr>
        </p:nvSpPr>
        <p:spPr>
          <a:xfrm>
            <a:off x="609600" y="729200"/>
            <a:ext cx="7956900" cy="5312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a:p>
            <a:pPr indent="0" lvl="0" marL="0" rtl="0" algn="l">
              <a:lnSpc>
                <a:spcPct val="150000"/>
              </a:lnSpc>
              <a:spcBef>
                <a:spcPts val="600"/>
              </a:spcBef>
              <a:spcAft>
                <a:spcPts val="0"/>
              </a:spcAft>
              <a:buSzPts val="1440"/>
              <a:buNone/>
            </a:pPr>
            <a:r>
              <a:rPr lang="en-US" sz="2200">
                <a:solidFill>
                  <a:srgbClr val="000000"/>
                </a:solidFill>
                <a:latin typeface="Gill Sans"/>
                <a:ea typeface="Gill Sans"/>
                <a:cs typeface="Gill Sans"/>
                <a:sym typeface="Gill Sans"/>
              </a:rPr>
              <a:t>Aquest curs continuarem treballant de manera </a:t>
            </a:r>
            <a:r>
              <a:rPr b="1" lang="en-US" sz="2200">
                <a:solidFill>
                  <a:srgbClr val="000000"/>
                </a:solidFill>
                <a:latin typeface="Gill Sans"/>
                <a:ea typeface="Gill Sans"/>
                <a:cs typeface="Gill Sans"/>
                <a:sym typeface="Gill Sans"/>
              </a:rPr>
              <a:t>globalitzada i significativa </a:t>
            </a:r>
            <a:r>
              <a:rPr lang="en-US" sz="2200">
                <a:solidFill>
                  <a:srgbClr val="000000"/>
                </a:solidFill>
                <a:latin typeface="Gill Sans"/>
                <a:ea typeface="Gill Sans"/>
                <a:cs typeface="Gill Sans"/>
                <a:sym typeface="Gill Sans"/>
              </a:rPr>
              <a:t>amb metodologies que promouen:</a:t>
            </a:r>
            <a:endParaRPr sz="2200">
              <a:solidFill>
                <a:srgbClr val="000000"/>
              </a:solidFill>
              <a:latin typeface="Gill Sans"/>
              <a:ea typeface="Gill Sans"/>
              <a:cs typeface="Gill Sans"/>
              <a:sym typeface="Gill Sans"/>
            </a:endParaRPr>
          </a:p>
          <a:p>
            <a:pPr indent="0" lvl="0" marL="457200" rtl="0" algn="ctr">
              <a:lnSpc>
                <a:spcPct val="150000"/>
              </a:lnSpc>
              <a:spcBef>
                <a:spcPts val="600"/>
              </a:spcBef>
              <a:spcAft>
                <a:spcPts val="0"/>
              </a:spcAft>
              <a:buSzPts val="1440"/>
              <a:buNone/>
            </a:pPr>
            <a:r>
              <a:rPr lang="en-US" sz="2200">
                <a:solidFill>
                  <a:srgbClr val="000000"/>
                </a:solidFill>
                <a:latin typeface="Gill Sans"/>
                <a:ea typeface="Gill Sans"/>
                <a:cs typeface="Gill Sans"/>
                <a:sym typeface="Gill Sans"/>
              </a:rPr>
              <a:t>Aprenentatge autònom</a:t>
            </a:r>
            <a:endParaRPr sz="2200">
              <a:solidFill>
                <a:srgbClr val="000000"/>
              </a:solidFill>
              <a:latin typeface="Gill Sans"/>
              <a:ea typeface="Gill Sans"/>
              <a:cs typeface="Gill Sans"/>
              <a:sym typeface="Gill Sans"/>
            </a:endParaRPr>
          </a:p>
          <a:p>
            <a:pPr indent="0" lvl="0" marL="457200" rtl="0" algn="ctr">
              <a:lnSpc>
                <a:spcPct val="150000"/>
              </a:lnSpc>
              <a:spcBef>
                <a:spcPts val="600"/>
              </a:spcBef>
              <a:spcAft>
                <a:spcPts val="0"/>
              </a:spcAft>
              <a:buSzPts val="1440"/>
              <a:buNone/>
            </a:pPr>
            <a:r>
              <a:rPr lang="en-US" sz="2200">
                <a:solidFill>
                  <a:srgbClr val="000000"/>
                </a:solidFill>
                <a:latin typeface="Gill Sans"/>
                <a:ea typeface="Gill Sans"/>
                <a:cs typeface="Gill Sans"/>
                <a:sym typeface="Gill Sans"/>
              </a:rPr>
              <a:t>Aprenentatge d’estratègies i competència digitals</a:t>
            </a:r>
            <a:endParaRPr sz="2200">
              <a:solidFill>
                <a:srgbClr val="000000"/>
              </a:solidFill>
              <a:latin typeface="Gill Sans"/>
              <a:ea typeface="Gill Sans"/>
              <a:cs typeface="Gill Sans"/>
              <a:sym typeface="Gill Sans"/>
            </a:endParaRPr>
          </a:p>
          <a:p>
            <a:pPr indent="0" lvl="0" marL="457200" rtl="0" algn="ctr">
              <a:lnSpc>
                <a:spcPct val="150000"/>
              </a:lnSpc>
              <a:spcBef>
                <a:spcPts val="600"/>
              </a:spcBef>
              <a:spcAft>
                <a:spcPts val="0"/>
              </a:spcAft>
              <a:buSzPts val="1440"/>
              <a:buNone/>
            </a:pPr>
            <a:r>
              <a:rPr lang="en-US" sz="2200">
                <a:solidFill>
                  <a:srgbClr val="000000"/>
                </a:solidFill>
                <a:latin typeface="Gill Sans"/>
                <a:ea typeface="Gill Sans"/>
                <a:cs typeface="Gill Sans"/>
                <a:sym typeface="Gill Sans"/>
              </a:rPr>
              <a:t>Acció tutorial i atenció individualitzada</a:t>
            </a:r>
            <a:endParaRPr sz="2200">
              <a:solidFill>
                <a:srgbClr val="000000"/>
              </a:solidFill>
              <a:latin typeface="Gill Sans"/>
              <a:ea typeface="Gill Sans"/>
              <a:cs typeface="Gill Sans"/>
              <a:sym typeface="Gill Sans"/>
            </a:endParaRPr>
          </a:p>
          <a:p>
            <a:pPr indent="0" lvl="0" marL="457200" rtl="0" algn="ctr">
              <a:lnSpc>
                <a:spcPct val="150000"/>
              </a:lnSpc>
              <a:spcBef>
                <a:spcPts val="600"/>
              </a:spcBef>
              <a:spcAft>
                <a:spcPts val="0"/>
              </a:spcAft>
              <a:buSzPts val="1440"/>
              <a:buNone/>
            </a:pPr>
            <a:r>
              <a:rPr lang="en-US" sz="2200">
                <a:solidFill>
                  <a:srgbClr val="000000"/>
                </a:solidFill>
                <a:latin typeface="Gill Sans"/>
                <a:ea typeface="Gill Sans"/>
                <a:cs typeface="Gill Sans"/>
                <a:sym typeface="Gill Sans"/>
              </a:rPr>
              <a:t>Acompanyament en la gestió de les emocions</a:t>
            </a:r>
            <a:endParaRPr sz="2200">
              <a:solidFill>
                <a:srgbClr val="000000"/>
              </a:solidFill>
              <a:latin typeface="Gill Sans"/>
              <a:ea typeface="Gill Sans"/>
              <a:cs typeface="Gill Sans"/>
              <a:sym typeface="Gill Sans"/>
            </a:endParaRPr>
          </a:p>
          <a:p>
            <a:pPr indent="0" lvl="0" marL="457200" rtl="0" algn="ctr">
              <a:lnSpc>
                <a:spcPct val="150000"/>
              </a:lnSpc>
              <a:spcBef>
                <a:spcPts val="600"/>
              </a:spcBef>
              <a:spcAft>
                <a:spcPts val="0"/>
              </a:spcAft>
              <a:buSzPts val="1440"/>
              <a:buNone/>
            </a:pPr>
            <a:r>
              <a:rPr lang="en-US" sz="2200">
                <a:solidFill>
                  <a:srgbClr val="000000"/>
                </a:solidFill>
                <a:latin typeface="Gill Sans"/>
                <a:ea typeface="Gill Sans"/>
                <a:cs typeface="Gill Sans"/>
                <a:sym typeface="Gill Sans"/>
              </a:rPr>
              <a:t>Treball cooperatiu</a:t>
            </a:r>
            <a:endParaRPr sz="2200">
              <a:solidFill>
                <a:srgbClr val="000000"/>
              </a:solidFill>
              <a:latin typeface="Gill Sans"/>
              <a:ea typeface="Gill Sans"/>
              <a:cs typeface="Gill Sans"/>
              <a:sym typeface="Gill Sans"/>
            </a:endParaRPr>
          </a:p>
          <a:p>
            <a:pPr indent="0" lvl="0" marL="0" rtl="0" algn="l">
              <a:lnSpc>
                <a:spcPct val="100000"/>
              </a:lnSpc>
              <a:spcBef>
                <a:spcPts val="1000"/>
              </a:spcBef>
              <a:spcAft>
                <a:spcPts val="0"/>
              </a:spcAft>
              <a:buSzPts val="144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3685701111_0_11"/>
          <p:cNvSpPr txBox="1"/>
          <p:nvPr>
            <p:ph type="title"/>
          </p:nvPr>
        </p:nvSpPr>
        <p:spPr>
          <a:xfrm>
            <a:off x="638300" y="81750"/>
            <a:ext cx="7688400" cy="694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ts val="1260"/>
              <a:buFont typeface="Trebuchet MS"/>
              <a:buNone/>
            </a:pPr>
            <a:r>
              <a:rPr lang="en-US" sz="5944">
                <a:solidFill>
                  <a:schemeClr val="dk1"/>
                </a:solidFill>
                <a:latin typeface="Amatic SC"/>
                <a:ea typeface="Amatic SC"/>
                <a:cs typeface="Amatic SC"/>
                <a:sym typeface="Amatic SC"/>
              </a:rPr>
              <a:t>entrades i sortides</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150" name="Google Shape;150;g13685701111_0_11"/>
          <p:cNvSpPr/>
          <p:nvPr/>
        </p:nvSpPr>
        <p:spPr>
          <a:xfrm>
            <a:off x="662900" y="1310850"/>
            <a:ext cx="1245600" cy="69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13685701111_0_11"/>
          <p:cNvSpPr txBox="1"/>
          <p:nvPr/>
        </p:nvSpPr>
        <p:spPr>
          <a:xfrm>
            <a:off x="54750" y="874200"/>
            <a:ext cx="9034500" cy="6150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900"/>
              <a:buFont typeface="Arial"/>
              <a:buNone/>
            </a:pPr>
            <a:r>
              <a:rPr b="0" i="0" lang="en-US" sz="1900" u="none" cap="none" strike="noStrike">
                <a:solidFill>
                  <a:srgbClr val="000000"/>
                </a:solidFill>
                <a:latin typeface="Gill Sans"/>
                <a:ea typeface="Gill Sans"/>
                <a:cs typeface="Gill Sans"/>
                <a:sym typeface="Gill Sans"/>
              </a:rPr>
              <a:t>Entrarem i sortirem per l’entrada principal. 		</a:t>
            </a:r>
            <a:r>
              <a:rPr b="1" i="0" lang="en-US" sz="1600" u="none" cap="none" strike="noStrike">
                <a:solidFill>
                  <a:srgbClr val="FF0000"/>
                </a:solidFill>
                <a:latin typeface="Gill Sans"/>
                <a:ea typeface="Gill Sans"/>
                <a:cs typeface="Gill Sans"/>
                <a:sym typeface="Gill Sans"/>
              </a:rPr>
              <a:t>*ENTRADA PRIMER DIA FAMÍLIES</a:t>
            </a:r>
            <a:endParaRPr b="0" i="0" sz="1600" u="none" cap="none" strike="noStrike">
              <a:solidFill>
                <a:srgbClr val="FF0000"/>
              </a:solidFill>
              <a:latin typeface="Gill Sans"/>
              <a:ea typeface="Gill Sans"/>
              <a:cs typeface="Gill Sans"/>
              <a:sym typeface="Gill Sans"/>
            </a:endParaRPr>
          </a:p>
          <a:p>
            <a:pPr indent="-349250" lvl="0" marL="457200" marR="0" rtl="0" algn="l">
              <a:lnSpc>
                <a:spcPct val="115000"/>
              </a:lnSpc>
              <a:spcBef>
                <a:spcPts val="0"/>
              </a:spcBef>
              <a:spcAft>
                <a:spcPts val="0"/>
              </a:spcAft>
              <a:buClr>
                <a:srgbClr val="000000"/>
              </a:buClr>
              <a:buSzPts val="1900"/>
              <a:buFont typeface="Gill Sans"/>
              <a:buChar char="●"/>
            </a:pPr>
            <a:r>
              <a:rPr b="0" i="0" lang="en-US" sz="1900" u="none" cap="none" strike="noStrike">
                <a:solidFill>
                  <a:srgbClr val="000000"/>
                </a:solidFill>
                <a:latin typeface="Gill Sans"/>
                <a:ea typeface="Gill Sans"/>
                <a:cs typeface="Gill Sans"/>
                <a:sym typeface="Gill Sans"/>
              </a:rPr>
              <a:t>Entrades: </a:t>
            </a:r>
            <a:r>
              <a:rPr b="1" i="0" lang="en-US" sz="1900" u="none" cap="none" strike="noStrike">
                <a:solidFill>
                  <a:srgbClr val="000000"/>
                </a:solidFill>
                <a:latin typeface="Gill Sans"/>
                <a:ea typeface="Gill Sans"/>
                <a:cs typeface="Gill Sans"/>
                <a:sym typeface="Gill Sans"/>
              </a:rPr>
              <a:t>9h</a:t>
            </a:r>
            <a:r>
              <a:rPr b="0" i="0" lang="en-US" sz="1900" u="none" cap="none" strike="noStrike">
                <a:solidFill>
                  <a:srgbClr val="000000"/>
                </a:solidFill>
                <a:latin typeface="Gill Sans"/>
                <a:ea typeface="Gill Sans"/>
                <a:cs typeface="Gill Sans"/>
                <a:sym typeface="Gill Sans"/>
              </a:rPr>
              <a:t> i </a:t>
            </a:r>
            <a:r>
              <a:rPr b="1" i="0" lang="en-US" sz="1900" u="none" cap="none" strike="noStrike">
                <a:solidFill>
                  <a:srgbClr val="000000"/>
                </a:solidFill>
                <a:latin typeface="Gill Sans"/>
                <a:ea typeface="Gill Sans"/>
                <a:cs typeface="Gill Sans"/>
                <a:sym typeface="Gill Sans"/>
              </a:rPr>
              <a:t>15h</a:t>
            </a:r>
            <a:r>
              <a:rPr b="0" i="0" lang="en-US" sz="1900" u="none" cap="none" strike="noStrike">
                <a:solidFill>
                  <a:srgbClr val="000000"/>
                </a:solidFill>
                <a:latin typeface="Gill Sans"/>
                <a:ea typeface="Gill Sans"/>
                <a:cs typeface="Gill Sans"/>
                <a:sym typeface="Gill Sans"/>
              </a:rPr>
              <a:t>.</a:t>
            </a:r>
            <a:endParaRPr b="0" i="0" sz="1900" u="none" cap="none" strike="noStrike">
              <a:solidFill>
                <a:srgbClr val="000000"/>
              </a:solidFill>
              <a:latin typeface="Gill Sans"/>
              <a:ea typeface="Gill Sans"/>
              <a:cs typeface="Gill Sans"/>
              <a:sym typeface="Gill Sans"/>
            </a:endParaRPr>
          </a:p>
          <a:p>
            <a:pPr indent="-349250" lvl="0" marL="457200" marR="0" rtl="0" algn="l">
              <a:lnSpc>
                <a:spcPct val="115000"/>
              </a:lnSpc>
              <a:spcBef>
                <a:spcPts val="0"/>
              </a:spcBef>
              <a:spcAft>
                <a:spcPts val="0"/>
              </a:spcAft>
              <a:buClr>
                <a:srgbClr val="000000"/>
              </a:buClr>
              <a:buSzPts val="1900"/>
              <a:buFont typeface="Gill Sans"/>
              <a:buChar char="●"/>
            </a:pPr>
            <a:r>
              <a:rPr b="0" i="0" lang="en-US" sz="1900" u="none" cap="none" strike="noStrike">
                <a:solidFill>
                  <a:srgbClr val="000000"/>
                </a:solidFill>
                <a:latin typeface="Gill Sans"/>
                <a:ea typeface="Gill Sans"/>
                <a:cs typeface="Gill Sans"/>
                <a:sym typeface="Gill Sans"/>
              </a:rPr>
              <a:t>Sortides: </a:t>
            </a:r>
            <a:r>
              <a:rPr b="1" i="0" lang="en-US" sz="1900" u="none" cap="none" strike="noStrike">
                <a:solidFill>
                  <a:srgbClr val="000000"/>
                </a:solidFill>
                <a:latin typeface="Gill Sans"/>
                <a:ea typeface="Gill Sans"/>
                <a:cs typeface="Gill Sans"/>
                <a:sym typeface="Gill Sans"/>
              </a:rPr>
              <a:t>12:30h</a:t>
            </a:r>
            <a:r>
              <a:rPr b="0" i="0" lang="en-US" sz="1900" u="none" cap="none" strike="noStrike">
                <a:solidFill>
                  <a:srgbClr val="000000"/>
                </a:solidFill>
                <a:latin typeface="Gill Sans"/>
                <a:ea typeface="Gill Sans"/>
                <a:cs typeface="Gill Sans"/>
                <a:sym typeface="Gill Sans"/>
              </a:rPr>
              <a:t> i </a:t>
            </a:r>
            <a:r>
              <a:rPr b="1" i="0" lang="en-US" sz="1900" u="none" cap="none" strike="noStrike">
                <a:solidFill>
                  <a:srgbClr val="000000"/>
                </a:solidFill>
                <a:latin typeface="Gill Sans"/>
                <a:ea typeface="Gill Sans"/>
                <a:cs typeface="Gill Sans"/>
                <a:sym typeface="Gill Sans"/>
              </a:rPr>
              <a:t>16:30h.</a:t>
            </a:r>
            <a:endParaRPr b="1" i="0" sz="1900" u="none" cap="none" strike="noStrike">
              <a:solidFill>
                <a:srgbClr val="000000"/>
              </a:solidFill>
              <a:latin typeface="Gill Sans"/>
              <a:ea typeface="Gill Sans"/>
              <a:cs typeface="Gill Sans"/>
              <a:sym typeface="Gill Sans"/>
            </a:endParaRPr>
          </a:p>
          <a:p>
            <a:pPr indent="0" lvl="0" marL="0" marR="0" rtl="0" algn="l">
              <a:lnSpc>
                <a:spcPct val="115000"/>
              </a:lnSpc>
              <a:spcBef>
                <a:spcPts val="1000"/>
              </a:spcBef>
              <a:spcAft>
                <a:spcPts val="0"/>
              </a:spcAft>
              <a:buClr>
                <a:srgbClr val="000000"/>
              </a:buClr>
              <a:buSzPts val="1900"/>
              <a:buFont typeface="Arial"/>
              <a:buNone/>
            </a:pPr>
            <a:r>
              <a:rPr b="0" i="0" lang="en-US" sz="1900" u="none" cap="none" strike="noStrike">
                <a:solidFill>
                  <a:schemeClr val="dk2"/>
                </a:solidFill>
                <a:latin typeface="Gill Sans"/>
                <a:ea typeface="Gill Sans"/>
                <a:cs typeface="Gill Sans"/>
                <a:sym typeface="Gill Sans"/>
              </a:rPr>
              <a:t>L’alumnat entrarà sol per la porta principal i farà fila on la mestra els estarà esperant. </a:t>
            </a:r>
            <a:endParaRPr b="0" i="0" sz="1900" u="none" cap="none" strike="noStrike">
              <a:solidFill>
                <a:schemeClr val="dk2"/>
              </a:solidFill>
              <a:latin typeface="Gill Sans"/>
              <a:ea typeface="Gill Sans"/>
              <a:cs typeface="Gill Sans"/>
              <a:sym typeface="Gill Sans"/>
            </a:endParaRPr>
          </a:p>
          <a:p>
            <a:pPr indent="0" lvl="0" marL="0" marR="0" rtl="0" algn="l">
              <a:lnSpc>
                <a:spcPct val="115000"/>
              </a:lnSpc>
              <a:spcBef>
                <a:spcPts val="1000"/>
              </a:spcBef>
              <a:spcAft>
                <a:spcPts val="0"/>
              </a:spcAft>
              <a:buClr>
                <a:srgbClr val="000000"/>
              </a:buClr>
              <a:buSzPts val="1900"/>
              <a:buFont typeface="Arial"/>
              <a:buNone/>
            </a:pPr>
            <a:r>
              <a:rPr b="0" i="0" lang="en-US" sz="1900" u="none" cap="none" strike="noStrike">
                <a:solidFill>
                  <a:schemeClr val="dk2"/>
                </a:solidFill>
                <a:latin typeface="Gill Sans"/>
                <a:ea typeface="Gill Sans"/>
                <a:cs typeface="Gill Sans"/>
                <a:sym typeface="Gill Sans"/>
              </a:rPr>
              <a:t>Si un germà o germana gran té l’</a:t>
            </a:r>
            <a:r>
              <a:rPr b="1" i="0" lang="en-US" sz="1900" u="none" cap="none" strike="noStrike">
                <a:solidFill>
                  <a:schemeClr val="dk2"/>
                </a:solidFill>
                <a:latin typeface="Gill Sans"/>
                <a:ea typeface="Gill Sans"/>
                <a:cs typeface="Gill Sans"/>
                <a:sym typeface="Gill Sans"/>
              </a:rPr>
              <a:t>autorització</a:t>
            </a:r>
            <a:r>
              <a:rPr b="0" i="0" lang="en-US" sz="1900" u="none" cap="none" strike="noStrike">
                <a:solidFill>
                  <a:schemeClr val="dk2"/>
                </a:solidFill>
                <a:latin typeface="Gill Sans"/>
                <a:ea typeface="Gill Sans"/>
                <a:cs typeface="Gill Sans"/>
                <a:sym typeface="Gill Sans"/>
              </a:rPr>
              <a:t> per endur-se el seu germà/na petit/a, sortirà al pati i baixarà amb ell/a per la rampa. </a:t>
            </a:r>
            <a:endParaRPr b="0" i="0" sz="1900" u="none" cap="none" strike="noStrike">
              <a:solidFill>
                <a:schemeClr val="dk2"/>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2"/>
              </a:solidFill>
              <a:latin typeface="Gill Sans"/>
              <a:ea typeface="Gill Sans"/>
              <a:cs typeface="Gill Sans"/>
              <a:sym typeface="Gill Sans"/>
            </a:endParaRPr>
          </a:p>
          <a:p>
            <a:pPr indent="0" lvl="0" marL="0" marR="0" rtl="0" algn="l">
              <a:lnSpc>
                <a:spcPct val="115000"/>
              </a:lnSpc>
              <a:spcBef>
                <a:spcPts val="1000"/>
              </a:spcBef>
              <a:spcAft>
                <a:spcPts val="0"/>
              </a:spcAft>
              <a:buClr>
                <a:srgbClr val="000000"/>
              </a:buClr>
              <a:buSzPts val="770"/>
              <a:buFont typeface="Arial"/>
              <a:buNone/>
            </a:pPr>
            <a:r>
              <a:rPr b="0" i="0" lang="en-US" sz="1900" u="none" cap="none" strike="noStrike">
                <a:solidFill>
                  <a:schemeClr val="dk2"/>
                </a:solidFill>
                <a:latin typeface="Gill Sans"/>
                <a:ea typeface="Gill Sans"/>
                <a:cs typeface="Gill Sans"/>
                <a:sym typeface="Gill Sans"/>
              </a:rPr>
              <a:t>Els </a:t>
            </a:r>
            <a:r>
              <a:rPr lang="en-US" sz="1900">
                <a:solidFill>
                  <a:schemeClr val="dk2"/>
                </a:solidFill>
                <a:latin typeface="Gill Sans"/>
                <a:ea typeface="Gill Sans"/>
                <a:cs typeface="Gill Sans"/>
                <a:sym typeface="Gill Sans"/>
              </a:rPr>
              <a:t>infants</a:t>
            </a:r>
            <a:r>
              <a:rPr b="0" i="0" lang="en-US" sz="1900" u="none" cap="none" strike="noStrike">
                <a:solidFill>
                  <a:schemeClr val="dk2"/>
                </a:solidFill>
                <a:latin typeface="Gill Sans"/>
                <a:ea typeface="Gill Sans"/>
                <a:cs typeface="Gill Sans"/>
                <a:sym typeface="Gill Sans"/>
              </a:rPr>
              <a:t> que no tinguin l’</a:t>
            </a:r>
            <a:r>
              <a:rPr b="1" i="0" lang="en-US" sz="1900" u="none" cap="none" strike="noStrike">
                <a:solidFill>
                  <a:schemeClr val="dk2"/>
                </a:solidFill>
                <a:latin typeface="Gill Sans"/>
                <a:ea typeface="Gill Sans"/>
                <a:cs typeface="Gill Sans"/>
                <a:sym typeface="Gill Sans"/>
              </a:rPr>
              <a:t>autorització</a:t>
            </a:r>
            <a:r>
              <a:rPr b="0" i="0" lang="en-US" sz="1900" u="none" cap="none" strike="noStrike">
                <a:solidFill>
                  <a:schemeClr val="dk2"/>
                </a:solidFill>
                <a:latin typeface="Gill Sans"/>
                <a:ea typeface="Gill Sans"/>
                <a:cs typeface="Gill Sans"/>
                <a:sym typeface="Gill Sans"/>
              </a:rPr>
              <a:t> per marxar sols estaran amb la/el mestra/e fins que l’hagin vingut a buscar.   </a:t>
            </a:r>
            <a:endParaRPr b="0" i="0" sz="1900" u="none" cap="none" strike="noStrike">
              <a:solidFill>
                <a:schemeClr val="dk2"/>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900"/>
              <a:buFont typeface="Arial"/>
              <a:buNone/>
            </a:pPr>
            <a:r>
              <a:t/>
            </a:r>
            <a:endParaRPr b="1" i="0" sz="900" u="none" cap="none" strike="noStrike">
              <a:solidFill>
                <a:schemeClr val="dk2"/>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1900"/>
              <a:buFont typeface="Arial"/>
              <a:buNone/>
            </a:pPr>
            <a:r>
              <a:rPr b="1" i="0" lang="en-US" sz="1900" u="none" cap="none" strike="noStrike">
                <a:solidFill>
                  <a:srgbClr val="FF0000"/>
                </a:solidFill>
                <a:latin typeface="Gill Sans"/>
                <a:ea typeface="Gill Sans"/>
                <a:cs typeface="Gill Sans"/>
                <a:sym typeface="Gill Sans"/>
              </a:rPr>
              <a:t>PREGUEM MÀXIMA PUNTUALITAT EN LES ENTRADES I SORTIDES!</a:t>
            </a:r>
            <a:endParaRPr b="1" i="0" sz="1900" u="none" cap="none" strike="noStrike">
              <a:solidFill>
                <a:srgbClr val="FF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1900"/>
              <a:buFont typeface="Arial"/>
              <a:buNone/>
            </a:pPr>
            <a:r>
              <a:t/>
            </a:r>
            <a:endParaRPr b="1" sz="1900">
              <a:solidFill>
                <a:srgbClr val="FF0000"/>
              </a:solidFill>
              <a:latin typeface="Gill Sans"/>
              <a:ea typeface="Gill Sans"/>
              <a:cs typeface="Gill Sans"/>
              <a:sym typeface="Gill Sans"/>
            </a:endParaRPr>
          </a:p>
          <a:p>
            <a:pPr indent="0" lvl="0" marL="0" marR="0" rtl="0" algn="just">
              <a:lnSpc>
                <a:spcPct val="150000"/>
              </a:lnSpc>
              <a:spcBef>
                <a:spcPts val="0"/>
              </a:spcBef>
              <a:spcAft>
                <a:spcPts val="0"/>
              </a:spcAft>
              <a:buClr>
                <a:srgbClr val="000000"/>
              </a:buClr>
              <a:buSzPts val="770"/>
              <a:buFont typeface="Arial"/>
              <a:buNone/>
            </a:pPr>
            <a:r>
              <a:rPr lang="en-US" sz="1900">
                <a:latin typeface="Gill Sans"/>
                <a:ea typeface="Gill Sans"/>
                <a:cs typeface="Gill Sans"/>
                <a:sym typeface="Gill Sans"/>
              </a:rPr>
              <a:t>Si necessiteu parlar amb la tutora o amb algun especialista, u</a:t>
            </a:r>
            <a:r>
              <a:rPr i="0" lang="en-US" sz="1900" u="none" cap="none" strike="noStrike">
                <a:solidFill>
                  <a:srgbClr val="000000"/>
                </a:solidFill>
                <a:latin typeface="Gill Sans"/>
                <a:ea typeface="Gill Sans"/>
                <a:cs typeface="Gill Sans"/>
                <a:sym typeface="Gill Sans"/>
              </a:rPr>
              <a:t>tilitzeu els canals </a:t>
            </a:r>
            <a:r>
              <a:rPr lang="en-US" sz="1900">
                <a:latin typeface="Gill Sans"/>
                <a:ea typeface="Gill Sans"/>
                <a:cs typeface="Gill Sans"/>
                <a:sym typeface="Gill Sans"/>
              </a:rPr>
              <a:t>de </a:t>
            </a:r>
            <a:r>
              <a:rPr i="0" lang="en-US" sz="1900" u="none" cap="none" strike="noStrike">
                <a:solidFill>
                  <a:srgbClr val="000000"/>
                </a:solidFill>
                <a:latin typeface="Gill Sans"/>
                <a:ea typeface="Gill Sans"/>
                <a:cs typeface="Gill Sans"/>
                <a:sym typeface="Gill Sans"/>
              </a:rPr>
              <a:t>consulta: telèfon, agenda, correu electrònic de la mestra. </a:t>
            </a:r>
            <a:endParaRPr i="0" sz="1900" u="none" cap="none" strike="noStrike">
              <a:solidFill>
                <a:srgbClr val="000000"/>
              </a:solidFill>
              <a:latin typeface="Gill Sans"/>
              <a:ea typeface="Gill Sans"/>
              <a:cs typeface="Gill Sans"/>
              <a:sym typeface="Gill Sans"/>
            </a:endParaRPr>
          </a:p>
          <a:p>
            <a:pPr indent="0" lvl="0" marL="0" marR="0" rtl="0" algn="just">
              <a:lnSpc>
                <a:spcPct val="150000"/>
              </a:lnSpc>
              <a:spcBef>
                <a:spcPts val="0"/>
              </a:spcBef>
              <a:spcAft>
                <a:spcPts val="0"/>
              </a:spcAft>
              <a:buClr>
                <a:srgbClr val="000000"/>
              </a:buClr>
              <a:buSzPts val="770"/>
              <a:buFont typeface="Arial"/>
              <a:buNone/>
            </a:pPr>
            <a:r>
              <a:rPr i="0" lang="en-US" sz="1900" u="none" cap="none" strike="noStrike">
                <a:solidFill>
                  <a:srgbClr val="000000"/>
                </a:solidFill>
                <a:latin typeface="Gill Sans"/>
                <a:ea typeface="Gill Sans"/>
                <a:cs typeface="Gill Sans"/>
                <a:sym typeface="Gill Sans"/>
              </a:rPr>
              <a:t>En cas de pluja, no hi haurà modificacions en les entrades i sortides. Cal venir preparats per aquests casos amb una capelina, botes d’aigua, paraigües…</a:t>
            </a:r>
            <a:endParaRPr i="0" sz="1900" u="none" cap="none" strike="noStrike">
              <a:solidFill>
                <a:srgbClr val="000000"/>
              </a:solidFill>
              <a:latin typeface="Gill Sans"/>
              <a:ea typeface="Gill Sans"/>
              <a:cs typeface="Gill Sans"/>
              <a:sym typeface="Gill Sans"/>
            </a:endParaRPr>
          </a:p>
          <a:p>
            <a:pPr indent="0" lvl="0" marL="0" marR="0" rtl="0" algn="l">
              <a:lnSpc>
                <a:spcPct val="150000"/>
              </a:lnSpc>
              <a:spcBef>
                <a:spcPts val="0"/>
              </a:spcBef>
              <a:spcAft>
                <a:spcPts val="0"/>
              </a:spcAft>
              <a:buClr>
                <a:srgbClr val="000000"/>
              </a:buClr>
              <a:buSzPts val="1900"/>
              <a:buFont typeface="Arial"/>
              <a:buNone/>
            </a:pPr>
            <a:r>
              <a:t/>
            </a:r>
            <a:endParaRPr b="0" i="0" sz="1900" u="none" cap="none" strike="noStrike">
              <a:solidFill>
                <a:srgbClr val="54A02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3685701111_0_38"/>
          <p:cNvSpPr txBox="1"/>
          <p:nvPr>
            <p:ph type="title"/>
          </p:nvPr>
        </p:nvSpPr>
        <p:spPr>
          <a:xfrm>
            <a:off x="578300" y="198975"/>
            <a:ext cx="7688400" cy="701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3"/>
              </a:buClr>
              <a:buSzPts val="1260"/>
              <a:buFont typeface="Trebuchet MS"/>
              <a:buNone/>
            </a:pPr>
            <a:r>
              <a:rPr lang="en-US" sz="5944">
                <a:solidFill>
                  <a:schemeClr val="dk1"/>
                </a:solidFill>
                <a:latin typeface="Amatic SC"/>
                <a:ea typeface="Amatic SC"/>
                <a:cs typeface="Amatic SC"/>
                <a:sym typeface="Amatic SC"/>
              </a:rPr>
              <a:t>projectes i treballs transversals</a:t>
            </a:r>
            <a:endParaRPr sz="5944">
              <a:solidFill>
                <a:schemeClr val="dk1"/>
              </a:solidFill>
              <a:latin typeface="Amatic SC"/>
              <a:ea typeface="Amatic SC"/>
              <a:cs typeface="Amatic SC"/>
              <a:sym typeface="Amatic SC"/>
            </a:endParaRPr>
          </a:p>
          <a:p>
            <a:pPr indent="0" lvl="0" marL="0" rtl="0" algn="l">
              <a:lnSpc>
                <a:spcPct val="100000"/>
              </a:lnSpc>
              <a:spcBef>
                <a:spcPts val="0"/>
              </a:spcBef>
              <a:spcAft>
                <a:spcPts val="0"/>
              </a:spcAft>
              <a:buClr>
                <a:srgbClr val="701000"/>
              </a:buClr>
              <a:buSzPct val="165384"/>
              <a:buFont typeface="Gill Sans"/>
              <a:buNone/>
            </a:pPr>
            <a:r>
              <a:t/>
            </a:r>
            <a:endParaRPr>
              <a:solidFill>
                <a:srgbClr val="701000"/>
              </a:solidFill>
            </a:endParaRPr>
          </a:p>
        </p:txBody>
      </p:sp>
      <p:sp>
        <p:nvSpPr>
          <p:cNvPr id="157" name="Google Shape;157;g13685701111_0_38"/>
          <p:cNvSpPr/>
          <p:nvPr/>
        </p:nvSpPr>
        <p:spPr>
          <a:xfrm>
            <a:off x="662900" y="1310850"/>
            <a:ext cx="1245600" cy="69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g13685701111_0_38"/>
          <p:cNvPicPr preferRelativeResize="0"/>
          <p:nvPr/>
        </p:nvPicPr>
        <p:blipFill rotWithShape="1">
          <a:blip r:embed="rId3">
            <a:alphaModFix/>
          </a:blip>
          <a:srcRect b="0" l="0" r="0" t="0"/>
          <a:stretch/>
        </p:blipFill>
        <p:spPr>
          <a:xfrm>
            <a:off x="6986725" y="652875"/>
            <a:ext cx="1704675" cy="1704675"/>
          </a:xfrm>
          <a:prstGeom prst="rect">
            <a:avLst/>
          </a:prstGeom>
          <a:noFill/>
          <a:ln>
            <a:noFill/>
          </a:ln>
        </p:spPr>
      </p:pic>
      <p:sp>
        <p:nvSpPr>
          <p:cNvPr id="159" name="Google Shape;159;g13685701111_0_38"/>
          <p:cNvSpPr txBox="1"/>
          <p:nvPr/>
        </p:nvSpPr>
        <p:spPr>
          <a:xfrm>
            <a:off x="360350" y="995700"/>
            <a:ext cx="8124300" cy="6184800"/>
          </a:xfrm>
          <a:prstGeom prst="rect">
            <a:avLst/>
          </a:prstGeom>
          <a:noFill/>
          <a:ln>
            <a:noFill/>
          </a:ln>
        </p:spPr>
        <p:txBody>
          <a:bodyPr anchorCtr="0" anchor="t" bIns="45700" lIns="91425" spcFirstLastPara="1" rIns="91425" wrap="square" tIns="45700">
            <a:noAutofit/>
          </a:bodyPr>
          <a:lstStyle/>
          <a:p>
            <a:pPr indent="0" lvl="0" marL="25400" marR="0" rtl="0" algn="l">
              <a:lnSpc>
                <a:spcPct val="115000"/>
              </a:lnSpc>
              <a:spcBef>
                <a:spcPts val="600"/>
              </a:spcBef>
              <a:spcAft>
                <a:spcPts val="0"/>
              </a:spcAft>
              <a:buClr>
                <a:srgbClr val="000000"/>
              </a:buClr>
              <a:buSzPts val="440"/>
              <a:buFont typeface="Arial"/>
              <a:buNone/>
            </a:pPr>
            <a:r>
              <a:rPr b="0" i="0" lang="en-US" sz="2200" u="none" cap="none" strike="noStrike">
                <a:solidFill>
                  <a:srgbClr val="000000"/>
                </a:solidFill>
                <a:latin typeface="Gill Sans"/>
                <a:ea typeface="Gill Sans"/>
                <a:cs typeface="Gill Sans"/>
                <a:sym typeface="Gill Sans"/>
              </a:rPr>
              <a:t>- La </a:t>
            </a:r>
            <a:r>
              <a:rPr lang="en-US" sz="2200">
                <a:latin typeface="Gill Sans"/>
                <a:ea typeface="Gill Sans"/>
                <a:cs typeface="Gill Sans"/>
                <a:sym typeface="Gill Sans"/>
              </a:rPr>
              <a:t>R</a:t>
            </a:r>
            <a:r>
              <a:rPr b="0" i="0" lang="en-US" sz="2200" u="none" cap="none" strike="noStrike">
                <a:solidFill>
                  <a:srgbClr val="000000"/>
                </a:solidFill>
                <a:latin typeface="Gill Sans"/>
                <a:ea typeface="Gill Sans"/>
                <a:cs typeface="Gill Sans"/>
                <a:sym typeface="Gill Sans"/>
              </a:rPr>
              <a:t>oureda</a:t>
            </a:r>
            <a:endParaRPr b="0" i="0" sz="2200" u="none" cap="none" strike="noStrike">
              <a:solidFill>
                <a:srgbClr val="000000"/>
              </a:solidFill>
              <a:latin typeface="Gill Sans"/>
              <a:ea typeface="Gill Sans"/>
              <a:cs typeface="Gill Sans"/>
              <a:sym typeface="Gill Sans"/>
            </a:endParaRPr>
          </a:p>
          <a:p>
            <a:pPr indent="0" lvl="0" marL="25400" marR="0" rtl="0" algn="l">
              <a:lnSpc>
                <a:spcPct val="115000"/>
              </a:lnSpc>
              <a:spcBef>
                <a:spcPts val="600"/>
              </a:spcBef>
              <a:spcAft>
                <a:spcPts val="0"/>
              </a:spcAft>
              <a:buClr>
                <a:srgbClr val="000000"/>
              </a:buClr>
              <a:buSzPts val="440"/>
              <a:buFont typeface="Arial"/>
              <a:buNone/>
            </a:pPr>
            <a:r>
              <a:rPr b="0" i="0" lang="en-US" sz="2200" u="none" cap="none" strike="noStrike">
                <a:solidFill>
                  <a:srgbClr val="000000"/>
                </a:solidFill>
                <a:latin typeface="Gill Sans"/>
                <a:ea typeface="Gill Sans"/>
                <a:cs typeface="Gill Sans"/>
                <a:sym typeface="Gill Sans"/>
              </a:rPr>
              <a:t>- Programa contra la violència del FCB</a:t>
            </a:r>
            <a:endParaRPr b="0" i="0" sz="2200" u="none" cap="none" strike="noStrike">
              <a:solidFill>
                <a:srgbClr val="000000"/>
              </a:solidFill>
              <a:latin typeface="Gill Sans"/>
              <a:ea typeface="Gill Sans"/>
              <a:cs typeface="Gill Sans"/>
              <a:sym typeface="Gill Sans"/>
            </a:endParaRPr>
          </a:p>
          <a:p>
            <a:pPr indent="0" lvl="0" marL="25400" rtl="0" algn="l">
              <a:lnSpc>
                <a:spcPct val="115000"/>
              </a:lnSpc>
              <a:spcBef>
                <a:spcPts val="600"/>
              </a:spcBef>
              <a:spcAft>
                <a:spcPts val="0"/>
              </a:spcAft>
              <a:buClr>
                <a:srgbClr val="000000"/>
              </a:buClr>
              <a:buSzPts val="440"/>
              <a:buFont typeface="Arial"/>
              <a:buNone/>
            </a:pPr>
            <a:r>
              <a:rPr lang="en-US" sz="2200">
                <a:latin typeface="Gill Sans"/>
                <a:ea typeface="Gill Sans"/>
                <a:cs typeface="Gill Sans"/>
                <a:sym typeface="Gill Sans"/>
              </a:rPr>
              <a:t>- Concurs de LVA</a:t>
            </a:r>
            <a:endParaRPr sz="2200">
              <a:latin typeface="Gill Sans"/>
              <a:ea typeface="Gill Sans"/>
              <a:cs typeface="Gill Sans"/>
              <a:sym typeface="Gill Sans"/>
            </a:endParaRPr>
          </a:p>
          <a:p>
            <a:pPr indent="0" lvl="0" marL="25400" marR="0" rtl="0" algn="l">
              <a:lnSpc>
                <a:spcPct val="115000"/>
              </a:lnSpc>
              <a:spcBef>
                <a:spcPts val="600"/>
              </a:spcBef>
              <a:spcAft>
                <a:spcPts val="0"/>
              </a:spcAft>
              <a:buClr>
                <a:srgbClr val="000000"/>
              </a:buClr>
              <a:buSzPts val="2000"/>
              <a:buFont typeface="Arial"/>
              <a:buNone/>
            </a:pPr>
            <a:r>
              <a:rPr b="0" i="0" lang="en-US" sz="2200" u="none" cap="none" strike="noStrike">
                <a:solidFill>
                  <a:srgbClr val="000000"/>
                </a:solidFill>
                <a:latin typeface="Gill Sans"/>
                <a:ea typeface="Gill Sans"/>
                <a:cs typeface="Gill Sans"/>
                <a:sym typeface="Gill Sans"/>
              </a:rPr>
              <a:t>- Projecte Araart (Artnatura) conjuntament amb el Teatre Clavé</a:t>
            </a:r>
            <a:endParaRPr b="0" i="0" sz="2200" u="none" cap="none" strike="noStrike">
              <a:solidFill>
                <a:srgbClr val="000000"/>
              </a:solidFill>
              <a:latin typeface="Gill Sans"/>
              <a:ea typeface="Gill Sans"/>
              <a:cs typeface="Gill Sans"/>
              <a:sym typeface="Gill Sans"/>
            </a:endParaRPr>
          </a:p>
          <a:p>
            <a:pPr indent="0" lvl="0" marL="25400" marR="0" rtl="0" algn="l">
              <a:lnSpc>
                <a:spcPct val="115000"/>
              </a:lnSpc>
              <a:spcBef>
                <a:spcPts val="600"/>
              </a:spcBef>
              <a:spcAft>
                <a:spcPts val="0"/>
              </a:spcAft>
              <a:buClr>
                <a:srgbClr val="000000"/>
              </a:buClr>
              <a:buSzPts val="440"/>
              <a:buFont typeface="Arial"/>
              <a:buNone/>
            </a:pPr>
            <a:r>
              <a:rPr b="0" i="0" lang="en-US" sz="2200" u="none" cap="none" strike="noStrike">
                <a:solidFill>
                  <a:srgbClr val="000000"/>
                </a:solidFill>
                <a:latin typeface="Gill Sans"/>
                <a:ea typeface="Gill Sans"/>
                <a:cs typeface="Gill Sans"/>
                <a:sym typeface="Gill Sans"/>
              </a:rPr>
              <a:t>- Pla lector</a:t>
            </a:r>
            <a:endParaRPr b="0" i="0" sz="2200" u="none" cap="none" strike="noStrike">
              <a:solidFill>
                <a:srgbClr val="000000"/>
              </a:solidFill>
              <a:latin typeface="Gill Sans"/>
              <a:ea typeface="Gill Sans"/>
              <a:cs typeface="Gill Sans"/>
              <a:sym typeface="Gill Sans"/>
            </a:endParaRPr>
          </a:p>
          <a:p>
            <a:pPr indent="0" lvl="0" marL="25400" marR="0" rtl="0" algn="l">
              <a:lnSpc>
                <a:spcPct val="115000"/>
              </a:lnSpc>
              <a:spcBef>
                <a:spcPts val="600"/>
              </a:spcBef>
              <a:spcAft>
                <a:spcPts val="0"/>
              </a:spcAft>
              <a:buClr>
                <a:srgbClr val="000000"/>
              </a:buClr>
              <a:buSzPts val="2000"/>
              <a:buFont typeface="Arial"/>
              <a:buNone/>
            </a:pPr>
            <a:r>
              <a:rPr b="0" i="0" lang="en-US" sz="2200" u="none" cap="none" strike="noStrike">
                <a:solidFill>
                  <a:srgbClr val="000000"/>
                </a:solidFill>
                <a:latin typeface="Gill Sans"/>
                <a:ea typeface="Gill Sans"/>
                <a:cs typeface="Gill Sans"/>
                <a:sym typeface="Gill Sans"/>
              </a:rPr>
              <a:t>- Racons matemàtics</a:t>
            </a:r>
            <a:endParaRPr b="0" i="0" sz="2200" u="none" cap="none" strike="noStrike">
              <a:solidFill>
                <a:srgbClr val="000000"/>
              </a:solidFill>
              <a:latin typeface="Gill Sans"/>
              <a:ea typeface="Gill Sans"/>
              <a:cs typeface="Gill Sans"/>
              <a:sym typeface="Gill Sans"/>
            </a:endParaRPr>
          </a:p>
          <a:p>
            <a:pPr indent="0" lvl="0" marL="25400" marR="0" rtl="0" algn="l">
              <a:lnSpc>
                <a:spcPct val="115000"/>
              </a:lnSpc>
              <a:spcBef>
                <a:spcPts val="600"/>
              </a:spcBef>
              <a:spcAft>
                <a:spcPts val="0"/>
              </a:spcAft>
              <a:buClr>
                <a:srgbClr val="000000"/>
              </a:buClr>
              <a:buSzPts val="2000"/>
              <a:buFont typeface="Arial"/>
              <a:buNone/>
            </a:pPr>
            <a:r>
              <a:rPr b="0" i="0" lang="en-US" sz="2200" u="none" cap="none" strike="noStrike">
                <a:solidFill>
                  <a:srgbClr val="000000"/>
                </a:solidFill>
                <a:latin typeface="Gill Sans"/>
                <a:ea typeface="Gill Sans"/>
                <a:cs typeface="Gill Sans"/>
                <a:sym typeface="Gill Sans"/>
              </a:rPr>
              <a:t>- Cultura digi</a:t>
            </a:r>
            <a:r>
              <a:rPr lang="en-US" sz="2200">
                <a:latin typeface="Gill Sans"/>
                <a:ea typeface="Gill Sans"/>
                <a:cs typeface="Gill Sans"/>
                <a:sym typeface="Gill Sans"/>
              </a:rPr>
              <a:t>tal i </a:t>
            </a:r>
            <a:r>
              <a:rPr b="0" i="0" lang="en-US" sz="2200" u="none" cap="none" strike="noStrike">
                <a:solidFill>
                  <a:srgbClr val="000000"/>
                </a:solidFill>
                <a:latin typeface="Gill Sans"/>
                <a:ea typeface="Gill Sans"/>
                <a:cs typeface="Gill Sans"/>
                <a:sym typeface="Gill Sans"/>
              </a:rPr>
              <a:t>Robòtica</a:t>
            </a:r>
            <a:endParaRPr b="0" i="0" sz="2200" u="none" cap="none" strike="noStrike">
              <a:solidFill>
                <a:srgbClr val="000000"/>
              </a:solidFill>
              <a:latin typeface="Gill Sans"/>
              <a:ea typeface="Gill Sans"/>
              <a:cs typeface="Gill Sans"/>
              <a:sym typeface="Gill Sans"/>
            </a:endParaRPr>
          </a:p>
          <a:p>
            <a:pPr indent="0" lvl="0" marL="25400" marR="0" rtl="0" algn="l">
              <a:lnSpc>
                <a:spcPct val="115000"/>
              </a:lnSpc>
              <a:spcBef>
                <a:spcPts val="600"/>
              </a:spcBef>
              <a:spcAft>
                <a:spcPts val="0"/>
              </a:spcAft>
              <a:buClr>
                <a:srgbClr val="000000"/>
              </a:buClr>
              <a:buSzPts val="2000"/>
              <a:buFont typeface="Arial"/>
              <a:buNone/>
            </a:pPr>
            <a:r>
              <a:rPr b="0" i="0" lang="en-US" sz="2200" u="none" cap="none" strike="noStrike">
                <a:solidFill>
                  <a:srgbClr val="000000"/>
                </a:solidFill>
                <a:latin typeface="Gill Sans"/>
                <a:ea typeface="Gill Sans"/>
                <a:cs typeface="Gill Sans"/>
                <a:sym typeface="Gill Sans"/>
              </a:rPr>
              <a:t>- Tècniques d’estudi</a:t>
            </a:r>
            <a:endParaRPr b="0" i="0" sz="2200" u="none" cap="none" strike="noStrike">
              <a:solidFill>
                <a:srgbClr val="000000"/>
              </a:solidFill>
              <a:latin typeface="Gill Sans"/>
              <a:ea typeface="Gill Sans"/>
              <a:cs typeface="Gill Sans"/>
              <a:sym typeface="Gill Sans"/>
            </a:endParaRPr>
          </a:p>
          <a:p>
            <a:pPr indent="0" lvl="0" marL="25400" marR="0" rtl="0" algn="l">
              <a:lnSpc>
                <a:spcPct val="115000"/>
              </a:lnSpc>
              <a:spcBef>
                <a:spcPts val="600"/>
              </a:spcBef>
              <a:spcAft>
                <a:spcPts val="0"/>
              </a:spcAft>
              <a:buClr>
                <a:srgbClr val="000000"/>
              </a:buClr>
              <a:buSzPts val="2000"/>
              <a:buFont typeface="Arial"/>
              <a:buNone/>
            </a:pPr>
            <a:r>
              <a:rPr b="0" i="0" lang="en-US" sz="2200" u="none" cap="none" strike="noStrike">
                <a:solidFill>
                  <a:srgbClr val="000000"/>
                </a:solidFill>
                <a:latin typeface="Gill Sans"/>
                <a:ea typeface="Gill Sans"/>
                <a:cs typeface="Gill Sans"/>
                <a:sym typeface="Gill Sans"/>
              </a:rPr>
              <a:t>- Treball d’habilitats socials per millorar l’actitud i la cohesió de grup</a:t>
            </a:r>
            <a:endParaRPr b="0" i="0" sz="2200" u="none" cap="none" strike="noStrike">
              <a:solidFill>
                <a:srgbClr val="000000"/>
              </a:solidFill>
              <a:latin typeface="Gill Sans"/>
              <a:ea typeface="Gill Sans"/>
              <a:cs typeface="Gill Sans"/>
              <a:sym typeface="Gill Sans"/>
            </a:endParaRPr>
          </a:p>
          <a:p>
            <a:pPr indent="0" lvl="0" marL="25400" marR="0" rtl="0" algn="l">
              <a:lnSpc>
                <a:spcPct val="115000"/>
              </a:lnSpc>
              <a:spcBef>
                <a:spcPts val="600"/>
              </a:spcBef>
              <a:spcAft>
                <a:spcPts val="0"/>
              </a:spcAft>
              <a:buClr>
                <a:srgbClr val="000000"/>
              </a:buClr>
              <a:buSzPts val="2000"/>
              <a:buFont typeface="Arial"/>
              <a:buNone/>
            </a:pPr>
            <a:r>
              <a:rPr b="0" i="0" lang="en-US" sz="2200" u="none" cap="none" strike="noStrike">
                <a:solidFill>
                  <a:srgbClr val="000000"/>
                </a:solidFill>
                <a:latin typeface="Gill Sans"/>
                <a:ea typeface="Gill Sans"/>
                <a:cs typeface="Gill Sans"/>
                <a:sym typeface="Gill Sans"/>
              </a:rPr>
              <a:t>- Treball cooperatiu</a:t>
            </a:r>
            <a:endParaRPr b="0" i="0" sz="2200" u="none" cap="none" strike="noStrike">
              <a:solidFill>
                <a:srgbClr val="000000"/>
              </a:solidFill>
              <a:latin typeface="Gill Sans"/>
              <a:ea typeface="Gill Sans"/>
              <a:cs typeface="Gill Sans"/>
              <a:sym typeface="Gill Sans"/>
            </a:endParaRPr>
          </a:p>
          <a:p>
            <a:pPr indent="0" lvl="0" marL="25400" marR="0" rtl="0" algn="l">
              <a:lnSpc>
                <a:spcPct val="115000"/>
              </a:lnSpc>
              <a:spcBef>
                <a:spcPts val="600"/>
              </a:spcBef>
              <a:spcAft>
                <a:spcPts val="0"/>
              </a:spcAft>
              <a:buClr>
                <a:srgbClr val="000000"/>
              </a:buClr>
              <a:buSzPts val="2000"/>
              <a:buFont typeface="Arial"/>
              <a:buNone/>
            </a:pPr>
            <a:r>
              <a:rPr lang="en-US" sz="2200">
                <a:latin typeface="Gill Sans"/>
                <a:ea typeface="Gill Sans"/>
                <a:cs typeface="Gill Sans"/>
                <a:sym typeface="Gill Sans"/>
              </a:rPr>
              <a:t>- Projecte Andreia per fomentar la  resiliència</a:t>
            </a:r>
            <a:endParaRPr sz="2200">
              <a:latin typeface="Gill Sans"/>
              <a:ea typeface="Gill Sans"/>
              <a:cs typeface="Gill Sans"/>
              <a:sym typeface="Gill Sans"/>
            </a:endParaRPr>
          </a:p>
          <a:p>
            <a:pPr indent="0" lvl="0" marL="25400" marR="0" rtl="0" algn="l">
              <a:lnSpc>
                <a:spcPct val="115000"/>
              </a:lnSpc>
              <a:spcBef>
                <a:spcPts val="600"/>
              </a:spcBef>
              <a:spcAft>
                <a:spcPts val="0"/>
              </a:spcAft>
              <a:buClr>
                <a:srgbClr val="000000"/>
              </a:buClr>
              <a:buSzPts val="2000"/>
              <a:buFont typeface="Arial"/>
              <a:buNone/>
            </a:pPr>
            <a:r>
              <a:rPr b="0" i="0" lang="en-US" sz="2200" u="none" cap="none" strike="noStrike">
                <a:solidFill>
                  <a:srgbClr val="000000"/>
                </a:solidFill>
                <a:latin typeface="Gill Sans"/>
                <a:ea typeface="Gill Sans"/>
                <a:cs typeface="Gill Sans"/>
                <a:sym typeface="Gill Sans"/>
              </a:rPr>
              <a:t>- Caixa del missatges</a:t>
            </a:r>
            <a:endParaRPr b="0" i="0" sz="2200" u="none" cap="none" strike="noStrike">
              <a:solidFill>
                <a:srgbClr val="000000"/>
              </a:solidFill>
              <a:latin typeface="Gill Sans"/>
              <a:ea typeface="Gill Sans"/>
              <a:cs typeface="Gill Sans"/>
              <a:sym typeface="Gill Sans"/>
            </a:endParaRPr>
          </a:p>
          <a:p>
            <a:pPr indent="0" lvl="0" marL="25400" marR="0" rtl="0" algn="l">
              <a:lnSpc>
                <a:spcPct val="130000"/>
              </a:lnSpc>
              <a:spcBef>
                <a:spcPts val="600"/>
              </a:spcBef>
              <a:spcAft>
                <a:spcPts val="0"/>
              </a:spcAft>
              <a:buClr>
                <a:srgbClr val="000000"/>
              </a:buClr>
              <a:buSzPts val="2000"/>
              <a:buFont typeface="Arial"/>
              <a:buNone/>
            </a:pPr>
            <a:r>
              <a:t/>
            </a:r>
            <a:endParaRPr b="1" i="0" sz="2000" u="none" cap="none" strike="noStrike">
              <a:solidFill>
                <a:srgbClr val="54A02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7b16da159e_0_7"/>
          <p:cNvSpPr txBox="1"/>
          <p:nvPr>
            <p:ph type="title"/>
          </p:nvPr>
        </p:nvSpPr>
        <p:spPr>
          <a:xfrm>
            <a:off x="1578300" y="0"/>
            <a:ext cx="6347700" cy="10029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rgbClr val="000000"/>
              </a:buClr>
              <a:buSzPct val="105652"/>
              <a:buFont typeface="Arial"/>
              <a:buNone/>
            </a:pPr>
            <a:r>
              <a:rPr lang="en-US" sz="5111">
                <a:solidFill>
                  <a:schemeClr val="dk1"/>
                </a:solidFill>
                <a:latin typeface="Amatic SC"/>
                <a:ea typeface="Amatic SC"/>
                <a:cs typeface="Amatic SC"/>
                <a:sym typeface="Amatic SC"/>
              </a:rPr>
              <a:t>PROJECTE D’INNOVACIÓ</a:t>
            </a:r>
            <a:endParaRPr sz="4711">
              <a:solidFill>
                <a:schemeClr val="dk1"/>
              </a:solidFill>
              <a:latin typeface="Trebuchet MS"/>
              <a:ea typeface="Trebuchet MS"/>
              <a:cs typeface="Trebuchet MS"/>
              <a:sym typeface="Trebuchet MS"/>
            </a:endParaRPr>
          </a:p>
          <a:p>
            <a:pPr indent="0" lvl="0" marL="0" rtl="0" algn="ctr">
              <a:lnSpc>
                <a:spcPct val="100000"/>
              </a:lnSpc>
              <a:spcBef>
                <a:spcPts val="0"/>
              </a:spcBef>
              <a:spcAft>
                <a:spcPts val="0"/>
              </a:spcAft>
              <a:buSzPct val="41570"/>
              <a:buNone/>
            </a:pPr>
            <a:r>
              <a:rPr lang="en-US" sz="4811">
                <a:solidFill>
                  <a:srgbClr val="0B5394"/>
                </a:solidFill>
                <a:latin typeface="Chewy"/>
                <a:ea typeface="Chewy"/>
                <a:cs typeface="Chewy"/>
                <a:sym typeface="Chewy"/>
              </a:rPr>
              <a:t>ARAART</a:t>
            </a:r>
            <a:endParaRPr sz="4811">
              <a:solidFill>
                <a:srgbClr val="0B5394"/>
              </a:solidFill>
              <a:latin typeface="Chewy"/>
              <a:ea typeface="Chewy"/>
              <a:cs typeface="Chewy"/>
              <a:sym typeface="Chewy"/>
            </a:endParaRPr>
          </a:p>
          <a:p>
            <a:pPr indent="0" lvl="0" marL="0" marR="0" rtl="0" algn="ctr">
              <a:lnSpc>
                <a:spcPct val="130000"/>
              </a:lnSpc>
              <a:spcBef>
                <a:spcPts val="600"/>
              </a:spcBef>
              <a:spcAft>
                <a:spcPts val="0"/>
              </a:spcAft>
              <a:buSzPct val="86956"/>
              <a:buNone/>
            </a:pPr>
            <a:r>
              <a:rPr b="0" lang="en-US" sz="2300">
                <a:solidFill>
                  <a:srgbClr val="000000"/>
                </a:solidFill>
                <a:latin typeface="Gill Sans"/>
                <a:ea typeface="Gill Sans"/>
                <a:cs typeface="Gill Sans"/>
                <a:sym typeface="Gill Sans"/>
              </a:rPr>
              <a:t>Programa que es realitza conjuntament amb el teatre Clavé.</a:t>
            </a:r>
            <a:endParaRPr b="0" sz="2300">
              <a:solidFill>
                <a:srgbClr val="000000"/>
              </a:solidFill>
              <a:latin typeface="Gill Sans"/>
              <a:ea typeface="Gill Sans"/>
              <a:cs typeface="Gill Sans"/>
              <a:sym typeface="Gill Sans"/>
            </a:endParaRPr>
          </a:p>
          <a:p>
            <a:pPr indent="0" lvl="0" marL="0" rtl="0" algn="ctr">
              <a:lnSpc>
                <a:spcPct val="100000"/>
              </a:lnSpc>
              <a:spcBef>
                <a:spcPts val="0"/>
              </a:spcBef>
              <a:spcAft>
                <a:spcPts val="0"/>
              </a:spcAft>
              <a:buClr>
                <a:srgbClr val="000000"/>
              </a:buClr>
              <a:buSzPct val="200000"/>
              <a:buFont typeface="Arial"/>
              <a:buNone/>
            </a:pPr>
            <a:r>
              <a:t/>
            </a:r>
            <a:endParaRPr sz="2700">
              <a:solidFill>
                <a:srgbClr val="FF0000"/>
              </a:solidFill>
              <a:latin typeface="Trebuchet MS"/>
              <a:ea typeface="Trebuchet MS"/>
              <a:cs typeface="Trebuchet MS"/>
              <a:sym typeface="Trebuchet MS"/>
            </a:endParaRPr>
          </a:p>
          <a:p>
            <a:pPr indent="0" lvl="0" marL="0" rtl="0" algn="l">
              <a:lnSpc>
                <a:spcPct val="100000"/>
              </a:lnSpc>
              <a:spcBef>
                <a:spcPts val="0"/>
              </a:spcBef>
              <a:spcAft>
                <a:spcPts val="0"/>
              </a:spcAft>
              <a:buSzPct val="71428"/>
              <a:buNone/>
            </a:pPr>
            <a:r>
              <a:t/>
            </a:r>
            <a:endParaRPr/>
          </a:p>
        </p:txBody>
      </p:sp>
      <p:sp>
        <p:nvSpPr>
          <p:cNvPr id="166" name="Google Shape;166;g27b16da159e_0_7"/>
          <p:cNvSpPr txBox="1"/>
          <p:nvPr>
            <p:ph idx="1" type="body"/>
          </p:nvPr>
        </p:nvSpPr>
        <p:spPr>
          <a:xfrm>
            <a:off x="260075" y="5466475"/>
            <a:ext cx="8722500" cy="11715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000"/>
              </a:spcBef>
              <a:spcAft>
                <a:spcPts val="0"/>
              </a:spcAft>
              <a:buClr>
                <a:srgbClr val="000000"/>
              </a:buClr>
              <a:buSzPts val="1008"/>
              <a:buFont typeface="Arial"/>
              <a:buNone/>
            </a:pPr>
            <a:r>
              <a:rPr lang="en-US" sz="1760">
                <a:solidFill>
                  <a:srgbClr val="000000"/>
                </a:solidFill>
                <a:latin typeface="Gill Sans"/>
                <a:ea typeface="Gill Sans"/>
                <a:cs typeface="Gill Sans"/>
                <a:sym typeface="Gill Sans"/>
              </a:rPr>
              <a:t>APRENEM A</a:t>
            </a:r>
            <a:r>
              <a:rPr b="1" lang="en-US" sz="1760">
                <a:solidFill>
                  <a:srgbClr val="000000"/>
                </a:solidFill>
                <a:latin typeface="Gill Sans"/>
                <a:ea typeface="Gill Sans"/>
                <a:cs typeface="Gill Sans"/>
                <a:sym typeface="Gill Sans"/>
              </a:rPr>
              <a:t> EXPRESSAR-NOS</a:t>
            </a:r>
            <a:r>
              <a:rPr lang="en-US" sz="1760">
                <a:solidFill>
                  <a:srgbClr val="000000"/>
                </a:solidFill>
                <a:latin typeface="Gill Sans"/>
                <a:ea typeface="Gill Sans"/>
                <a:cs typeface="Gill Sans"/>
                <a:sym typeface="Gill Sans"/>
              </a:rPr>
              <a:t> A TRAVÉS DEL MOVIMENT DEL NOSTRE COS. </a:t>
            </a:r>
            <a:endParaRPr sz="1760">
              <a:solidFill>
                <a:srgbClr val="000000"/>
              </a:solidFill>
              <a:latin typeface="Gill Sans"/>
              <a:ea typeface="Gill Sans"/>
              <a:cs typeface="Gill Sans"/>
              <a:sym typeface="Gill Sans"/>
            </a:endParaRPr>
          </a:p>
          <a:p>
            <a:pPr indent="0" lvl="0" marL="0" rtl="0" algn="ctr">
              <a:lnSpc>
                <a:spcPct val="115000"/>
              </a:lnSpc>
              <a:spcBef>
                <a:spcPts val="1000"/>
              </a:spcBef>
              <a:spcAft>
                <a:spcPts val="0"/>
              </a:spcAft>
              <a:buClr>
                <a:srgbClr val="000000"/>
              </a:buClr>
              <a:buSzPts val="1008"/>
              <a:buFont typeface="Arial"/>
              <a:buNone/>
            </a:pPr>
            <a:r>
              <a:rPr b="1" lang="en-US" sz="1760">
                <a:solidFill>
                  <a:srgbClr val="0B5394"/>
                </a:solidFill>
                <a:latin typeface="Gill Sans"/>
                <a:ea typeface="Gill Sans"/>
                <a:cs typeface="Gill Sans"/>
                <a:sym typeface="Gill Sans"/>
              </a:rPr>
              <a:t>És molt important la participació en totes les activitats que es programen </a:t>
            </a:r>
            <a:r>
              <a:rPr lang="en-US" sz="1760">
                <a:solidFill>
                  <a:srgbClr val="0B5394"/>
                </a:solidFill>
                <a:latin typeface="Gill Sans"/>
                <a:ea typeface="Gill Sans"/>
                <a:cs typeface="Gill Sans"/>
                <a:sym typeface="Gill Sans"/>
              </a:rPr>
              <a:t>i s’avalua portar el material necessari des de l’àrea d’Educació Física (mitjons/calçat específic pel gimnàs)</a:t>
            </a:r>
            <a:endParaRPr sz="1760">
              <a:solidFill>
                <a:srgbClr val="0B5394"/>
              </a:solidFill>
              <a:latin typeface="Gill Sans"/>
              <a:ea typeface="Gill Sans"/>
              <a:cs typeface="Gill Sans"/>
              <a:sym typeface="Gill Sans"/>
            </a:endParaRPr>
          </a:p>
          <a:p>
            <a:pPr indent="0" lvl="0" marL="0" rtl="0" algn="ctr">
              <a:lnSpc>
                <a:spcPct val="115000"/>
              </a:lnSpc>
              <a:spcBef>
                <a:spcPts val="1000"/>
              </a:spcBef>
              <a:spcAft>
                <a:spcPts val="0"/>
              </a:spcAft>
              <a:buSzPts val="1008"/>
              <a:buNone/>
            </a:pPr>
            <a:r>
              <a:t/>
            </a:r>
            <a:endParaRPr sz="1010">
              <a:solidFill>
                <a:srgbClr val="0B5394"/>
              </a:solidFill>
              <a:latin typeface="Gill Sans"/>
              <a:ea typeface="Gill Sans"/>
              <a:cs typeface="Gill Sans"/>
              <a:sym typeface="Gill Sans"/>
            </a:endParaRPr>
          </a:p>
        </p:txBody>
      </p:sp>
      <p:pic>
        <p:nvPicPr>
          <p:cNvPr id="167" name="Google Shape;167;g27b16da159e_0_7"/>
          <p:cNvPicPr preferRelativeResize="0"/>
          <p:nvPr/>
        </p:nvPicPr>
        <p:blipFill rotWithShape="1">
          <a:blip r:embed="rId3">
            <a:alphaModFix/>
          </a:blip>
          <a:srcRect b="0" l="0" r="0" t="0"/>
          <a:stretch/>
        </p:blipFill>
        <p:spPr>
          <a:xfrm>
            <a:off x="260075" y="2148687"/>
            <a:ext cx="4014500" cy="3010886"/>
          </a:xfrm>
          <a:prstGeom prst="rect">
            <a:avLst/>
          </a:prstGeom>
          <a:noFill/>
          <a:ln>
            <a:noFill/>
          </a:ln>
        </p:spPr>
      </p:pic>
      <p:pic>
        <p:nvPicPr>
          <p:cNvPr descr="Imagen que contiene interior, techo, tabla, pasillo&#10;&#10;Descripción generada automáticamente" id="168" name="Google Shape;168;g27b16da159e_0_7"/>
          <p:cNvPicPr preferRelativeResize="0"/>
          <p:nvPr/>
        </p:nvPicPr>
        <p:blipFill rotWithShape="1">
          <a:blip r:embed="rId4">
            <a:alphaModFix/>
          </a:blip>
          <a:srcRect b="0" l="0" r="0" t="0"/>
          <a:stretch/>
        </p:blipFill>
        <p:spPr>
          <a:xfrm>
            <a:off x="4507250" y="2117625"/>
            <a:ext cx="4104899" cy="3073000"/>
          </a:xfrm>
          <a:prstGeom prst="rect">
            <a:avLst/>
          </a:prstGeom>
          <a:noFill/>
          <a:ln>
            <a:noFill/>
          </a:ln>
        </p:spPr>
      </p:pic>
      <p:pic>
        <p:nvPicPr>
          <p:cNvPr id="169" name="Google Shape;169;g27b16da159e_0_7"/>
          <p:cNvPicPr preferRelativeResize="0"/>
          <p:nvPr/>
        </p:nvPicPr>
        <p:blipFill>
          <a:blip r:embed="rId5">
            <a:alphaModFix/>
          </a:blip>
          <a:stretch>
            <a:fillRect/>
          </a:stretch>
        </p:blipFill>
        <p:spPr>
          <a:xfrm>
            <a:off x="137575" y="176025"/>
            <a:ext cx="1302749" cy="1302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7b5da36074_0_1"/>
          <p:cNvSpPr/>
          <p:nvPr/>
        </p:nvSpPr>
        <p:spPr>
          <a:xfrm>
            <a:off x="198100" y="207575"/>
            <a:ext cx="2410800" cy="2157600"/>
          </a:xfrm>
          <a:prstGeom prst="wedgeEllipseCallout">
            <a:avLst>
              <a:gd fmla="val 67808" name="adj1"/>
              <a:gd fmla="val 67419" name="adj2"/>
            </a:avLst>
          </a:prstGeom>
          <a:solidFill>
            <a:srgbClr val="FCE5C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2000"/>
              <a:buFont typeface="Arial"/>
              <a:buNone/>
            </a:pPr>
            <a:r>
              <a:rPr lang="en-US"/>
              <a:t>Desenvolupar l’</a:t>
            </a:r>
            <a:r>
              <a:rPr b="1" lang="en-US"/>
              <a:t>expressió i comunicació corporal </a:t>
            </a:r>
            <a:r>
              <a:rPr lang="en-US"/>
              <a:t>de l’alumnat</a:t>
            </a:r>
            <a:endParaRPr/>
          </a:p>
        </p:txBody>
      </p:sp>
      <p:sp>
        <p:nvSpPr>
          <p:cNvPr id="176" name="Google Shape;176;g27b5da36074_0_1"/>
          <p:cNvSpPr txBox="1"/>
          <p:nvPr/>
        </p:nvSpPr>
        <p:spPr>
          <a:xfrm>
            <a:off x="2491500" y="2737825"/>
            <a:ext cx="4161000" cy="116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rgbClr val="3D85C6"/>
                </a:solidFill>
                <a:latin typeface="Chewy"/>
                <a:ea typeface="Chewy"/>
                <a:cs typeface="Chewy"/>
                <a:sym typeface="Chewy"/>
              </a:rPr>
              <a:t>Objectius generals </a:t>
            </a:r>
            <a:endParaRPr b="1" sz="3600">
              <a:solidFill>
                <a:srgbClr val="3D85C6"/>
              </a:solidFill>
              <a:latin typeface="Chewy"/>
              <a:ea typeface="Chewy"/>
              <a:cs typeface="Chewy"/>
              <a:sym typeface="Chewy"/>
            </a:endParaRPr>
          </a:p>
          <a:p>
            <a:pPr indent="0" lvl="0" marL="0" rtl="0" algn="ctr">
              <a:spcBef>
                <a:spcPts val="0"/>
              </a:spcBef>
              <a:spcAft>
                <a:spcPts val="0"/>
              </a:spcAft>
              <a:buClr>
                <a:srgbClr val="000000"/>
              </a:buClr>
              <a:buSzPts val="1100"/>
              <a:buFont typeface="Arial"/>
              <a:buNone/>
            </a:pPr>
            <a:r>
              <a:rPr b="1" lang="en-US" sz="3600">
                <a:solidFill>
                  <a:srgbClr val="3D85C6"/>
                </a:solidFill>
                <a:latin typeface="Chewy"/>
                <a:ea typeface="Chewy"/>
                <a:cs typeface="Chewy"/>
                <a:sym typeface="Chewy"/>
              </a:rPr>
              <a:t>del projecte</a:t>
            </a:r>
            <a:endParaRPr sz="2900">
              <a:solidFill>
                <a:srgbClr val="3D85C6"/>
              </a:solidFill>
              <a:latin typeface="Chewy"/>
              <a:ea typeface="Chewy"/>
              <a:cs typeface="Chewy"/>
              <a:sym typeface="Chewy"/>
            </a:endParaRPr>
          </a:p>
        </p:txBody>
      </p:sp>
      <p:sp>
        <p:nvSpPr>
          <p:cNvPr id="177" name="Google Shape;177;g27b5da36074_0_1"/>
          <p:cNvSpPr/>
          <p:nvPr/>
        </p:nvSpPr>
        <p:spPr>
          <a:xfrm>
            <a:off x="5707650" y="358325"/>
            <a:ext cx="1884000" cy="1651200"/>
          </a:xfrm>
          <a:prstGeom prst="wedgeEllipseCallout">
            <a:avLst>
              <a:gd fmla="val -47370" name="adj1"/>
              <a:gd fmla="val 98966" name="adj2"/>
            </a:avLst>
          </a:prstGeom>
          <a:solidFill>
            <a:srgbClr val="FCE5C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US"/>
              <a:t>Millorar la </a:t>
            </a:r>
            <a:r>
              <a:rPr b="1" lang="en-US"/>
              <a:t>cohesió social </a:t>
            </a:r>
            <a:r>
              <a:rPr lang="en-US"/>
              <a:t>entre l’alumnat</a:t>
            </a:r>
            <a:endParaRPr/>
          </a:p>
        </p:txBody>
      </p:sp>
      <p:sp>
        <p:nvSpPr>
          <p:cNvPr id="178" name="Google Shape;178;g27b5da36074_0_1"/>
          <p:cNvSpPr/>
          <p:nvPr/>
        </p:nvSpPr>
        <p:spPr>
          <a:xfrm>
            <a:off x="2915425" y="207575"/>
            <a:ext cx="2410800" cy="2157600"/>
          </a:xfrm>
          <a:prstGeom prst="wedgeEllipseCallout">
            <a:avLst>
              <a:gd fmla="val 6691" name="adj1"/>
              <a:gd fmla="val 72520" name="adj2"/>
            </a:avLst>
          </a:prstGeom>
          <a:solidFill>
            <a:srgbClr val="FCE5C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US"/>
              <a:t>Establir un </a:t>
            </a:r>
            <a:r>
              <a:rPr b="1" lang="en-US"/>
              <a:t>treball en xarxa </a:t>
            </a:r>
            <a:r>
              <a:rPr lang="en-US"/>
              <a:t>amb institucions del propi municipi</a:t>
            </a:r>
            <a:endParaRPr/>
          </a:p>
        </p:txBody>
      </p:sp>
      <p:sp>
        <p:nvSpPr>
          <p:cNvPr id="179" name="Google Shape;179;g27b5da36074_0_1"/>
          <p:cNvSpPr/>
          <p:nvPr/>
        </p:nvSpPr>
        <p:spPr>
          <a:xfrm>
            <a:off x="99025" y="2420200"/>
            <a:ext cx="2410800" cy="2157600"/>
          </a:xfrm>
          <a:prstGeom prst="wedgeEllipseCallout">
            <a:avLst>
              <a:gd fmla="val 65068" name="adj1"/>
              <a:gd fmla="val -13193" name="adj2"/>
            </a:avLst>
          </a:prstGeom>
          <a:solidFill>
            <a:srgbClr val="FCE5C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US"/>
              <a:t>Implicar a les famílies</a:t>
            </a:r>
            <a:r>
              <a:rPr lang="en-US"/>
              <a:t> en la vida del centre i del municipi</a:t>
            </a:r>
            <a:endParaRPr/>
          </a:p>
        </p:txBody>
      </p:sp>
      <p:sp>
        <p:nvSpPr>
          <p:cNvPr id="180" name="Google Shape;180;g27b5da36074_0_1"/>
          <p:cNvSpPr/>
          <p:nvPr/>
        </p:nvSpPr>
        <p:spPr>
          <a:xfrm>
            <a:off x="449575" y="4632825"/>
            <a:ext cx="2410800" cy="2157600"/>
          </a:xfrm>
          <a:prstGeom prst="wedgeEllipseCallout">
            <a:avLst>
              <a:gd fmla="val 68793" name="adj1"/>
              <a:gd fmla="val -65233" name="adj2"/>
            </a:avLst>
          </a:prstGeom>
          <a:solidFill>
            <a:srgbClr val="FCE5C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2000"/>
              <a:buFont typeface="Arial"/>
              <a:buNone/>
            </a:pPr>
            <a:r>
              <a:rPr lang="en-US"/>
              <a:t>Treballar en grup per </a:t>
            </a:r>
            <a:r>
              <a:rPr b="1" lang="en-US"/>
              <a:t>aconseguir un resultat final comú</a:t>
            </a:r>
            <a:r>
              <a:rPr lang="en-US"/>
              <a:t>: la representació final al teatre</a:t>
            </a:r>
            <a:endParaRPr/>
          </a:p>
        </p:txBody>
      </p:sp>
      <p:sp>
        <p:nvSpPr>
          <p:cNvPr id="181" name="Google Shape;181;g27b5da36074_0_1"/>
          <p:cNvSpPr/>
          <p:nvPr/>
        </p:nvSpPr>
        <p:spPr>
          <a:xfrm>
            <a:off x="3076700" y="4700400"/>
            <a:ext cx="2410800" cy="2157600"/>
          </a:xfrm>
          <a:prstGeom prst="wedgeEllipseCallout">
            <a:avLst>
              <a:gd fmla="val 6850" name="adj1"/>
              <a:gd fmla="val -82141" name="adj2"/>
            </a:avLst>
          </a:prstGeom>
          <a:solidFill>
            <a:srgbClr val="FCE5C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a:t>Construir composicions col·lectives en interacció amb els companys valorant el </a:t>
            </a:r>
            <a:r>
              <a:rPr b="1" lang="en-US"/>
              <a:t>treball cooperatiu</a:t>
            </a:r>
            <a:r>
              <a:rPr lang="en-US"/>
              <a:t>.</a:t>
            </a:r>
            <a:endParaRPr/>
          </a:p>
        </p:txBody>
      </p:sp>
      <p:sp>
        <p:nvSpPr>
          <p:cNvPr id="182" name="Google Shape;182;g27b5da36074_0_1"/>
          <p:cNvSpPr/>
          <p:nvPr/>
        </p:nvSpPr>
        <p:spPr>
          <a:xfrm>
            <a:off x="5871025" y="4632825"/>
            <a:ext cx="2410800" cy="2157600"/>
          </a:xfrm>
          <a:prstGeom prst="wedgeEllipseCallout">
            <a:avLst>
              <a:gd fmla="val -57005" name="adj1"/>
              <a:gd fmla="val -66764" name="adj2"/>
            </a:avLst>
          </a:prstGeom>
          <a:solidFill>
            <a:srgbClr val="FCE5C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US"/>
              <a:t>Valorar amb respecte</a:t>
            </a:r>
            <a:r>
              <a:rPr lang="en-US"/>
              <a:t> les diferents particularitats interpretatives dels companys/es</a:t>
            </a:r>
            <a:endParaRPr/>
          </a:p>
        </p:txBody>
      </p:sp>
      <p:sp>
        <p:nvSpPr>
          <p:cNvPr id="183" name="Google Shape;183;g27b5da36074_0_1"/>
          <p:cNvSpPr/>
          <p:nvPr/>
        </p:nvSpPr>
        <p:spPr>
          <a:xfrm>
            <a:off x="6483700" y="2076475"/>
            <a:ext cx="2612700" cy="2489400"/>
          </a:xfrm>
          <a:prstGeom prst="wedgeEllipseCallout">
            <a:avLst>
              <a:gd fmla="val -60532" name="adj1"/>
              <a:gd fmla="val 8090" name="adj2"/>
            </a:avLst>
          </a:prstGeom>
          <a:solidFill>
            <a:srgbClr val="FCE5C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US"/>
              <a:t> Utilitzar els recursos expressius del cos per </a:t>
            </a:r>
            <a:r>
              <a:rPr b="1" lang="en-US"/>
              <a:t>comunicar idees i sentiments representant </a:t>
            </a:r>
            <a:r>
              <a:rPr lang="en-US"/>
              <a:t>personatges, emocions, històries reals o imaginàries</a:t>
            </a:r>
            <a:endParaRPr/>
          </a:p>
        </p:txBody>
      </p:sp>
      <p:pic>
        <p:nvPicPr>
          <p:cNvPr id="184" name="Google Shape;184;g27b5da36074_0_1"/>
          <p:cNvPicPr preferRelativeResize="0"/>
          <p:nvPr/>
        </p:nvPicPr>
        <p:blipFill>
          <a:blip r:embed="rId3">
            <a:alphaModFix/>
          </a:blip>
          <a:stretch>
            <a:fillRect/>
          </a:stretch>
        </p:blipFill>
        <p:spPr>
          <a:xfrm>
            <a:off x="7678075" y="154000"/>
            <a:ext cx="1302749" cy="1302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2013-09-05T06:57:29Z</dcterms:created>
  <dc:creator>prof</dc:creator>
</cp:coreProperties>
</file>