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6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30"/>
      <p:bold r:id="rId31"/>
      <p:italic r:id="rId32"/>
      <p:boldItalic r:id="rId33"/>
    </p:embeddedFont>
    <p:embeddedFont>
      <p:font typeface="EB Garamond" panose="00000500000000000000" pitchFamily="2" charset="0"/>
      <p:regular r:id="rId34"/>
      <p:bold r:id="rId35"/>
      <p:italic r:id="rId36"/>
      <p:boldItalic r:id="rId37"/>
    </p:embeddedFont>
    <p:embeddedFont>
      <p:font typeface="Gill Sans" panose="020B0604020202020204" charset="0"/>
      <p:regular r:id="rId38"/>
      <p:bold r:id="rId39"/>
    </p:embeddedFont>
    <p:embeddedFont>
      <p:font typeface="Trebuchet MS" panose="020B0603020202020204" pitchFamily="34" charset="0"/>
      <p:regular r:id="rId40"/>
      <p:bold r:id="rId41"/>
      <p:italic r:id="rId42"/>
      <p:boldItalic r:id="rId43"/>
    </p:embeddedFont>
    <p:embeddedFont>
      <p:font typeface="Verdana" panose="020B060403050404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jgnVwBDQAjpcjjZLUZT/cdMFw3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customschemas.google.com/relationships/presentationmetadata" Target="metadata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7b59fcb98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7b59fcb98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27b59fcb98e_0_18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4738610c6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14738610c6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49ad7810a0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2" name="Google Shape;182;g149ad7810a0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g149ad7810a0_0_11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d8e048c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6" name="Google Shape;196;ged8e048c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ged8e048cf6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7b3bd43ad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7b3bd43ad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27b3bd43adc_0_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7b3bd43ad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7b3bd43ad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27b3bd43adc_0_13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7b59fcb9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7b59fcb9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27b59fcb98e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sz="14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7b59fcb98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7b59fcb98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27b59fcb98e_0_2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 sz="14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7b59fcb98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7b59fcb98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27b59fcb98e_0_35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 sz="14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7b59fcb98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7b59fcb98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27b59fcb98e_0_43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 sz="14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49ad7810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g149ad7810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469b43b96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1" name="Google Shape;111;g1469b43b96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g1469b43b966_0_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b6da5d8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9" name="Google Shape;119;g13b6da5d8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13b6da5d89f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b6da5d89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1" name="Google Shape;131;g13b6da5d89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g13b6da5d89f_0_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b914dd8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9" name="Google Shape;139;g13b914dd8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13b914dd8e6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3b914dd8e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7" name="Google Shape;147;g13b914dd8e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13b914dd8e6_0_2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9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3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body" idx="2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4738610c65_0_31"/>
          <p:cNvSpPr txBox="1">
            <a:spLocks noGrp="1"/>
          </p:cNvSpPr>
          <p:nvPr>
            <p:ph type="ctrTitle"/>
          </p:nvPr>
        </p:nvSpPr>
        <p:spPr>
          <a:xfrm>
            <a:off x="1432560" y="359898"/>
            <a:ext cx="7406700" cy="1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14738610c65_0_31"/>
          <p:cNvSpPr txBox="1">
            <a:spLocks noGrp="1"/>
          </p:cNvSpPr>
          <p:nvPr>
            <p:ph type="subTitle" idx="1"/>
          </p:nvPr>
        </p:nvSpPr>
        <p:spPr>
          <a:xfrm>
            <a:off x="1432560" y="1850064"/>
            <a:ext cx="74067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  <a:defRPr sz="2600">
                <a:solidFill>
                  <a:srgbClr val="341108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g14738610c65_0_3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14738610c65_0_3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g14738610c65_0_31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4738610c65_0_73"/>
          <p:cNvSpPr txBox="1"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000"/>
              <a:buFont typeface="Gill Sans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g14738610c65_0_73"/>
          <p:cNvSpPr txBox="1"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4110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2" name="Google Shape;42;g14738610c65_0_7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g14738610c65_0_7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g14738610c65_0_73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8"/>
          <p:cNvSpPr txBox="1">
            <a:spLocks noGrp="1"/>
          </p:cNvSpPr>
          <p:nvPr>
            <p:ph type="title"/>
          </p:nvPr>
        </p:nvSpPr>
        <p:spPr>
          <a:xfrm rot="5400000">
            <a:off x="4846637" y="2286002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body" idx="1"/>
          </p:nvPr>
        </p:nvSpPr>
        <p:spPr>
          <a:xfrm rot="5400000">
            <a:off x="998537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9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9"/>
          <p:cNvSpPr txBox="1">
            <a:spLocks noGrp="1"/>
          </p:cNvSpPr>
          <p:nvPr>
            <p:ph type="body" idx="1"/>
          </p:nvPr>
        </p:nvSpPr>
        <p:spPr>
          <a:xfrm rot="5400000">
            <a:off x="2784475" y="98425"/>
            <a:ext cx="4800600" cy="749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9" name="Google Shape;59;p3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2"/>
          <p:cNvSpPr txBox="1"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  <a:defRPr sz="2600">
                <a:solidFill>
                  <a:srgbClr val="341108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/>
          <p:nvPr/>
        </p:nvSpPr>
        <p:spPr>
          <a:xfrm>
            <a:off x="-815975" y="-815975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 extrusionOk="0">
                <a:moveTo>
                  <a:pt x="1638300" y="819150"/>
                </a:moveTo>
                <a:cubicBezTo>
                  <a:pt x="1638300" y="1036490"/>
                  <a:pt x="1551928" y="1244920"/>
                  <a:pt x="1398198" y="1398555"/>
                </a:cubicBezTo>
                <a:cubicBezTo>
                  <a:pt x="1244468" y="1552190"/>
                  <a:pt x="1035985" y="1638434"/>
                  <a:pt x="818645" y="1638300"/>
                </a:cubicBezTo>
                <a:cubicBezTo>
                  <a:pt x="818813" y="1365250"/>
                  <a:pt x="818982" y="1092200"/>
                  <a:pt x="819150" y="819150"/>
                </a:cubicBez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0980"/>
            </a:srgbClr>
          </a:solidFill>
          <a:ln w="9525" cap="rnd" cmpd="sng">
            <a:solidFill>
              <a:srgbClr val="D2C3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8"/>
          <p:cNvSpPr/>
          <p:nvPr/>
        </p:nvSpPr>
        <p:spPr>
          <a:xfrm>
            <a:off x="168275" y="20637"/>
            <a:ext cx="1703387" cy="1703387"/>
          </a:xfrm>
          <a:prstGeom prst="ellipse">
            <a:avLst/>
          </a:prstGeom>
          <a:noFill/>
          <a:ln w="27300" cap="rnd" cmpd="sng">
            <a:solidFill>
              <a:srgbClr val="FFF6D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5400000">
              <a:srgbClr val="AFA58D">
                <a:alpha val="8313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8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BF4">
                  <a:alpha val="68235"/>
                </a:srgbClr>
              </a:gs>
              <a:gs pos="70000">
                <a:srgbClr val="FFFDF8">
                  <a:alpha val="53333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rnd" cmpd="sng">
            <a:solidFill>
              <a:srgbClr val="C5B390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15000" dir="4500000" algn="tl" rotWithShape="0">
              <a:srgbClr val="564E40">
                <a:alpha val="3333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Google Shape;13;p28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8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9" name="Google Shape;19;p28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st="38000" dir="10800000">
              <a:srgbClr val="706B5F">
                <a:alpha val="2313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/>
          <p:nvPr/>
        </p:nvSpPr>
        <p:spPr>
          <a:xfrm>
            <a:off x="-815975" y="-815975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 extrusionOk="0">
                <a:moveTo>
                  <a:pt x="1638300" y="819150"/>
                </a:moveTo>
                <a:cubicBezTo>
                  <a:pt x="1638300" y="1036490"/>
                  <a:pt x="1551928" y="1244920"/>
                  <a:pt x="1398198" y="1398555"/>
                </a:cubicBezTo>
                <a:cubicBezTo>
                  <a:pt x="1244468" y="1552190"/>
                  <a:pt x="1035985" y="1638434"/>
                  <a:pt x="818645" y="1638300"/>
                </a:cubicBezTo>
                <a:cubicBezTo>
                  <a:pt x="818813" y="1365250"/>
                  <a:pt x="818982" y="1092200"/>
                  <a:pt x="819150" y="819150"/>
                </a:cubicBez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0980"/>
            </a:srgbClr>
          </a:solidFill>
          <a:ln w="9525" cap="rnd" cmpd="sng">
            <a:solidFill>
              <a:srgbClr val="D2C3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1"/>
          <p:cNvSpPr/>
          <p:nvPr/>
        </p:nvSpPr>
        <p:spPr>
          <a:xfrm>
            <a:off x="168275" y="20637"/>
            <a:ext cx="1703387" cy="1703387"/>
          </a:xfrm>
          <a:prstGeom prst="ellipse">
            <a:avLst/>
          </a:prstGeom>
          <a:noFill/>
          <a:ln w="27300" cap="rnd" cmpd="sng">
            <a:solidFill>
              <a:srgbClr val="FFF6D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5400000">
              <a:srgbClr val="AFA58D">
                <a:alpha val="8313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1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BF4">
                  <a:alpha val="68235"/>
                </a:srgbClr>
              </a:gs>
              <a:gs pos="70000">
                <a:srgbClr val="FFFDF8">
                  <a:alpha val="53333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rnd" cmpd="sng">
            <a:solidFill>
              <a:srgbClr val="C5B390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15000" dir="4500000" algn="tl" rotWithShape="0">
              <a:srgbClr val="564E40">
                <a:alpha val="3333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" name="Google Shape;66;p31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1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st="38000" dir="10800000">
              <a:srgbClr val="706B5F">
                <a:alpha val="2313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1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3333"/>
                </a:srgbClr>
              </a:gs>
              <a:gs pos="50000">
                <a:srgbClr val="C0E3F0">
                  <a:alpha val="88235"/>
                </a:srgbClr>
              </a:gs>
              <a:gs pos="95000">
                <a:srgbClr val="65C6EA">
                  <a:alpha val="86274"/>
                </a:srgbClr>
              </a:gs>
              <a:gs pos="100000">
                <a:srgbClr val="00BBF1">
                  <a:alpha val="83137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Google Shape;69;p31"/>
          <p:cNvSpPr/>
          <p:nvPr/>
        </p:nvSpPr>
        <p:spPr>
          <a:xfrm>
            <a:off x="1157287" y="1344612"/>
            <a:ext cx="63500" cy="65087"/>
          </a:xfrm>
          <a:prstGeom prst="ellipse">
            <a:avLst/>
          </a:prstGeom>
          <a:noFill/>
          <a:ln w="12700" cap="rnd" cmpd="sng">
            <a:solidFill>
              <a:srgbClr val="307F93">
                <a:alpha val="58039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1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justnavarro@roureda.cat" TargetMode="External"/><Relationship Id="rId3" Type="http://schemas.openxmlformats.org/officeDocument/2006/relationships/hyperlink" Target="mailto:cristinacortell@roureda.cat" TargetMode="External"/><Relationship Id="rId7" Type="http://schemas.openxmlformats.org/officeDocument/2006/relationships/hyperlink" Target="mailto:martacollado@roureda.ca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idiabermudez@roureda.cat" TargetMode="External"/><Relationship Id="rId5" Type="http://schemas.openxmlformats.org/officeDocument/2006/relationships/hyperlink" Target="mailto:saraymoya@roureda.cat" TargetMode="External"/><Relationship Id="rId4" Type="http://schemas.openxmlformats.org/officeDocument/2006/relationships/hyperlink" Target="mailto:meritxellcampeny@roureda.cat" TargetMode="External"/><Relationship Id="rId9" Type="http://schemas.openxmlformats.org/officeDocument/2006/relationships/hyperlink" Target="mailto:emmacodina@roureda.ca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scolaroureda.wix.com/escola-roured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0" y="285750"/>
            <a:ext cx="8477250" cy="635793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>
            <a:spLocks noGrp="1"/>
          </p:cNvSpPr>
          <p:nvPr>
            <p:ph type="title"/>
          </p:nvPr>
        </p:nvSpPr>
        <p:spPr>
          <a:xfrm>
            <a:off x="106200" y="425150"/>
            <a:ext cx="8330700" cy="1036500"/>
          </a:xfrm>
          <a:prstGeom prst="rect">
            <a:avLst/>
          </a:prstGeom>
          <a:solidFill>
            <a:srgbClr val="FAAE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397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300"/>
              <a:buFont typeface="EB Garamond"/>
              <a:buNone/>
            </a:pPr>
            <a:br>
              <a:rPr lang="en-US" sz="4300" b="0" i="0" u="none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en-US" sz="2800" b="1" i="0" u="none">
                <a:solidFill>
                  <a:srgbClr val="835E0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Benvinguts a l’aula de </a:t>
            </a:r>
            <a:r>
              <a:rPr lang="en-US" sz="2800" b="1">
                <a:solidFill>
                  <a:srgbClr val="835E01"/>
                </a:solidFill>
                <a:latin typeface="Comic Sans MS"/>
                <a:ea typeface="Comic Sans MS"/>
                <a:cs typeface="Comic Sans MS"/>
                <a:sym typeface="Comic Sans MS"/>
              </a:rPr>
              <a:t>4t</a:t>
            </a:r>
            <a:br>
              <a:rPr lang="en-US" sz="2800" b="0" i="0" u="none">
                <a:solidFill>
                  <a:srgbClr val="835E0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>
            <a:spLocks noGrp="1"/>
          </p:cNvSpPr>
          <p:nvPr>
            <p:ph type="title"/>
          </p:nvPr>
        </p:nvSpPr>
        <p:spPr>
          <a:xfrm>
            <a:off x="1203725" y="457200"/>
            <a:ext cx="77847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500"/>
              <a:buFont typeface="Gill Sans"/>
              <a:buNone/>
            </a:pPr>
            <a:r>
              <a:rPr lang="en-US" sz="4750" b="1" i="0" u="none">
                <a:solidFill>
                  <a:srgbClr val="572314"/>
                </a:solidFill>
              </a:rPr>
              <a:t>PLÀSTICA: </a:t>
            </a:r>
            <a:br>
              <a:rPr lang="en-US" sz="4750" b="1" i="0" u="none">
                <a:solidFill>
                  <a:srgbClr val="572314"/>
                </a:solidFill>
              </a:rPr>
            </a:br>
            <a:r>
              <a:rPr lang="en-US" sz="4750" b="1" i="0" u="none">
                <a:solidFill>
                  <a:srgbClr val="572314"/>
                </a:solidFill>
              </a:rPr>
              <a:t> “</a:t>
            </a:r>
            <a:r>
              <a:rPr lang="en-US" sz="4750" b="1" i="0" u="none">
                <a:solidFill>
                  <a:srgbClr val="5B0F00"/>
                </a:solidFill>
              </a:rPr>
              <a:t>Gaudí</a:t>
            </a:r>
            <a:r>
              <a:rPr lang="en-US" sz="4750" b="1">
                <a:solidFill>
                  <a:srgbClr val="5B0F00"/>
                </a:solidFill>
              </a:rPr>
              <a:t>”</a:t>
            </a:r>
            <a:endParaRPr sz="5470" b="1">
              <a:solidFill>
                <a:srgbClr val="5B0F00"/>
              </a:solidFill>
            </a:endParaRPr>
          </a:p>
        </p:txBody>
      </p:sp>
      <p:pic>
        <p:nvPicPr>
          <p:cNvPr id="158" name="Google Shape;15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9975" y="2602225"/>
            <a:ext cx="2693850" cy="359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3650" y="1554950"/>
            <a:ext cx="4423050" cy="42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7b59fcb98e_0_18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/>
              <a:t>AVALUACIÓ</a:t>
            </a:r>
            <a:endParaRPr sz="5600" b="1"/>
          </a:p>
        </p:txBody>
      </p:sp>
      <p:sp>
        <p:nvSpPr>
          <p:cNvPr id="166" name="Google Shape;166;g27b59fcb98e_0_18"/>
          <p:cNvSpPr txBox="1">
            <a:spLocks noGrp="1"/>
          </p:cNvSpPr>
          <p:nvPr>
            <p:ph type="body" idx="2"/>
          </p:nvPr>
        </p:nvSpPr>
        <p:spPr>
          <a:xfrm>
            <a:off x="1435500" y="1811675"/>
            <a:ext cx="7498200" cy="437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0840" algn="l" rtl="0">
              <a:spcBef>
                <a:spcPts val="600"/>
              </a:spcBef>
              <a:spcAft>
                <a:spcPts val="0"/>
              </a:spcAft>
              <a:buSzPts val="2240"/>
              <a:buChar char="-"/>
            </a:pPr>
            <a:r>
              <a:rPr lang="en-US"/>
              <a:t>L’avaluació es fa d’acord amb els </a:t>
            </a:r>
            <a:r>
              <a:rPr lang="en-US" b="1"/>
              <a:t>criteris </a:t>
            </a:r>
            <a:r>
              <a:rPr lang="en-US"/>
              <a:t>penjats a la web del centre. </a:t>
            </a:r>
            <a:endParaRPr/>
          </a:p>
          <a:p>
            <a:pPr marL="457200" lvl="0" indent="-370840" algn="l" rtl="0">
              <a:spcBef>
                <a:spcPts val="0"/>
              </a:spcBef>
              <a:spcAft>
                <a:spcPts val="0"/>
              </a:spcAft>
              <a:buSzPts val="2240"/>
              <a:buChar char="-"/>
            </a:pPr>
            <a:r>
              <a:rPr lang="en-US" b="1"/>
              <a:t>Medi </a:t>
            </a:r>
            <a:r>
              <a:rPr lang="en-US"/>
              <a:t>natural i medi social i cultural s’avaluen conjuntament.</a:t>
            </a:r>
            <a:endParaRPr/>
          </a:p>
          <a:p>
            <a:pPr marL="457200" lvl="0" indent="-370840" algn="l" rtl="0">
              <a:spcBef>
                <a:spcPts val="0"/>
              </a:spcBef>
              <a:spcAft>
                <a:spcPts val="0"/>
              </a:spcAft>
              <a:buSzPts val="2240"/>
              <a:buChar char="-"/>
            </a:pPr>
            <a:r>
              <a:rPr lang="en-US"/>
              <a:t>Música i plàstica també s’avaluen de forma conjunta (educació </a:t>
            </a:r>
            <a:r>
              <a:rPr lang="en-US" b="1"/>
              <a:t>artística</a:t>
            </a:r>
            <a:r>
              <a:rPr lang="en-US"/>
              <a:t>).</a:t>
            </a:r>
            <a:endParaRPr/>
          </a:p>
          <a:p>
            <a:pPr marL="457200" lvl="0" indent="-370840" algn="l" rtl="0">
              <a:spcBef>
                <a:spcPts val="0"/>
              </a:spcBef>
              <a:spcAft>
                <a:spcPts val="0"/>
              </a:spcAft>
              <a:buSzPts val="2240"/>
              <a:buChar char="-"/>
            </a:pPr>
            <a:r>
              <a:rPr lang="en-US"/>
              <a:t>Hi ha </a:t>
            </a:r>
            <a:r>
              <a:rPr lang="en-US" b="1"/>
              <a:t>tres informes </a:t>
            </a:r>
            <a:r>
              <a:rPr lang="en-US"/>
              <a:t>al llarg del curs (un per trimestre).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4738610c65_0_1"/>
          <p:cNvSpPr txBox="1">
            <a:spLocks noGrp="1"/>
          </p:cNvSpPr>
          <p:nvPr>
            <p:ph type="ctrTitle"/>
          </p:nvPr>
        </p:nvSpPr>
        <p:spPr>
          <a:xfrm>
            <a:off x="1583825" y="0"/>
            <a:ext cx="5749200" cy="8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lang="en-US" sz="4900" b="1"/>
              <a:t>HORARI</a:t>
            </a:r>
            <a:endParaRPr sz="4900" b="1"/>
          </a:p>
        </p:txBody>
      </p:sp>
      <p:sp>
        <p:nvSpPr>
          <p:cNvPr id="172" name="Google Shape;172;g14738610c65_0_1"/>
          <p:cNvSpPr txBox="1">
            <a:spLocks noGrp="1"/>
          </p:cNvSpPr>
          <p:nvPr>
            <p:ph type="subTitle" idx="1"/>
          </p:nvPr>
        </p:nvSpPr>
        <p:spPr>
          <a:xfrm>
            <a:off x="997825" y="839400"/>
            <a:ext cx="8146200" cy="56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</a:pPr>
            <a:r>
              <a:rPr lang="en-US" sz="2700">
                <a:solidFill>
                  <a:schemeClr val="dk1"/>
                </a:solidFill>
              </a:rPr>
              <a:t>Horari per concretar. De seguida que estiguin definits els donarem a l’alumnat. </a:t>
            </a: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</a:pP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</a:pPr>
            <a:r>
              <a:rPr lang="en-US" sz="2700" b="1">
                <a:solidFill>
                  <a:schemeClr val="dk1"/>
                </a:solidFill>
              </a:rPr>
              <a:t>TAC.</a:t>
            </a:r>
            <a:r>
              <a:rPr lang="en-US" sz="2700">
                <a:solidFill>
                  <a:schemeClr val="dk1"/>
                </a:solidFill>
              </a:rPr>
              <a:t> Tindran una tasca digital per a casa (Classroom). </a:t>
            </a: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</a:pPr>
            <a:r>
              <a:rPr lang="en-US" sz="2700" b="1">
                <a:solidFill>
                  <a:schemeClr val="dk1"/>
                </a:solidFill>
              </a:rPr>
              <a:t>Anglès</a:t>
            </a:r>
            <a:r>
              <a:rPr lang="en-US" sz="2700">
                <a:solidFill>
                  <a:schemeClr val="dk1"/>
                </a:solidFill>
              </a:rPr>
              <a:t>. Augmentem una hora lectiva més d’anglès per treballar les competències orals. </a:t>
            </a: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</a:pPr>
            <a:r>
              <a:rPr lang="en-US" sz="2700" b="1">
                <a:solidFill>
                  <a:schemeClr val="dk1"/>
                </a:solidFill>
              </a:rPr>
              <a:t>Educació física</a:t>
            </a:r>
            <a:r>
              <a:rPr lang="en-US" sz="2700">
                <a:solidFill>
                  <a:schemeClr val="dk1"/>
                </a:solidFill>
              </a:rPr>
              <a:t>. Barreja de les dues aules. Mig grup de cada aula a cada sessió (fixos).</a:t>
            </a: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</a:pPr>
            <a:r>
              <a:rPr lang="en-US" sz="2700" b="1">
                <a:solidFill>
                  <a:schemeClr val="dk1"/>
                </a:solidFill>
              </a:rPr>
              <a:t>Plans lectors</a:t>
            </a:r>
            <a:endParaRPr sz="27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</a:pPr>
            <a:r>
              <a:rPr lang="en-US" sz="2700" b="1">
                <a:solidFill>
                  <a:schemeClr val="dk1"/>
                </a:solidFill>
              </a:rPr>
              <a:t>Racons Matemàtics</a:t>
            </a:r>
            <a:endParaRPr sz="27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</a:pPr>
            <a:r>
              <a:rPr lang="en-US" sz="2700" b="1">
                <a:solidFill>
                  <a:schemeClr val="dk1"/>
                </a:solidFill>
              </a:rPr>
              <a:t>Aprenentatge cooperatiu</a:t>
            </a:r>
            <a:r>
              <a:rPr lang="en-US" sz="2700">
                <a:solidFill>
                  <a:schemeClr val="dk1"/>
                </a:solidFill>
              </a:rPr>
              <a:t> a totes les àrees (projecte interdisciplinar)</a:t>
            </a:r>
            <a:endParaRPr sz="2700">
              <a:solidFill>
                <a:srgbClr val="320E04"/>
              </a:solidFill>
            </a:endParaRPr>
          </a:p>
          <a:p>
            <a:pPr marL="26987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None/>
            </a:pPr>
            <a:endParaRPr sz="2700" b="0" i="0" u="none">
              <a:solidFill>
                <a:srgbClr val="320E04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7432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</a:pPr>
            <a:endParaRPr sz="2700" b="0" i="0" u="none">
              <a:solidFill>
                <a:srgbClr val="320E0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9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1000"/>
              </a:buClr>
              <a:buSzPts val="4300"/>
              <a:buFont typeface="Gill Sans"/>
              <a:buNone/>
            </a:pPr>
            <a:r>
              <a:rPr lang="en-US" b="1">
                <a:solidFill>
                  <a:srgbClr val="701000"/>
                </a:solidFill>
              </a:rPr>
              <a:t>             </a:t>
            </a:r>
            <a:r>
              <a:rPr lang="en-US" sz="4300" b="1" i="0" u="none">
                <a:solidFill>
                  <a:srgbClr val="701000"/>
                </a:solidFill>
              </a:rPr>
              <a:t>AGENDA</a:t>
            </a:r>
            <a:endParaRPr b="1"/>
          </a:p>
        </p:txBody>
      </p:sp>
      <p:sp>
        <p:nvSpPr>
          <p:cNvPr id="178" name="Google Shape;178;p9"/>
          <p:cNvSpPr txBox="1">
            <a:spLocks noGrp="1"/>
          </p:cNvSpPr>
          <p:nvPr>
            <p:ph type="body" idx="1"/>
          </p:nvPr>
        </p:nvSpPr>
        <p:spPr>
          <a:xfrm>
            <a:off x="1220875" y="1266400"/>
            <a:ext cx="7499400" cy="54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lvl="0" indent="-3016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00"/>
              <a:buFont typeface="Gill Sans"/>
              <a:buChar char="⦿"/>
            </a:pPr>
            <a:r>
              <a:rPr lang="en-US" sz="2300" u="sng">
                <a:solidFill>
                  <a:srgbClr val="27130E"/>
                </a:solidFill>
              </a:rPr>
              <a:t>Fomentar l’ús de l’agenda </a:t>
            </a:r>
            <a:endParaRPr sz="2300"/>
          </a:p>
          <a:p>
            <a:pPr marL="365125" lvl="0" indent="-155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300"/>
          </a:p>
          <a:p>
            <a:pPr marL="365125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300"/>
              <a:t>   Mitjà de comunicació principal mestre /família. </a:t>
            </a:r>
            <a:endParaRPr sz="23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endParaRPr sz="2300"/>
          </a:p>
          <a:p>
            <a:pPr marL="365125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lang="en-US" sz="2300"/>
              <a:t>   Pot contenir informació important per la família.</a:t>
            </a:r>
            <a:endParaRPr sz="23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endParaRPr sz="2300"/>
          </a:p>
          <a:p>
            <a:pPr marL="365125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lang="en-US" sz="2300"/>
              <a:t>    Eina bàsica per l’alumne:</a:t>
            </a:r>
            <a:endParaRPr sz="2300"/>
          </a:p>
          <a:p>
            <a:pPr marL="365125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lang="en-US" sz="2300"/>
              <a:t>                      </a:t>
            </a:r>
            <a:endParaRPr sz="2300"/>
          </a:p>
          <a:p>
            <a:pPr marL="365125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lang="en-US" sz="2300"/>
              <a:t>                         ORGANITZACIÓ</a:t>
            </a:r>
            <a:endParaRPr sz="2300"/>
          </a:p>
          <a:p>
            <a:pPr marL="365125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lang="en-US" sz="2300"/>
              <a:t>                          </a:t>
            </a:r>
            <a:endParaRPr sz="2300"/>
          </a:p>
          <a:p>
            <a:pPr marL="365125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lang="en-US" sz="2300"/>
              <a:t>                          PLANIFICACIÓ</a:t>
            </a:r>
            <a:endParaRPr sz="2300"/>
          </a:p>
          <a:p>
            <a:pPr marL="365125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endParaRPr sz="23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300" b="1"/>
              <a:t>Cal justificar les absències per escrit a l’agenda. Cal també notificar a l’agenda el dia que es queden a menjador i si són usuaris fixes notificar el dia que no es queden. El servei de bus també cal notificar-lo.</a:t>
            </a:r>
            <a:endParaRPr sz="2300" u="sng">
              <a:solidFill>
                <a:srgbClr val="27130E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2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</a:t>
            </a:r>
            <a:endParaRPr/>
          </a:p>
        </p:txBody>
      </p:sp>
      <p:pic>
        <p:nvPicPr>
          <p:cNvPr id="179" name="Google Shape;179;p9" descr="C:\Users\Prof\AppData\Local\Microsoft\Windows\Temporary Internet Files\Content.IE5\NA50LJ5Z\MC900310838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4500" y="3226375"/>
            <a:ext cx="1593852" cy="105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49ad7810a0_0_111"/>
          <p:cNvSpPr txBox="1">
            <a:spLocks noGrp="1"/>
          </p:cNvSpPr>
          <p:nvPr>
            <p:ph type="title"/>
          </p:nvPr>
        </p:nvSpPr>
        <p:spPr>
          <a:xfrm>
            <a:off x="470850" y="274625"/>
            <a:ext cx="8463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ALTRES INFORMACIONS</a:t>
            </a:r>
            <a:endParaRPr b="1"/>
          </a:p>
        </p:txBody>
      </p:sp>
      <p:sp>
        <p:nvSpPr>
          <p:cNvPr id="186" name="Google Shape;186;g149ad7810a0_0_111"/>
          <p:cNvSpPr txBox="1">
            <a:spLocks noGrp="1"/>
          </p:cNvSpPr>
          <p:nvPr>
            <p:ph type="body" idx="1"/>
          </p:nvPr>
        </p:nvSpPr>
        <p:spPr>
          <a:xfrm>
            <a:off x="1003100" y="1487275"/>
            <a:ext cx="7931400" cy="50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lnSpc>
                <a:spcPct val="173076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US" sz="2500"/>
              <a:t>Si heu </a:t>
            </a:r>
            <a:r>
              <a:rPr lang="en-US" sz="2500">
                <a:highlight>
                  <a:srgbClr val="FFF6DB"/>
                </a:highlight>
              </a:rPr>
              <a:t>canviat d’adreça o número </a:t>
            </a:r>
            <a:r>
              <a:rPr lang="en-US" sz="2500"/>
              <a:t>de telèfon/ correu electrònic </a:t>
            </a:r>
            <a:r>
              <a:rPr lang="en-US" sz="2500" b="1"/>
              <a:t>AVISEU A LA TUTORA</a:t>
            </a:r>
            <a:endParaRPr sz="2500" b="1"/>
          </a:p>
          <a:p>
            <a:pPr marL="457200" lvl="0" indent="-387350" algn="l" rtl="0">
              <a:lnSpc>
                <a:spcPct val="173076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US" sz="2500"/>
              <a:t>A partir de 3r poden marxar sols si estan autoritzats. També es pot autoritzar que recullin germans més petits. </a:t>
            </a:r>
            <a:r>
              <a:rPr lang="en-US" sz="2500" b="1">
                <a:highlight>
                  <a:srgbClr val="F4CCCC"/>
                </a:highlight>
              </a:rPr>
              <a:t>Autoritzacions en format paper. </a:t>
            </a:r>
            <a:endParaRPr sz="2500" b="1">
              <a:highlight>
                <a:srgbClr val="F4CCCC"/>
              </a:highlight>
            </a:endParaRPr>
          </a:p>
          <a:p>
            <a:pPr marL="457200" lvl="0" indent="-320040" algn="l" rtl="0">
              <a:lnSpc>
                <a:spcPct val="173076"/>
              </a:lnSpc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en-US" sz="2500"/>
              <a:t>El primer dia, a l’entrada de les 9h, es pot</a:t>
            </a:r>
            <a:r>
              <a:rPr lang="en-US" sz="2500">
                <a:highlight>
                  <a:srgbClr val="FCE5CD"/>
                </a:highlight>
              </a:rPr>
              <a:t> </a:t>
            </a:r>
            <a:r>
              <a:rPr lang="en-US" sz="2500" b="1">
                <a:highlight>
                  <a:srgbClr val="FCE5CD"/>
                </a:highlight>
              </a:rPr>
              <a:t>acompanyar</a:t>
            </a:r>
            <a:r>
              <a:rPr lang="en-US" sz="2500">
                <a:highlight>
                  <a:srgbClr val="FCE5CD"/>
                </a:highlight>
              </a:rPr>
              <a:t> a l’alumnat</a:t>
            </a:r>
            <a:r>
              <a:rPr lang="en-US" sz="2500"/>
              <a:t> fins a la porta de l’aula. </a:t>
            </a:r>
            <a:br>
              <a:rPr lang="en-US" sz="2290" b="1"/>
            </a:br>
            <a:endParaRPr sz="36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"/>
          <p:cNvSpPr txBox="1">
            <a:spLocks noGrp="1"/>
          </p:cNvSpPr>
          <p:nvPr>
            <p:ph type="body" idx="1"/>
          </p:nvPr>
        </p:nvSpPr>
        <p:spPr>
          <a:xfrm>
            <a:off x="570175" y="101075"/>
            <a:ext cx="8362500" cy="67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lang="en-US" sz="1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</a:t>
            </a:r>
            <a:endParaRPr sz="2000">
              <a:solidFill>
                <a:srgbClr val="C58D01"/>
              </a:solidFill>
            </a:endParaRPr>
          </a:p>
          <a:p>
            <a:pPr marL="365125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US" sz="2000">
                <a:solidFill>
                  <a:srgbClr val="C58D01"/>
                </a:solidFill>
              </a:rPr>
              <a:t>      </a:t>
            </a:r>
            <a:r>
              <a:rPr lang="en-US" sz="3600" b="1">
                <a:solidFill>
                  <a:srgbClr val="C58D01"/>
                </a:solidFill>
              </a:rPr>
              <a:t>MATERIAL QUE CAL PORTAR: </a:t>
            </a:r>
            <a:endParaRPr sz="3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65125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US" sz="2000"/>
              <a:t>  - Motxilla.</a:t>
            </a: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/>
              <a:t>     - Carmanyola amb l’esmorzar.</a:t>
            </a: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/>
              <a:t>     - Ampolla d’aigua diària.</a:t>
            </a: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/>
              <a:t>     - Bata o samarreta per plàstica (voluntari).</a:t>
            </a: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/>
              <a:t>     - Capsa de mocadors de paper.</a:t>
            </a: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/>
              <a:t>     - 2 paquet de tovalloletes humides.                                                  </a:t>
            </a: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/>
              <a:t>     - 2 rotllos de paper per les mans.</a:t>
            </a: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/>
              <a:t>	 - Estoig amb cremallera (no gaire gran. No metàl·lic).</a:t>
            </a: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/>
              <a:t>     - Carmanyola per guardar material.</a:t>
            </a:r>
            <a:endParaRPr sz="2000">
              <a:solidFill>
                <a:schemeClr val="accent3"/>
              </a:solidFill>
            </a:endParaRPr>
          </a:p>
          <a:p>
            <a:pPr marL="365125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>
                <a:solidFill>
                  <a:schemeClr val="accent3"/>
                </a:solidFill>
              </a:rPr>
              <a:t>     </a:t>
            </a:r>
            <a:r>
              <a:rPr lang="en-US" sz="2000">
                <a:solidFill>
                  <a:srgbClr val="000000"/>
                </a:solidFill>
              </a:rPr>
              <a:t>- </a:t>
            </a:r>
            <a:r>
              <a:rPr lang="en-US" sz="2000"/>
              <a:t>Llibreta Din A5 (Plaer per escriure).</a:t>
            </a: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en-US" sz="2000"/>
              <a:t>      *L’agenda, llibretes, carpetes, carpesans... seran facilitades per    </a:t>
            </a: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/>
              <a:t>           l’escola a l’inici del curs.</a:t>
            </a: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2000" b="1"/>
          </a:p>
          <a:p>
            <a:pPr marL="8255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/>
              <a:t>        El dia </a:t>
            </a:r>
            <a:r>
              <a:rPr lang="en-US" sz="2000" b="1" u="sng"/>
              <a:t>d'Educació Física </a:t>
            </a:r>
            <a:r>
              <a:rPr lang="en-US" sz="2000"/>
              <a:t>tots els infants han de portar: </a:t>
            </a:r>
            <a:endParaRPr sz="2000"/>
          </a:p>
          <a:p>
            <a:pPr marL="8255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/>
              <a:t>        xandall, bambes i un necesser amb una tovallola petita, mitjons    </a:t>
            </a:r>
            <a:endParaRPr sz="2000"/>
          </a:p>
          <a:p>
            <a:pPr marL="8255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/>
              <a:t>        antilliscants  i una samarreta de recanvi. </a:t>
            </a:r>
            <a:endParaRPr sz="1400"/>
          </a:p>
        </p:txBody>
      </p:sp>
      <p:sp>
        <p:nvSpPr>
          <p:cNvPr id="192" name="Google Shape;192;p12"/>
          <p:cNvSpPr txBox="1"/>
          <p:nvPr/>
        </p:nvSpPr>
        <p:spPr>
          <a:xfrm>
            <a:off x="6121025" y="1105475"/>
            <a:ext cx="2497500" cy="1477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IMPORTANT! Marcar tot el material amb el nom de l’infant.</a:t>
            </a:r>
            <a:endParaRPr sz="21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93" name="Google Shape;19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2391" y="1187366"/>
            <a:ext cx="672350" cy="67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ed8e048cf6_0_0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/>
              <a:t>IMPORTANT!!!</a:t>
            </a:r>
            <a:endParaRPr b="1"/>
          </a:p>
        </p:txBody>
      </p:sp>
      <p:sp>
        <p:nvSpPr>
          <p:cNvPr id="200" name="Google Shape;200;ged8e048cf6_0_0"/>
          <p:cNvSpPr txBox="1">
            <a:spLocks noGrp="1"/>
          </p:cNvSpPr>
          <p:nvPr>
            <p:ph type="body" idx="1"/>
          </p:nvPr>
        </p:nvSpPr>
        <p:spPr>
          <a:xfrm>
            <a:off x="1435100" y="1958325"/>
            <a:ext cx="7499400" cy="42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US" sz="2400"/>
              <a:t>Abans del dia 6 de setembre cal haver fet el pagament de material i reutilització o haver parlat per telèfon amb l’equip directiu</a:t>
            </a:r>
            <a:r>
              <a:rPr lang="en-US" sz="3500"/>
              <a:t>.</a:t>
            </a:r>
            <a:endParaRPr sz="350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350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3500"/>
          </a:p>
        </p:txBody>
      </p:sp>
      <p:pic>
        <p:nvPicPr>
          <p:cNvPr id="201" name="Google Shape;201;ged8e048cf6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9575" y="3556350"/>
            <a:ext cx="3345199" cy="262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ed8e048cf6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4770" y="274620"/>
            <a:ext cx="1417625" cy="141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"/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8229600" cy="96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97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1000"/>
              </a:buClr>
              <a:buSzPts val="4300"/>
              <a:buFont typeface="Gill Sans"/>
              <a:buNone/>
            </a:pPr>
            <a:r>
              <a:rPr lang="en-US" sz="4500" b="1" i="0" u="none">
                <a:solidFill>
                  <a:srgbClr val="701000"/>
                </a:solidFill>
              </a:rPr>
              <a:t>DEURES</a:t>
            </a:r>
            <a:endParaRPr sz="4500" b="1"/>
          </a:p>
        </p:txBody>
      </p:sp>
      <p:sp>
        <p:nvSpPr>
          <p:cNvPr id="208" name="Google Shape;208;p14"/>
          <p:cNvSpPr txBox="1">
            <a:spLocks noGrp="1"/>
          </p:cNvSpPr>
          <p:nvPr>
            <p:ph type="body" idx="1"/>
          </p:nvPr>
        </p:nvSpPr>
        <p:spPr>
          <a:xfrm>
            <a:off x="1042975" y="1718050"/>
            <a:ext cx="7643700" cy="48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3000" b="0" i="0" u="none">
                <a:solidFill>
                  <a:srgbClr val="27130E"/>
                </a:solidFill>
                <a:latin typeface="Gill Sans"/>
                <a:ea typeface="Gill Sans"/>
                <a:cs typeface="Gill Sans"/>
                <a:sym typeface="Gill Sans"/>
              </a:rPr>
              <a:t>   </a:t>
            </a:r>
            <a:endParaRPr sz="3000" b="0" i="0" u="none">
              <a:solidFill>
                <a:srgbClr val="27130E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800">
                <a:solidFill>
                  <a:srgbClr val="27130E"/>
                </a:solidFill>
              </a:rPr>
              <a:t>Aquest curs s’enduran deures quan no hagin acabat les tasques previstes a la classe o considerem necessari reforçar alguns dels continguts treballats.</a:t>
            </a:r>
            <a:endParaRPr sz="2800">
              <a:solidFill>
                <a:srgbClr val="27130E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endParaRPr sz="2800">
              <a:solidFill>
                <a:srgbClr val="27130E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800">
                <a:solidFill>
                  <a:srgbClr val="27130E"/>
                </a:solidFill>
              </a:rPr>
              <a:t>També hi haurà tasques digitals per fer a casa. </a:t>
            </a:r>
            <a:endParaRPr sz="2800">
              <a:solidFill>
                <a:srgbClr val="27130E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65125" marR="0" lvl="0" indent="-130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3000" b="1" i="1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9" name="Google Shape;209;p14" descr="C:\Users\Prof\AppData\Local\Microsoft\Windows\Temporary Internet Files\Content.IE5\MIX52JT9\MC900312466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140001">
            <a:off x="7381140" y="203654"/>
            <a:ext cx="1470399" cy="1310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7b3bd43adc_0_1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PAUTES PER A FER ELS DEURES:</a:t>
            </a:r>
            <a:endParaRPr/>
          </a:p>
        </p:txBody>
      </p:sp>
      <p:sp>
        <p:nvSpPr>
          <p:cNvPr id="216" name="Google Shape;216;g27b3bd43adc_0_1"/>
          <p:cNvSpPr txBox="1">
            <a:spLocks noGrp="1"/>
          </p:cNvSpPr>
          <p:nvPr>
            <p:ph type="body" idx="1"/>
          </p:nvPr>
        </p:nvSpPr>
        <p:spPr>
          <a:xfrm>
            <a:off x="1435100" y="1731650"/>
            <a:ext cx="7499400" cy="451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0040" algn="l" rtl="0">
              <a:spcBef>
                <a:spcPts val="600"/>
              </a:spcBef>
              <a:spcAft>
                <a:spcPts val="0"/>
              </a:spcAft>
              <a:buSzPts val="1440"/>
              <a:buAutoNum type="arabicPeriod"/>
            </a:pPr>
            <a:r>
              <a:rPr lang="en-US"/>
              <a:t>Cal revisar l’agenda diàriament.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AutoNum type="arabicPeriod"/>
            </a:pPr>
            <a:r>
              <a:rPr lang="en-US"/>
              <a:t>Les tasques encomanades són perquè els infants les puguin resoldre autònomament. 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AutoNum type="arabicPeriod"/>
            </a:pPr>
            <a:r>
              <a:rPr lang="en-US"/>
              <a:t>Les famílies heu de revisar que l’infant hagi realitzat les tasques. Els podeu acompanyar però no fer-les vosaltres.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7b3bd43adc_0_13"/>
          <p:cNvSpPr txBox="1">
            <a:spLocks noGrp="1"/>
          </p:cNvSpPr>
          <p:nvPr>
            <p:ph type="title"/>
          </p:nvPr>
        </p:nvSpPr>
        <p:spPr>
          <a:xfrm>
            <a:off x="1435100" y="274628"/>
            <a:ext cx="7499400" cy="891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RECOMANACIONS</a:t>
            </a:r>
            <a:endParaRPr/>
          </a:p>
        </p:txBody>
      </p:sp>
      <p:sp>
        <p:nvSpPr>
          <p:cNvPr id="223" name="Google Shape;223;g27b3bd43adc_0_13"/>
          <p:cNvSpPr txBox="1">
            <a:spLocks noGrp="1"/>
          </p:cNvSpPr>
          <p:nvPr>
            <p:ph type="body" idx="1"/>
          </p:nvPr>
        </p:nvSpPr>
        <p:spPr>
          <a:xfrm>
            <a:off x="1435100" y="1165925"/>
            <a:ext cx="7499400" cy="504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/>
              <a:t>Envoltar-se d’unes condicions ambientals favorables, és a dir:</a:t>
            </a:r>
            <a:endParaRPr sz="3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-307340" algn="l" rtl="0">
              <a:spcBef>
                <a:spcPts val="600"/>
              </a:spcBef>
              <a:spcAft>
                <a:spcPts val="0"/>
              </a:spcAft>
              <a:buSzPts val="1240"/>
              <a:buChar char="-"/>
            </a:pPr>
            <a:r>
              <a:rPr lang="en-US" sz="3000"/>
              <a:t>El lloc d’estudi ha de ser personal, ha d’estar endreçat i ventilat. </a:t>
            </a:r>
            <a:endParaRPr sz="3000"/>
          </a:p>
          <a:p>
            <a:pPr marL="457200" lvl="0" indent="-307340" algn="l" rtl="0">
              <a:spcBef>
                <a:spcPts val="0"/>
              </a:spcBef>
              <a:spcAft>
                <a:spcPts val="0"/>
              </a:spcAft>
              <a:buSzPts val="1240"/>
              <a:buChar char="-"/>
            </a:pPr>
            <a:r>
              <a:rPr lang="en-US" sz="3000"/>
              <a:t>La taula ha de ser prou espaiosa i ha d’estar endreçada. </a:t>
            </a:r>
            <a:endParaRPr sz="3000"/>
          </a:p>
          <a:p>
            <a:pPr marL="457200" lvl="0" indent="-307340" algn="l" rtl="0">
              <a:spcBef>
                <a:spcPts val="0"/>
              </a:spcBef>
              <a:spcAft>
                <a:spcPts val="0"/>
              </a:spcAft>
              <a:buSzPts val="1240"/>
              <a:buChar char="-"/>
            </a:pPr>
            <a:r>
              <a:rPr lang="en-US" sz="3000"/>
              <a:t>Tenir a mà tot el material escolar necessari. </a:t>
            </a:r>
            <a:endParaRPr sz="3000"/>
          </a:p>
          <a:p>
            <a:pPr marL="457200" lvl="0" indent="-307340" algn="l" rtl="0">
              <a:spcBef>
                <a:spcPts val="0"/>
              </a:spcBef>
              <a:spcAft>
                <a:spcPts val="0"/>
              </a:spcAft>
              <a:buSzPts val="1240"/>
              <a:buChar char="-"/>
            </a:pPr>
            <a:r>
              <a:rPr lang="en-US" sz="3000"/>
              <a:t>El silenci és imprescindible per aconseguir una bona concentració. 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1312250" y="154300"/>
            <a:ext cx="7499400" cy="9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97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1000"/>
              </a:buClr>
              <a:buSzPts val="4300"/>
              <a:buFont typeface="Gill Sans"/>
              <a:buNone/>
            </a:pPr>
            <a:r>
              <a:rPr lang="en-US" sz="4300" b="1" u="none">
                <a:solidFill>
                  <a:srgbClr val="980000"/>
                </a:solidFill>
              </a:rPr>
              <a:t> MESTRES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1435075" y="1028700"/>
            <a:ext cx="7499400" cy="55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Font typeface="Noto Sans Symbols"/>
              <a:buChar char="🞭"/>
            </a:pPr>
            <a:r>
              <a:rPr lang="en-US" sz="2400"/>
              <a:t>Tutora 4t A: Cristina Cortell</a:t>
            </a:r>
            <a:endParaRPr sz="2400"/>
          </a:p>
          <a:p>
            <a:pPr marL="365125" lvl="0" indent="-2724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🞭"/>
            </a:pPr>
            <a:r>
              <a:rPr lang="en-US" sz="2400"/>
              <a:t>Tutora 4t B: Meritxell Campeny*</a:t>
            </a:r>
            <a:endParaRPr sz="2400"/>
          </a:p>
          <a:p>
            <a:pPr marL="365125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sz="2400"/>
          </a:p>
          <a:p>
            <a:pPr marL="365125" lvl="0" indent="-257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20"/>
              <a:buFont typeface="Noto Sans Symbols"/>
              <a:buChar char="🞭"/>
            </a:pPr>
            <a:r>
              <a:rPr lang="en-US" sz="2400"/>
              <a:t>Especialistes :  Saray Moya / Lídia Bermúdez / 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en-US" sz="2400"/>
              <a:t>                     Emma Codina / Marta Collado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en-US" sz="2400"/>
              <a:t>                     Just Navarro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en-US" sz="2800"/>
              <a:t>               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en-US" sz="2200" u="sng">
                <a:solidFill>
                  <a:schemeClr val="hlink"/>
                </a:solidFill>
                <a:hlinkClick r:id="rId3"/>
              </a:rPr>
              <a:t>cristinacortell@roureda.cat</a:t>
            </a:r>
            <a:r>
              <a:rPr lang="en-US"/>
              <a:t>     </a:t>
            </a:r>
            <a:r>
              <a:rPr lang="en-US" sz="2200" u="sng">
                <a:solidFill>
                  <a:schemeClr val="hlink"/>
                </a:solidFill>
                <a:hlinkClick r:id="rId4"/>
              </a:rPr>
              <a:t>meritxellcampeny@roureda.cat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en-US" sz="2200" u="sng">
                <a:solidFill>
                  <a:schemeClr val="hlink"/>
                </a:solidFill>
                <a:hlinkClick r:id="rId5"/>
              </a:rPr>
              <a:t>saraymoya@roureda.cat</a:t>
            </a:r>
            <a:r>
              <a:rPr lang="en-US"/>
              <a:t>         </a:t>
            </a:r>
            <a:r>
              <a:rPr lang="en-US" sz="2200" u="sng">
                <a:solidFill>
                  <a:schemeClr val="hlink"/>
                </a:solidFill>
                <a:hlinkClick r:id="rId6"/>
              </a:rPr>
              <a:t>lidiabermudez@roureda.cat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en-US" sz="2300" u="sng">
                <a:solidFill>
                  <a:schemeClr val="hlink"/>
                </a:solidFill>
                <a:hlinkClick r:id="rId7"/>
              </a:rPr>
              <a:t>martacollado@roureda.cat</a:t>
            </a:r>
            <a:r>
              <a:rPr lang="en-US"/>
              <a:t>      </a:t>
            </a:r>
            <a:r>
              <a:rPr lang="en-US" sz="2200" u="sng">
                <a:solidFill>
                  <a:schemeClr val="hlink"/>
                </a:solidFill>
                <a:hlinkClick r:id="rId8"/>
              </a:rPr>
              <a:t>justnavarro@roureda.cat</a:t>
            </a:r>
            <a:endParaRPr sz="2200" u="sng">
              <a:solidFill>
                <a:srgbClr val="38761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en-US" sz="2200" u="sng">
                <a:solidFill>
                  <a:schemeClr val="hlink"/>
                </a:solidFill>
                <a:hlinkClick r:id="rId9"/>
              </a:rPr>
              <a:t>emmacodina@roureda.cat</a:t>
            </a:r>
            <a:endParaRPr sz="2200" u="sng">
              <a:solidFill>
                <a:srgbClr val="38761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endParaRPr sz="2200" u="sng">
              <a:solidFill>
                <a:srgbClr val="38761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endParaRPr sz="2200" u="sng">
              <a:solidFill>
                <a:srgbClr val="38761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endParaRPr sz="2200" u="sng">
              <a:solidFill>
                <a:srgbClr val="38761D"/>
              </a:solidFill>
            </a:endParaRPr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n-US" sz="2200" b="0" i="0" u="sng" strike="noStrike" cap="none">
                <a:solidFill>
                  <a:srgbClr val="38761D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                  </a:t>
            </a:r>
            <a:r>
              <a:rPr lang="en-US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</a:t>
            </a:r>
            <a:endParaRPr sz="2000"/>
          </a:p>
          <a:p>
            <a:pPr marL="365125" marR="0" lvl="0" indent="-16065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"/>
          <p:cNvSpPr txBox="1">
            <a:spLocks noGrp="1"/>
          </p:cNvSpPr>
          <p:nvPr>
            <p:ph type="title"/>
          </p:nvPr>
        </p:nvSpPr>
        <p:spPr>
          <a:xfrm>
            <a:off x="886950" y="457200"/>
            <a:ext cx="8104500" cy="18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500"/>
              <a:buFont typeface="Gill Sans"/>
              <a:buNone/>
            </a:pPr>
            <a:r>
              <a:rPr lang="en-US" sz="3500" b="0" i="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UNA TASCA IMPORTANT: LLEGIR CADA DIA PER MILLORAR LA VELOCITAT LECTORA I LA COMPRENSIÓ.</a:t>
            </a:r>
            <a:endParaRPr/>
          </a:p>
        </p:txBody>
      </p:sp>
      <p:pic>
        <p:nvPicPr>
          <p:cNvPr id="229" name="Google Shape;229;p17" descr="ninos-leyendo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65387" y="2714625"/>
            <a:ext cx="4365625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4"/>
          <p:cNvSpPr txBox="1">
            <a:spLocks noGrp="1"/>
          </p:cNvSpPr>
          <p:nvPr>
            <p:ph type="title"/>
          </p:nvPr>
        </p:nvSpPr>
        <p:spPr>
          <a:xfrm>
            <a:off x="890550" y="0"/>
            <a:ext cx="81258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97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1000"/>
              </a:buClr>
              <a:buSzPts val="4300"/>
              <a:buFont typeface="Gill Sans"/>
              <a:buNone/>
            </a:pPr>
            <a:r>
              <a:rPr lang="en-US" sz="4300" b="1" i="0" u="none">
                <a:solidFill>
                  <a:srgbClr val="701000"/>
                </a:solidFill>
              </a:rPr>
              <a:t>SORTIDES I ACTIVITATS</a:t>
            </a:r>
            <a:endParaRPr b="1"/>
          </a:p>
        </p:txBody>
      </p:sp>
      <p:sp>
        <p:nvSpPr>
          <p:cNvPr id="235" name="Google Shape;235;p24"/>
          <p:cNvSpPr txBox="1">
            <a:spLocks noGrp="1"/>
          </p:cNvSpPr>
          <p:nvPr>
            <p:ph type="body" idx="1"/>
          </p:nvPr>
        </p:nvSpPr>
        <p:spPr>
          <a:xfrm>
            <a:off x="1044050" y="900900"/>
            <a:ext cx="5445300" cy="45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i="1"/>
              <a:t>1r TRIMESTRE:</a:t>
            </a:r>
            <a:endParaRPr sz="2300" i="1"/>
          </a:p>
          <a:p>
            <a:pPr marL="457200" lvl="0" indent="-3746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300"/>
              <a:buChar char="-"/>
            </a:pPr>
            <a:r>
              <a:rPr lang="en-US" sz="2300" b="1"/>
              <a:t>Teatre Clavé “Un vestit nou per l’emperador” </a:t>
            </a:r>
            <a:r>
              <a:rPr lang="en-US" sz="2300"/>
              <a:t>20/10/23</a:t>
            </a:r>
            <a:endParaRPr sz="2300"/>
          </a:p>
          <a:p>
            <a:pPr marL="457200" lvl="0" indent="-3746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300" b="1"/>
              <a:t>Sortida a La Roureda</a:t>
            </a:r>
            <a:r>
              <a:rPr lang="en-US" sz="2300"/>
              <a:t> (projecte) 31/10/23</a:t>
            </a:r>
            <a:endParaRPr sz="2300"/>
          </a:p>
          <a:p>
            <a:pPr marL="457200" lvl="0" indent="-3746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300" b="1"/>
              <a:t>Parc Güell </a:t>
            </a:r>
            <a:r>
              <a:rPr lang="en-US" sz="2300"/>
              <a:t>(data per confirmar)</a:t>
            </a:r>
            <a:endParaRPr sz="2300"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i="1"/>
              <a:t>2n TRIMESTRE:</a:t>
            </a:r>
            <a:endParaRPr sz="2300"/>
          </a:p>
          <a:p>
            <a:pPr marL="457200" lvl="0" indent="-3746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300" b="1"/>
              <a:t>Mercabarna</a:t>
            </a:r>
            <a:r>
              <a:rPr lang="en-US" sz="2300"/>
              <a:t> 15/03/24</a:t>
            </a:r>
            <a:endParaRPr sz="2300"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i="1"/>
              <a:t>3r TRIMESTRE:</a:t>
            </a:r>
            <a:endParaRPr sz="2300" i="1"/>
          </a:p>
          <a:p>
            <a:pPr marL="457200" lvl="0" indent="-3746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300"/>
              <a:buChar char="-"/>
            </a:pPr>
            <a:r>
              <a:rPr lang="en-US" sz="2300" b="1"/>
              <a:t>Teatre en anglès “Sleeping beauty or not” </a:t>
            </a:r>
            <a:r>
              <a:rPr lang="en-US" sz="2300"/>
              <a:t>9/03/23</a:t>
            </a:r>
            <a:endParaRPr sz="2300" b="1"/>
          </a:p>
          <a:p>
            <a:pPr marL="457200" lvl="0" indent="-3746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300"/>
              <a:buChar char="-"/>
            </a:pPr>
            <a:r>
              <a:rPr lang="en-US" sz="2300" b="1"/>
              <a:t>Colònies </a:t>
            </a:r>
            <a:r>
              <a:rPr lang="en-US" sz="2300"/>
              <a:t>24-25-26/04/24</a:t>
            </a:r>
            <a:endParaRPr sz="2300"/>
          </a:p>
          <a:p>
            <a:pPr marL="457200" lvl="0" indent="-3746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300" b="1"/>
              <a:t>Cantània</a:t>
            </a:r>
            <a:r>
              <a:rPr lang="en-US" sz="2300"/>
              <a:t> 29/04/24</a:t>
            </a:r>
            <a:endParaRPr sz="2300"/>
          </a:p>
          <a:p>
            <a:pPr marL="457200" lvl="0" indent="-3746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300" b="1"/>
              <a:t>Sortida al riu </a:t>
            </a:r>
            <a:r>
              <a:rPr lang="en-US" sz="2300"/>
              <a:t>20/06/24</a:t>
            </a:r>
            <a:endParaRPr sz="3100"/>
          </a:p>
          <a:p>
            <a:pPr marL="365125" marR="0" lvl="0" indent="-130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30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6" name="Google Shape;236;p24"/>
          <p:cNvSpPr txBox="1"/>
          <p:nvPr/>
        </p:nvSpPr>
        <p:spPr>
          <a:xfrm>
            <a:off x="6612350" y="1228450"/>
            <a:ext cx="2340300" cy="3648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rgbClr val="C58D01"/>
                </a:solidFill>
                <a:latin typeface="Gill Sans"/>
                <a:ea typeface="Gill Sans"/>
                <a:cs typeface="Gill Sans"/>
                <a:sym typeface="Gill Sans"/>
              </a:rPr>
              <a:t>FAMÍLIES ACOMPANYANTS</a:t>
            </a:r>
            <a:endParaRPr sz="1800" b="1" i="0" u="none" strike="noStrike" cap="none">
              <a:solidFill>
                <a:srgbClr val="C58D0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i="0" u="none" strike="noStrike" cap="none">
              <a:solidFill>
                <a:srgbClr val="C58D0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Les families que tinguin disponibilitat per acompanyar-nos hauran d’omplir una autorització en paper que farem arribar. 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És obligatori que siguin membres de l’AMPA.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7" name="Google Shape;237;p24"/>
          <p:cNvSpPr txBox="1"/>
          <p:nvPr/>
        </p:nvSpPr>
        <p:spPr>
          <a:xfrm>
            <a:off x="1044050" y="5547725"/>
            <a:ext cx="7908900" cy="765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8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Les sortides i activitats són curriculars i per tant són d’assistència obligatòria. Qui no pugui assistir farà una tasca sustitutiva del contingut treballat. </a:t>
            </a:r>
            <a:endParaRPr sz="9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7b59fcb98e_0_0"/>
          <p:cNvSpPr txBox="1">
            <a:spLocks noGrp="1"/>
          </p:cNvSpPr>
          <p:nvPr>
            <p:ph type="title"/>
          </p:nvPr>
        </p:nvSpPr>
        <p:spPr>
          <a:xfrm>
            <a:off x="1257225" y="-2"/>
            <a:ext cx="7583700" cy="1378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ENQUESTA DE SATISFACCIÓ A LES FAMÍLIES</a:t>
            </a:r>
            <a:endParaRPr b="1"/>
          </a:p>
        </p:txBody>
      </p:sp>
      <p:pic>
        <p:nvPicPr>
          <p:cNvPr id="244" name="Google Shape;244;g27b59fcb98e_0_0" descr="Gràfic de respostes de Formularis. Títol de la pregunta: Curs de l'alumne. Nombre de respostes: 25 respostes." title="Curs de l'alumn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4325" y="1378800"/>
            <a:ext cx="5497723" cy="224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27b59fcb98e_0_0" descr="Gràfic de respostes de Formularis. Títol de la pregunta: 1. Valoració general del centre. Nombre de respostes: 25 respostes." title="1. Valoració general del centr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1375" y="3873025"/>
            <a:ext cx="5822828" cy="2763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g27b59fcb98e_0_27" descr="Gràfic de respostes de Formularis. Títol de la pregunta: 2. L'escola té en compte les necessitats, inquietuds, aportacions... de les famílies?. Nombre de respostes: 25 respostes." title="2. L'escola té en compte les necessitats, inquietuds, aportacions... de les famílies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7175" y="287450"/>
            <a:ext cx="6619223" cy="314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27b59fcb98e_0_27" descr="Gràfic de respostes de Formularis. Títol de la pregunta: 4. Relació i comunicació amb el/la tutor/a. Nombre de respostes: 25 respostes." title="4. Relació i comunicació amb el/la tutor/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5450" y="3429000"/>
            <a:ext cx="6582676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g27b59fcb98e_0_35" descr="Gràfic de respostes de Formularis. Títol de la pregunta: 7. El vostre fill/a ve content/a a l'escola?. Nombre de respostes: 25 respostes." title="7. El vostre fill/a ve content/a a l'escola?"/>
          <p:cNvPicPr preferRelativeResize="0"/>
          <p:nvPr/>
        </p:nvPicPr>
        <p:blipFill rotWithShape="1">
          <a:blip r:embed="rId3">
            <a:alphaModFix/>
          </a:blip>
          <a:srcRect b="11574"/>
          <a:stretch/>
        </p:blipFill>
        <p:spPr>
          <a:xfrm>
            <a:off x="1302663" y="231450"/>
            <a:ext cx="7297603" cy="30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27b59fcb98e_0_35" descr="Gràfic de respostes de Formularis. Títol de la pregunta: 8. Trobeu important la participació del centre en el programa &quot;Prevenció del bullying en l'àmbit escolar&quot;?. Nombre de respostes: 25 respostes." title="8. Trobeu important la participació del centre en el programa &quot;Prevenció del bullying en l'àmbit escolar&quot;?"/>
          <p:cNvPicPr preferRelativeResize="0"/>
          <p:nvPr/>
        </p:nvPicPr>
        <p:blipFill rotWithShape="1">
          <a:blip r:embed="rId4">
            <a:alphaModFix/>
          </a:blip>
          <a:srcRect b="7338"/>
          <a:stretch/>
        </p:blipFill>
        <p:spPr>
          <a:xfrm>
            <a:off x="1595175" y="3429000"/>
            <a:ext cx="6906276" cy="3246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g27b59fcb98e_0_43" descr="Gràfic de respostes de Formularis. Títol de la pregunta: 9.  Trobeu que el projecte Educació i cultura en col·laboració amb el teatre Clavé enriqueix l'educació integral dels infants?. Nombre de respostes: 25 respostes." title="9.  Trobeu que el projecte Educació i cultura en col·laboració amb el teatre Clavé enriqueix l'educació integral dels infants?"/>
          <p:cNvPicPr preferRelativeResize="0"/>
          <p:nvPr/>
        </p:nvPicPr>
        <p:blipFill rotWithShape="1">
          <a:blip r:embed="rId3">
            <a:alphaModFix/>
          </a:blip>
          <a:srcRect b="10474"/>
          <a:stretch/>
        </p:blipFill>
        <p:spPr>
          <a:xfrm>
            <a:off x="1192425" y="191925"/>
            <a:ext cx="7127224" cy="3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27b59fcb98e_0_43" descr="Gràfic de respostes de Formularis. Títol de la pregunta: 9.  Trobeu que el projecte Educació i cultura en col·laboració amb el teatre Clavé enriqueix l'educació integral dels infants?. Nombre de respostes: 25 respostes." title="9.  Trobeu que el projecte Educació i cultura en col·laboració amb el teatre Clavé enriqueix l'educació integral dels infants?"/>
          <p:cNvPicPr preferRelativeResize="0"/>
          <p:nvPr/>
        </p:nvPicPr>
        <p:blipFill rotWithShape="1">
          <a:blip r:embed="rId3">
            <a:alphaModFix/>
          </a:blip>
          <a:srcRect b="8800"/>
          <a:stretch/>
        </p:blipFill>
        <p:spPr>
          <a:xfrm>
            <a:off x="1338225" y="3429000"/>
            <a:ext cx="6996362" cy="32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7"/>
          <p:cNvSpPr txBox="1">
            <a:spLocks noGrp="1"/>
          </p:cNvSpPr>
          <p:nvPr>
            <p:ph type="subTitle" idx="1"/>
          </p:nvPr>
        </p:nvSpPr>
        <p:spPr>
          <a:xfrm>
            <a:off x="381000" y="3695475"/>
            <a:ext cx="8458200" cy="2995800"/>
          </a:xfrm>
          <a:prstGeom prst="rect">
            <a:avLst/>
          </a:prstGeom>
          <a:solidFill>
            <a:srgbClr val="C58D01"/>
          </a:solidFill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2698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endParaRPr sz="3600" b="1" i="0" u="none">
              <a:solidFill>
                <a:srgbClr val="320E04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6987" lvl="0" indent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80"/>
              <a:buNone/>
            </a:pPr>
            <a:r>
              <a:rPr lang="en-US" sz="3000" b="1">
                <a:solidFill>
                  <a:srgbClr val="000000"/>
                </a:solidFill>
              </a:rPr>
              <a:t>Algunes coses poden canviar en funció del moment, però us mantindrem sempre informades i agraïm per endavant la vostra col.laboració. </a:t>
            </a:r>
            <a:endParaRPr sz="3000" b="1">
              <a:solidFill>
                <a:srgbClr val="000000"/>
              </a:solidFill>
            </a:endParaRPr>
          </a:p>
          <a:p>
            <a:pPr marL="26987" lvl="0" indent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80"/>
              <a:buNone/>
            </a:pPr>
            <a:r>
              <a:rPr lang="en-US" sz="3000" b="1">
                <a:solidFill>
                  <a:srgbClr val="000000"/>
                </a:solidFill>
              </a:rPr>
              <a:t>Gràcies.</a:t>
            </a:r>
            <a:r>
              <a:rPr lang="en-US" sz="3600" b="1">
                <a:solidFill>
                  <a:srgbClr val="320E04"/>
                </a:solidFill>
              </a:rPr>
              <a:t> </a:t>
            </a:r>
            <a:endParaRPr/>
          </a:p>
        </p:txBody>
      </p:sp>
      <p:sp>
        <p:nvSpPr>
          <p:cNvPr id="272" name="Google Shape;272;p27"/>
          <p:cNvSpPr/>
          <p:nvPr/>
        </p:nvSpPr>
        <p:spPr>
          <a:xfrm>
            <a:off x="5143500" y="857250"/>
            <a:ext cx="3643312" cy="1785937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25400" cap="flat" cmpd="sng">
            <a:solidFill>
              <a:srgbClr val="26697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7"/>
          <p:cNvSpPr txBox="1"/>
          <p:nvPr/>
        </p:nvSpPr>
        <p:spPr>
          <a:xfrm>
            <a:off x="5429250" y="1285875"/>
            <a:ext cx="3286125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2E9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5F2E9"/>
                </a:solidFill>
                <a:latin typeface="Arial"/>
                <a:ea typeface="Arial"/>
                <a:cs typeface="Arial"/>
                <a:sym typeface="Arial"/>
              </a:rPr>
              <a:t>PRECS I PREGUNTES.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27" descr="http://thumbs.dreamstime.com/thumb_479/1266520189G777b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928687"/>
            <a:ext cx="3500437" cy="3208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49ad7810a0_0_0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lang="en-US" sz="4300" b="1" i="0" u="none">
                <a:solidFill>
                  <a:schemeClr val="accent5"/>
                </a:solidFill>
              </a:rPr>
              <a:t>WEB DE L’ESCOLA</a:t>
            </a:r>
            <a:endParaRPr b="1">
              <a:solidFill>
                <a:schemeClr val="accent5"/>
              </a:solidFill>
            </a:endParaRPr>
          </a:p>
        </p:txBody>
      </p:sp>
      <p:pic>
        <p:nvPicPr>
          <p:cNvPr id="98" name="Google Shape;98;g149ad7810a0_0_0" descr="http://static.wixstatic.com/media/dad845_b42c5792d9f3410cbef5654057597320.jpg_srz_p_369_439_75_22_0.50_1.20_0.00_jpg_srz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9362" y="1659687"/>
            <a:ext cx="3422700" cy="40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49ad7810a0_0_0"/>
          <p:cNvSpPr txBox="1"/>
          <p:nvPr/>
        </p:nvSpPr>
        <p:spPr>
          <a:xfrm>
            <a:off x="4775675" y="1659675"/>
            <a:ext cx="4058700" cy="4897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sng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http://escolaroureda.wix.com/escola-roureda</a:t>
            </a:r>
            <a:endParaRPr sz="2400" b="1" i="0" u="sng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65125" marR="0" lvl="0" indent="-1606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Entreu al nostre bloc</a:t>
            </a:r>
            <a:endParaRPr sz="28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C32D2E"/>
                </a:solidFill>
                <a:latin typeface="Gill Sans"/>
                <a:ea typeface="Gill Sans"/>
                <a:cs typeface="Gill Sans"/>
                <a:sym typeface="Gill Sans"/>
              </a:rPr>
              <a:t>(contrasenya per visualitzar imatges)</a:t>
            </a:r>
            <a:endParaRPr sz="2400" b="1" i="0" u="none" strike="noStrike" cap="none">
              <a:solidFill>
                <a:srgbClr val="C32D2E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El correu de l’escola és únicament per ús escolar. Dimarts dia de consulta de correu. Per a coses urgents agenda o via telefònica.</a:t>
            </a:r>
            <a:endParaRPr sz="240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65125" marR="0" lvl="0" indent="-16065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Google Shape;100;g149ad7810a0_0_0"/>
          <p:cNvSpPr/>
          <p:nvPr/>
        </p:nvSpPr>
        <p:spPr>
          <a:xfrm>
            <a:off x="4856475" y="4355125"/>
            <a:ext cx="300900" cy="364200"/>
          </a:xfrm>
          <a:prstGeom prst="mathMultiply">
            <a:avLst>
              <a:gd name="adj1" fmla="val 23520"/>
            </a:avLst>
          </a:prstGeom>
          <a:solidFill>
            <a:srgbClr val="2F8DA4">
              <a:alpha val="60000"/>
            </a:srgbClr>
          </a:solidFill>
          <a:ln w="9525" cap="flat" cmpd="sng">
            <a:solidFill>
              <a:srgbClr val="2669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149ad7810a0_0_0"/>
          <p:cNvSpPr/>
          <p:nvPr/>
        </p:nvSpPr>
        <p:spPr>
          <a:xfrm>
            <a:off x="5034325" y="1710400"/>
            <a:ext cx="300900" cy="364200"/>
          </a:xfrm>
          <a:prstGeom prst="mathMultiply">
            <a:avLst>
              <a:gd name="adj1" fmla="val 23520"/>
            </a:avLst>
          </a:prstGeom>
          <a:solidFill>
            <a:srgbClr val="2F8DA4">
              <a:alpha val="60000"/>
            </a:srgbClr>
          </a:solidFill>
          <a:ln w="9525" cap="flat" cmpd="sng">
            <a:solidFill>
              <a:srgbClr val="2669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149ad7810a0_0_0"/>
          <p:cNvSpPr/>
          <p:nvPr/>
        </p:nvSpPr>
        <p:spPr>
          <a:xfrm>
            <a:off x="5034325" y="2773438"/>
            <a:ext cx="300900" cy="364200"/>
          </a:xfrm>
          <a:prstGeom prst="mathMultiply">
            <a:avLst>
              <a:gd name="adj1" fmla="val 23520"/>
            </a:avLst>
          </a:prstGeom>
          <a:solidFill>
            <a:srgbClr val="2F8DA4">
              <a:alpha val="60000"/>
            </a:srgbClr>
          </a:solidFill>
          <a:ln w="9525" cap="flat" cmpd="sng">
            <a:solidFill>
              <a:srgbClr val="2669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2444751" y="0"/>
            <a:ext cx="6053400" cy="6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800"/>
              <a:buFont typeface="Trebuchet MS"/>
              <a:buNone/>
            </a:pPr>
            <a:r>
              <a:rPr lang="en-US" sz="3800" b="1" i="0" u="none">
                <a:solidFill>
                  <a:srgbClr val="F1C232"/>
                </a:solidFill>
                <a:latin typeface="Trebuchet MS"/>
                <a:ea typeface="Trebuchet MS"/>
                <a:cs typeface="Trebuchet MS"/>
                <a:sym typeface="Trebuchet MS"/>
              </a:rPr>
              <a:t>ENTRADES I SORTIDES</a:t>
            </a:r>
            <a:endParaRPr/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16500" y="818875"/>
            <a:ext cx="8427900" cy="58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700"/>
              <a:t>Entrarem i sortirem per l’entrada principal.</a:t>
            </a:r>
            <a:endParaRPr sz="27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700"/>
              <a:t>Entrades: </a:t>
            </a:r>
            <a:r>
              <a:rPr lang="en-US" sz="2700" b="1"/>
              <a:t>9h</a:t>
            </a:r>
            <a:r>
              <a:rPr lang="en-US" sz="2700"/>
              <a:t> i </a:t>
            </a:r>
            <a:r>
              <a:rPr lang="en-US" sz="2700" b="1"/>
              <a:t>15h</a:t>
            </a:r>
            <a:r>
              <a:rPr lang="en-US" sz="2700"/>
              <a:t>.</a:t>
            </a:r>
            <a:endParaRPr sz="27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700"/>
              <a:t>Sortides: </a:t>
            </a:r>
            <a:r>
              <a:rPr lang="en-US" sz="2700" b="1"/>
              <a:t>12:30h</a:t>
            </a:r>
            <a:r>
              <a:rPr lang="en-US" sz="2700"/>
              <a:t> i </a:t>
            </a:r>
            <a:r>
              <a:rPr lang="en-US" sz="2700" b="1"/>
              <a:t>16:30h.</a:t>
            </a:r>
            <a:endParaRPr sz="27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 b="1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400" b="1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1900" b="1">
                <a:solidFill>
                  <a:srgbClr val="922122"/>
                </a:solidFill>
              </a:rPr>
              <a:t>MÀXIMA PUNTUALITAT EN LES ENTRADES I SORTIDES </a:t>
            </a:r>
            <a:endParaRPr sz="1900" b="1">
              <a:solidFill>
                <a:srgbClr val="922122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4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700"/>
              <a:t>L’alumnat entrarà sol per la porta principal i farà fila on la mestra ja els estarà esperant. </a:t>
            </a:r>
            <a:endParaRPr sz="27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700"/>
              <a:t>També sortiran per la porta principal de fora.  </a:t>
            </a:r>
            <a:endParaRPr sz="27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endParaRPr sz="2000"/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endParaRPr sz="2000"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469b43b966_0_1"/>
          <p:cNvSpPr txBox="1">
            <a:spLocks noGrp="1"/>
          </p:cNvSpPr>
          <p:nvPr>
            <p:ph type="title"/>
          </p:nvPr>
        </p:nvSpPr>
        <p:spPr>
          <a:xfrm>
            <a:off x="429900" y="274625"/>
            <a:ext cx="8504700" cy="28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700"/>
              <a:t>PROJECTES:</a:t>
            </a:r>
            <a:endParaRPr sz="37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b="1"/>
              <a:t>PROGRAMA  DE PROTECCIÓ INTEGRAL DE LA INFÀNCIA EN EL CONTEXT ESCOLAR </a:t>
            </a:r>
            <a:endParaRPr sz="37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b="1"/>
              <a:t>(Fundació FCB)</a:t>
            </a:r>
            <a:endParaRPr sz="3700" b="1"/>
          </a:p>
        </p:txBody>
      </p:sp>
      <p:sp>
        <p:nvSpPr>
          <p:cNvPr id="115" name="Google Shape;115;g1469b43b966_0_1"/>
          <p:cNvSpPr txBox="1">
            <a:spLocks noGrp="1"/>
          </p:cNvSpPr>
          <p:nvPr>
            <p:ph type="body" idx="1"/>
          </p:nvPr>
        </p:nvSpPr>
        <p:spPr>
          <a:xfrm>
            <a:off x="1064525" y="3583300"/>
            <a:ext cx="4096200" cy="30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en-US" sz="2400"/>
              <a:t>Programa de prevenció i actuació per a proporcionar a l’alumnat de primària un entorn de protecció integral en contra  de la violència i de promoció del bon tracte en el context escolar. 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116" name="Google Shape;116;g1469b43b966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0675" y="3872971"/>
            <a:ext cx="3731899" cy="21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b6da5d89f_0_0"/>
          <p:cNvSpPr txBox="1">
            <a:spLocks noGrp="1"/>
          </p:cNvSpPr>
          <p:nvPr>
            <p:ph type="title"/>
          </p:nvPr>
        </p:nvSpPr>
        <p:spPr>
          <a:xfrm>
            <a:off x="1187350" y="274600"/>
            <a:ext cx="7747200" cy="22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/>
              <a:t>PROJECTES:</a:t>
            </a:r>
            <a:endParaRPr sz="37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PROGRAMA D’INNOVACIÓ</a:t>
            </a:r>
            <a:r>
              <a:rPr lang="en-US" sz="3700" b="1"/>
              <a:t> </a:t>
            </a:r>
            <a:r>
              <a:rPr lang="en-US" sz="5400" b="1"/>
              <a:t>araArt</a:t>
            </a:r>
            <a:endParaRPr sz="6000"/>
          </a:p>
        </p:txBody>
      </p:sp>
      <p:sp>
        <p:nvSpPr>
          <p:cNvPr id="123" name="Google Shape;123;g13b6da5d89f_0_0"/>
          <p:cNvSpPr txBox="1">
            <a:spLocks noGrp="1"/>
          </p:cNvSpPr>
          <p:nvPr>
            <p:ph type="body" idx="1"/>
          </p:nvPr>
        </p:nvSpPr>
        <p:spPr>
          <a:xfrm>
            <a:off x="1187350" y="2524175"/>
            <a:ext cx="5499300" cy="24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/>
              <a:t>Programa d’innovació del Departament d’Ensenyament que  s’aplicarà conjuntament amb el Teatre Clavé (</a:t>
            </a:r>
            <a:r>
              <a:rPr lang="en-US" sz="2800" b="1"/>
              <a:t>artNatura </a:t>
            </a:r>
            <a:r>
              <a:rPr lang="en-US" sz="2500"/>
              <a:t>pel treball d’expressió corporal) amb l’objectiu d’impregnar d’art totes les àrees.</a:t>
            </a:r>
            <a:endParaRPr sz="2500"/>
          </a:p>
        </p:txBody>
      </p:sp>
      <p:pic>
        <p:nvPicPr>
          <p:cNvPr id="124" name="Google Shape;124;g13b6da5d89f_0_0"/>
          <p:cNvPicPr preferRelativeResize="0"/>
          <p:nvPr/>
        </p:nvPicPr>
        <p:blipFill rotWithShape="1">
          <a:blip r:embed="rId3">
            <a:alphaModFix/>
          </a:blip>
          <a:srcRect l="41990" t="50548" r="45465" b="28227"/>
          <a:stretch/>
        </p:blipFill>
        <p:spPr>
          <a:xfrm>
            <a:off x="8202225" y="131300"/>
            <a:ext cx="732274" cy="69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13b6da5d89f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0124" y="2670975"/>
            <a:ext cx="2084425" cy="1563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13b6da5d89f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19450" y="5440325"/>
            <a:ext cx="2515092" cy="114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13b6da5d89f_0_0"/>
          <p:cNvSpPr txBox="1"/>
          <p:nvPr/>
        </p:nvSpPr>
        <p:spPr>
          <a:xfrm>
            <a:off x="1203600" y="5742175"/>
            <a:ext cx="4789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La participació és obligatòria, tant les sessions dins l’horari lectiu com la mostra final al Teatre. És una activitat curricular i avaluativa.</a:t>
            </a:r>
            <a:endParaRPr sz="16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8" name="Google Shape;128;g13b6da5d89f_0_0"/>
          <p:cNvSpPr txBox="1"/>
          <p:nvPr/>
        </p:nvSpPr>
        <p:spPr>
          <a:xfrm>
            <a:off x="1025050" y="5070225"/>
            <a:ext cx="56616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rPr>
              <a:t>Data de la mostra final:</a:t>
            </a: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 30 d’abril de 2024 (tarda)</a:t>
            </a:r>
            <a:endParaRPr sz="20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3b6da5d89f_0_6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TREBALL COOPERATIU</a:t>
            </a:r>
            <a:endParaRPr b="1"/>
          </a:p>
        </p:txBody>
      </p:sp>
      <p:sp>
        <p:nvSpPr>
          <p:cNvPr id="135" name="Google Shape;135;g13b6da5d89f_0_6"/>
          <p:cNvSpPr txBox="1">
            <a:spLocks noGrp="1"/>
          </p:cNvSpPr>
          <p:nvPr>
            <p:ph type="body" idx="1"/>
          </p:nvPr>
        </p:nvSpPr>
        <p:spPr>
          <a:xfrm>
            <a:off x="1126100" y="1857250"/>
            <a:ext cx="7808400" cy="42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en-US"/>
              <a:t>Treball en grup amb rols i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en-US"/>
              <a:t>funcions ben establerts on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en-US"/>
              <a:t>cada membre aporta per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arribar a l’objectiu comú.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en-US"/>
              <a:t>En sessions concretes introduirem el treball cooperatiu.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en-US"/>
              <a:t>Formació rebuda per part del claustre.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136" name="Google Shape;136;g13b6da5d89f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6700" y="2041488"/>
            <a:ext cx="2152650" cy="21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3b914dd8e6_0_0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CANTÀNIA</a:t>
            </a:r>
            <a:endParaRPr b="1"/>
          </a:p>
        </p:txBody>
      </p:sp>
      <p:sp>
        <p:nvSpPr>
          <p:cNvPr id="143" name="Google Shape;143;g13b914dd8e6_0_0"/>
          <p:cNvSpPr txBox="1">
            <a:spLocks noGrp="1"/>
          </p:cNvSpPr>
          <p:nvPr>
            <p:ph type="body" idx="1"/>
          </p:nvPr>
        </p:nvSpPr>
        <p:spPr>
          <a:xfrm>
            <a:off x="1213350" y="1637875"/>
            <a:ext cx="74994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en-US">
                <a:highlight>
                  <a:srgbClr val="FFFFFF"/>
                </a:highlight>
              </a:rPr>
              <a:t>Cantània és una </a:t>
            </a:r>
            <a:r>
              <a:rPr lang="en-US" b="1">
                <a:highlight>
                  <a:srgbClr val="FFFFFF"/>
                </a:highlight>
              </a:rPr>
              <a:t>activitat participativa</a:t>
            </a:r>
            <a:r>
              <a:rPr lang="en-US">
                <a:highlight>
                  <a:srgbClr val="FFFFFF"/>
                </a:highlight>
              </a:rPr>
              <a:t> en la que s’inscriuen escolars de cicle mitjà i superior de primària de Catalunya. Cada any s’estrena una obra encarregada especialment per a aquesta activitat. </a:t>
            </a:r>
            <a:endParaRPr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endParaRPr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en-US" b="1">
                <a:highlight>
                  <a:srgbClr val="FFFFFF"/>
                </a:highlight>
              </a:rPr>
              <a:t>És una activitat </a:t>
            </a:r>
            <a:endParaRPr b="1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en-US" b="1">
                <a:highlight>
                  <a:srgbClr val="FFFFFF"/>
                </a:highlight>
              </a:rPr>
              <a:t>curricular i </a:t>
            </a:r>
            <a:endParaRPr b="1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en-US" b="1">
                <a:highlight>
                  <a:srgbClr val="FFFFFF"/>
                </a:highlight>
              </a:rPr>
              <a:t>obligatòria.</a:t>
            </a:r>
            <a:endParaRPr b="1">
              <a:highlight>
                <a:srgbClr val="FFFFFF"/>
              </a:highlight>
            </a:endParaRPr>
          </a:p>
        </p:txBody>
      </p:sp>
      <p:pic>
        <p:nvPicPr>
          <p:cNvPr id="144" name="Google Shape;144;g13b914dd8e6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2154" y="4385204"/>
            <a:ext cx="3410600" cy="22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b914dd8e6_0_26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Lectura en Veu Alta</a:t>
            </a:r>
            <a:endParaRPr b="1"/>
          </a:p>
        </p:txBody>
      </p:sp>
      <p:sp>
        <p:nvSpPr>
          <p:cNvPr id="151" name="Google Shape;151;g13b914dd8e6_0_26"/>
          <p:cNvSpPr txBox="1">
            <a:spLocks noGrp="1"/>
          </p:cNvSpPr>
          <p:nvPr>
            <p:ph type="body" idx="1"/>
          </p:nvPr>
        </p:nvSpPr>
        <p:spPr>
          <a:xfrm>
            <a:off x="1131450" y="1576475"/>
            <a:ext cx="7499400" cy="5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en-US" sz="2500" b="1">
                <a:highlight>
                  <a:srgbClr val="FFFFFF"/>
                </a:highlight>
              </a:rPr>
              <a:t>Certàmen </a:t>
            </a:r>
            <a:r>
              <a:rPr lang="en-US" sz="2500">
                <a:highlight>
                  <a:srgbClr val="FFFFFF"/>
                </a:highlight>
              </a:rPr>
              <a:t>organitzat per El Grup Enciclopèdia Catalana i el Departament d’Ensenyament.</a:t>
            </a:r>
            <a:endParaRPr sz="2500"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en-US" sz="2500">
                <a:highlight>
                  <a:srgbClr val="FFFFFF"/>
                </a:highlight>
              </a:rPr>
              <a:t>A l’escola es proposa un </a:t>
            </a:r>
            <a:r>
              <a:rPr lang="en-US" sz="2500" b="1">
                <a:highlight>
                  <a:srgbClr val="FFFFFF"/>
                </a:highlight>
              </a:rPr>
              <a:t>concurs</a:t>
            </a:r>
            <a:r>
              <a:rPr lang="en-US" sz="2500">
                <a:highlight>
                  <a:srgbClr val="FFFFFF"/>
                </a:highlight>
              </a:rPr>
              <a:t> per triar representants de les diferents categories. És de participació voluntària i és un concurs eliminatori (només un representant per categoria). </a:t>
            </a:r>
            <a:endParaRPr sz="2500"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en-US" sz="2500" b="1">
                <a:highlight>
                  <a:srgbClr val="FFFFFF"/>
                </a:highlight>
              </a:rPr>
              <a:t>Participació molt recomanable. </a:t>
            </a:r>
            <a:endParaRPr sz="2500" b="1"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en-US" sz="2500">
                <a:highlight>
                  <a:srgbClr val="FFFFFF"/>
                </a:highlight>
              </a:rPr>
              <a:t>La pràctica de la lectura en veu </a:t>
            </a:r>
            <a:endParaRPr sz="2500"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en-US" sz="2500">
                <a:highlight>
                  <a:srgbClr val="FFFFFF"/>
                </a:highlight>
              </a:rPr>
              <a:t>alta és molt positiva per </a:t>
            </a:r>
            <a:endParaRPr sz="2500"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en-US" sz="2500">
                <a:highlight>
                  <a:srgbClr val="FFFFFF"/>
                </a:highlight>
              </a:rPr>
              <a:t>desenvolupar totes les </a:t>
            </a:r>
            <a:endParaRPr sz="2500"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en-US" sz="2500">
                <a:highlight>
                  <a:srgbClr val="FFFFFF"/>
                </a:highlight>
              </a:rPr>
              <a:t>habilitats lectores.</a:t>
            </a:r>
            <a:r>
              <a:rPr lang="en-US" sz="3100">
                <a:highlight>
                  <a:srgbClr val="FFFFFF"/>
                </a:highlight>
              </a:rPr>
              <a:t> </a:t>
            </a:r>
            <a:endParaRPr sz="3100"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endParaRPr sz="2700" b="1">
              <a:highlight>
                <a:srgbClr val="FFFFFF"/>
              </a:highlight>
            </a:endParaRPr>
          </a:p>
        </p:txBody>
      </p:sp>
      <p:pic>
        <p:nvPicPr>
          <p:cNvPr id="152" name="Google Shape;152;g13b914dd8e6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0876" y="4058126"/>
            <a:ext cx="2499975" cy="249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olsticio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lsticio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1214</Words>
  <Application>Microsoft Office PowerPoint</Application>
  <PresentationFormat>Presentación en pantalla (4:3)</PresentationFormat>
  <Paragraphs>176</Paragraphs>
  <Slides>26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35" baseType="lpstr">
      <vt:lpstr>EB Garamond</vt:lpstr>
      <vt:lpstr>Arial</vt:lpstr>
      <vt:lpstr>Gill Sans</vt:lpstr>
      <vt:lpstr>Comic Sans MS</vt:lpstr>
      <vt:lpstr>Verdana</vt:lpstr>
      <vt:lpstr>Noto Sans Symbols</vt:lpstr>
      <vt:lpstr>Trebuchet MS</vt:lpstr>
      <vt:lpstr>Solsticio</vt:lpstr>
      <vt:lpstr>1_Solsticio</vt:lpstr>
      <vt:lpstr> Benvinguts a l’aula de 4t </vt:lpstr>
      <vt:lpstr> MESTRES</vt:lpstr>
      <vt:lpstr>WEB DE L’ESCOLA</vt:lpstr>
      <vt:lpstr>ENTRADES I SORTIDES</vt:lpstr>
      <vt:lpstr>PROJECTES: PROGRAMA  DE PROTECCIÓ INTEGRAL DE LA INFÀNCIA EN EL CONTEXT ESCOLAR  (Fundació FCB)</vt:lpstr>
      <vt:lpstr>PROJECTES: PROGRAMA D’INNOVACIÓ araArt</vt:lpstr>
      <vt:lpstr>TREBALL COOPERATIU</vt:lpstr>
      <vt:lpstr>CANTÀNIA</vt:lpstr>
      <vt:lpstr>Lectura en Veu Alta</vt:lpstr>
      <vt:lpstr>PLÀSTICA:   “Gaudí”</vt:lpstr>
      <vt:lpstr>AVALUACIÓ</vt:lpstr>
      <vt:lpstr>HORARI</vt:lpstr>
      <vt:lpstr>             AGENDA</vt:lpstr>
      <vt:lpstr>ALTRES INFORMACIONS</vt:lpstr>
      <vt:lpstr>Presentación de PowerPoint</vt:lpstr>
      <vt:lpstr>IMPORTANT!!!</vt:lpstr>
      <vt:lpstr>DEURES</vt:lpstr>
      <vt:lpstr>PAUTES PER A FER ELS DEURES:</vt:lpstr>
      <vt:lpstr>RECOMANACIONS</vt:lpstr>
      <vt:lpstr>UNA TASCA IMPORTANT: LLEGIR CADA DIA PER MILLORAR LA VELOCITAT LECTORA I LA COMPRENSIÓ.</vt:lpstr>
      <vt:lpstr>SORTIDES I ACTIVITATS</vt:lpstr>
      <vt:lpstr>ENQUESTA DE SATISFACCIÓ A LES FAMÍLIES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Benvinguts a l’aula de 4t </dc:title>
  <dc:creator>prof</dc:creator>
  <cp:lastModifiedBy>prof</cp:lastModifiedBy>
  <cp:revision>1</cp:revision>
  <dcterms:created xsi:type="dcterms:W3CDTF">2013-09-05T06:57:29Z</dcterms:created>
  <dcterms:modified xsi:type="dcterms:W3CDTF">2023-09-05T11:31:50Z</dcterms:modified>
</cp:coreProperties>
</file>