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6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6858000" cx="9144000"/>
  <p:notesSz cx="6858000" cy="9144000"/>
  <p:embeddedFontLst>
    <p:embeddedFont>
      <p:font typeface="Libre Franklin"/>
      <p:regular r:id="rId28"/>
      <p:bold r:id="rId29"/>
      <p:italic r:id="rId30"/>
      <p:boldItalic r:id="rId31"/>
    </p:embeddedFont>
    <p:embeddedFont>
      <p:font typeface="EB Garamond"/>
      <p:regular r:id="rId32"/>
      <p:bold r:id="rId33"/>
      <p:italic r:id="rId34"/>
      <p:boldItalic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gLZJa8IYMoDxUBqQbDgAcmYv2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D835BA-364E-45A5-89F3-5821D23ED3C0}">
  <a:tblStyle styleId="{EED835BA-364E-45A5-89F3-5821D23ED3C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ibreFranklin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3.xml"/><Relationship Id="rId33" Type="http://schemas.openxmlformats.org/officeDocument/2006/relationships/font" Target="fonts/EBGaramond-bold.fntdata"/><Relationship Id="rId10" Type="http://schemas.openxmlformats.org/officeDocument/2006/relationships/slide" Target="slides/slide2.xml"/><Relationship Id="rId32" Type="http://schemas.openxmlformats.org/officeDocument/2006/relationships/font" Target="fonts/EBGaramond-regular.fntdata"/><Relationship Id="rId13" Type="http://schemas.openxmlformats.org/officeDocument/2006/relationships/slide" Target="slides/slide5.xml"/><Relationship Id="rId35" Type="http://schemas.openxmlformats.org/officeDocument/2006/relationships/font" Target="fonts/EBGaramond-boldItalic.fntdata"/><Relationship Id="rId12" Type="http://schemas.openxmlformats.org/officeDocument/2006/relationships/slide" Target="slides/slide4.xml"/><Relationship Id="rId34" Type="http://schemas.openxmlformats.org/officeDocument/2006/relationships/font" Target="fonts/EBGaramond-italic.fntdata"/><Relationship Id="rId15" Type="http://schemas.openxmlformats.org/officeDocument/2006/relationships/slide" Target="slides/slide7.xml"/><Relationship Id="rId37" Type="http://schemas.openxmlformats.org/officeDocument/2006/relationships/font" Target="fonts/GillSans-bold.fntdata"/><Relationship Id="rId14" Type="http://schemas.openxmlformats.org/officeDocument/2006/relationships/slide" Target="slides/slide6.xml"/><Relationship Id="rId36" Type="http://schemas.openxmlformats.org/officeDocument/2006/relationships/font" Target="fonts/GillSans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38" Type="http://customschemas.google.com/relationships/presentationmetadata" Target="meta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95322e544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g95322e544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5322e544c_0_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9" name="Google Shape;489;g95322e544c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eed22fe8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eeed22fe85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95322e544c_0_1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g95322e544c_0_1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0361623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7" name="Google Shape;527;g97036162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g9703616236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3faab89dd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3" name="Google Shape;423;g93faab89d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93faab89dd_4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44691a37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944691a373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3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Google Shape;92;p43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3" name="Google Shape;93;p4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4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4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4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09" name="Google Shape;109;p45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0" name="Google Shape;110;p45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6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4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7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4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24" name="Google Shape;124;p47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5" name="Google Shape;125;p47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9" name="Google Shape;129;p48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4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9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9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4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0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2" name="Google Shape;142;p5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1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69" name="Google Shape;169;p51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p5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1" name="Google Shape;171;p51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1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1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1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5" name="Google Shape;175;p51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1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1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1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179" name="Google Shape;179;p51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1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1" name="Google Shape;181;p5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2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87" name="Google Shape;187;p5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3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3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3" name="Google Shape;193;p5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4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4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99" name="Google Shape;199;p54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00" name="Google Shape;200;p5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5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5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6" name="Google Shape;206;p55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7" name="Google Shape;207;p55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55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9" name="Google Shape;209;p5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7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7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19" name="Google Shape;219;p57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220" name="Google Shape;220;p5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8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8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6" name="Google Shape;226;p58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7" name="Google Shape;227;p5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9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9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3" name="Google Shape;233;p5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0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0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9" name="Google Shape;239;p60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p6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6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43" name="Google Shape;243;p60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44" name="Google Shape;244;p60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1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1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8" name="Google Shape;248;p6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2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2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4" name="Google Shape;254;p62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6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58" name="Google Shape;258;p6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59" name="Google Shape;259;p6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3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3" name="Google Shape;263;p63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4" name="Google Shape;264;p6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4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4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0" name="Google Shape;270;p6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5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2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98" name="Google Shape;298;p22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9" name="Google Shape;299;p2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0" name="Google Shape;300;p22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4" name="Google Shape;304;p22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08" name="Google Shape;308;p22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2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0" name="Google Shape;310;p2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2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2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/>
          <p:nvPr>
            <p:ph idx="12" type="sldNum"/>
          </p:nvPr>
        </p:nvSpPr>
        <p:spPr>
          <a:xfrm>
            <a:off x="8714816" y="6473825"/>
            <a:ext cx="273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26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8" name="Google Shape;318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6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66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4" name="Google Shape;324;p6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6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6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7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67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30" name="Google Shape;330;p67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31" name="Google Shape;331;p6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6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6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8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68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37" name="Google Shape;337;p68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38" name="Google Shape;338;p68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39" name="Google Shape;339;p68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40" name="Google Shape;340;p6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6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714816" y="6473825"/>
            <a:ext cx="273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9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6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7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1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71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5" name="Google Shape;355;p71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356" name="Google Shape;356;p7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7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7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2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72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2" name="Google Shape;362;p72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63" name="Google Shape;363;p7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7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7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3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3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9" name="Google Shape;369;p7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7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7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4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74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75" name="Google Shape;375;p74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6" name="Google Shape;376;p7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7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7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79" name="Google Shape;379;p7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80" name="Google Shape;380;p7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5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75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4" name="Google Shape;384;p7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7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6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7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90" name="Google Shape;390;p7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1" name="Google Shape;391;p7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7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94" name="Google Shape;394;p76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95" name="Google Shape;395;p76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7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7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99" name="Google Shape;399;p77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0" name="Google Shape;400;p7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7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7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8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78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06" name="Google Shape;406;p7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7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7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4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48" name="Google Shape;48;p3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" name="Google Shape;49;p3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" name="Google Shape;50;p3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54" name="Google Shape;54;p3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4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4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4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58" name="Google Shape;58;p34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9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79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12" name="Google Shape;412;p7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7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7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3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40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40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6" name="Google Shape;86;p4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" name="Google Shape;11;p11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" name="Google Shape;12;p11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1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11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1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1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1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1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7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47" name="Google Shape;147;p17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8" name="Google Shape;148;p17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1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0" name="Google Shape;150;p17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54" name="Google Shape;154;p17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9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281" name="Google Shape;281;p19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2" name="Google Shape;282;p19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1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4" name="Google Shape;284;p19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88" name="Google Shape;288;p19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19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2" name="Google Shape;292;p19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3" name="Google Shape;293;p1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1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1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scolaroureda.wix.com/escola-roureda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394" y="1238938"/>
            <a:ext cx="8286900" cy="56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"/>
          <p:cNvSpPr txBox="1"/>
          <p:nvPr>
            <p:ph type="title"/>
          </p:nvPr>
        </p:nvSpPr>
        <p:spPr>
          <a:xfrm>
            <a:off x="124950" y="286150"/>
            <a:ext cx="8857200" cy="771600"/>
          </a:xfrm>
          <a:prstGeom prst="rect">
            <a:avLst/>
          </a:prstGeom>
          <a:solidFill>
            <a:srgbClr val="E9F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EB Garamond"/>
              <a:buNone/>
            </a:pPr>
            <a:br>
              <a:rPr b="0" i="0" lang="en-US" sz="420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en-US" sz="27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BENVINGUTS A L’AULA DELS </a:t>
            </a: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ALUMNES DE 6è</a:t>
            </a:r>
            <a:br>
              <a:rPr b="0" i="0" lang="en-US" sz="270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"/>
          <p:cNvSpPr txBox="1"/>
          <p:nvPr>
            <p:ph type="title"/>
          </p:nvPr>
        </p:nvSpPr>
        <p:spPr>
          <a:xfrm>
            <a:off x="178639" y="338365"/>
            <a:ext cx="7800795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Trebuchet MS"/>
              <a:buNone/>
            </a:pPr>
            <a:br>
              <a:rPr i="0" lang="en-US" sz="3240" u="none">
                <a:solidFill>
                  <a:srgbClr val="F1C232"/>
                </a:solidFill>
              </a:rPr>
            </a:br>
            <a:r>
              <a:rPr i="0" lang="en-US" sz="3600" u="none">
                <a:solidFill>
                  <a:srgbClr val="F1C232"/>
                </a:solidFill>
              </a:rPr>
              <a:t>WEB DE L’ESCOLA</a:t>
            </a:r>
            <a:br>
              <a:rPr i="0" lang="en-US" sz="3600" u="none">
                <a:solidFill>
                  <a:srgbClr val="F1C232"/>
                </a:solidFill>
              </a:rPr>
            </a:br>
            <a:r>
              <a:rPr i="0" lang="en-US" sz="3240" u="none">
                <a:solidFill>
                  <a:srgbClr val="F1C232"/>
                </a:solidFill>
              </a:rPr>
              <a:t>   </a:t>
            </a:r>
            <a:r>
              <a:rPr lang="en-US" sz="2430" u="sng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http://escolaroureda.wix.com/escola-roureda</a:t>
            </a:r>
            <a:r>
              <a:rPr lang="en-US" sz="243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324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240">
              <a:solidFill>
                <a:srgbClr val="F1C232"/>
              </a:solidFill>
            </a:endParaRPr>
          </a:p>
        </p:txBody>
      </p:sp>
      <p:pic>
        <p:nvPicPr>
          <p:cNvPr descr="http://static.wixstatic.com/media/dad845_b42c5792d9f3410cbef5654057597320.jpg_srz_p_369_439_75_22_0.50_1.20_0.00_jpg_srz" id="478" name="Google Shape;478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391" y="1840320"/>
            <a:ext cx="4002657" cy="459498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"/>
          <p:cNvSpPr txBox="1"/>
          <p:nvPr>
            <p:ph idx="2" type="body"/>
          </p:nvPr>
        </p:nvSpPr>
        <p:spPr>
          <a:xfrm>
            <a:off x="178639" y="2366531"/>
            <a:ext cx="3657600" cy="3404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t/>
            </a:r>
            <a:endParaRPr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US" sz="24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 </a:t>
            </a:r>
            <a:r>
              <a:rPr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Entreu 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</a:t>
            </a:r>
            <a:r>
              <a:rPr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nostre   </a:t>
            </a:r>
            <a:endParaRPr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bloc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mic Sans MS"/>
              <a:buChar char="-"/>
            </a:pPr>
            <a:r>
              <a:rPr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Criteris d’avaluació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mic Sans MS"/>
              <a:buChar char="-"/>
            </a:pPr>
            <a:r>
              <a:rPr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Competències transversals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65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5322e544c_0_0"/>
          <p:cNvSpPr txBox="1"/>
          <p:nvPr>
            <p:ph idx="4294967295" type="body"/>
          </p:nvPr>
        </p:nvSpPr>
        <p:spPr>
          <a:xfrm>
            <a:off x="814388" y="1644650"/>
            <a:ext cx="832961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32575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1D18"/>
              </a:buClr>
              <a:buSzPts val="2375"/>
              <a:buFont typeface="Comic Sans MS"/>
              <a:buChar char="⦿"/>
            </a:pPr>
            <a:r>
              <a:rPr lang="en-US" sz="2375" u="sng">
                <a:solidFill>
                  <a:srgbClr val="271D18"/>
                </a:solidFill>
                <a:latin typeface="Comic Sans MS"/>
                <a:ea typeface="Comic Sans MS"/>
                <a:cs typeface="Comic Sans MS"/>
                <a:sym typeface="Comic Sans MS"/>
              </a:rPr>
              <a:t>Fomentar l’ús de l’agenda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2554" lvl="0" marL="32575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None/>
            </a:pPr>
            <a:r>
              <a:rPr lang="en-US" sz="2375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3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90"/>
              <a:buFont typeface="Comic Sans MS"/>
              <a:buChar char="-"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Mitjà de comunicació principal mestre /família.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588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90"/>
              <a:buNone/>
            </a:pPr>
            <a:r>
              <a:t/>
            </a:r>
            <a:endParaRPr sz="209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3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90"/>
              <a:buFont typeface="Comic Sans MS"/>
              <a:buChar char="-"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Conté informació important per la família.</a:t>
            </a:r>
            <a:endParaRPr/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3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90"/>
              <a:buFont typeface="Comic Sans MS"/>
              <a:buChar char="-"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Eina bàsica per l’alumne per organitzar-se i planificar-se.</a:t>
            </a:r>
            <a:endParaRPr sz="209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72"/>
              <a:buNone/>
            </a:pPr>
            <a:r>
              <a:t/>
            </a:r>
            <a:endParaRPr sz="209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31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0"/>
              <a:buFont typeface="Comic Sans MS"/>
              <a:buChar char="-"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Informar a la mestra de qui utilitza el servei de menjador, autocar...</a:t>
            </a:r>
            <a:endParaRPr sz="209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en-US" sz="159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</a:pPr>
            <a:r>
              <a:rPr lang="en-US" sz="159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b="1" lang="en-US" sz="2700">
                <a:latin typeface="Comic Sans MS"/>
                <a:ea typeface="Comic Sans MS"/>
                <a:cs typeface="Comic Sans MS"/>
                <a:sym typeface="Comic Sans MS"/>
              </a:rPr>
              <a:t> Cal justificar les absències. </a:t>
            </a:r>
            <a:endParaRPr b="1"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t/>
            </a:r>
            <a:endParaRPr b="1"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3" lvl="0" marL="32575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</a:pPr>
            <a:r>
              <a:rPr lang="en-US" sz="209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rof\AppData\Local\Microsoft\Windows\Temporary Internet Files\Content.IE5\NA50LJ5Z\MC900310838[1].wmf" id="485" name="Google Shape;485;g95322e544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0" y="857250"/>
            <a:ext cx="15938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95322e544c_0_0"/>
          <p:cNvSpPr/>
          <p:nvPr/>
        </p:nvSpPr>
        <p:spPr>
          <a:xfrm>
            <a:off x="115649" y="462487"/>
            <a:ext cx="282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endParaRPr b="0" i="0" sz="3600" u="none" cap="none" strike="noStrike">
              <a:solidFill>
                <a:schemeClr val="accent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5322e544c_0_85"/>
          <p:cNvSpPr/>
          <p:nvPr/>
        </p:nvSpPr>
        <p:spPr>
          <a:xfrm>
            <a:off x="406496" y="502104"/>
            <a:ext cx="8331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PUNTUALITAT I ASSISTÈNCIA</a:t>
            </a:r>
            <a:endParaRPr b="0" i="0" sz="3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95322e544c_0_85"/>
          <p:cNvSpPr/>
          <p:nvPr/>
        </p:nvSpPr>
        <p:spPr>
          <a:xfrm>
            <a:off x="665000" y="1809396"/>
            <a:ext cx="7858200" cy="3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192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b="1" i="1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 important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puntualitat tant a les entrades com a les sortides.  (sortides 12:25 i 16:25)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192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b="1" i="1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Justifiquem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faltes a l’agenda. 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192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mic Sans M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 envieu alguna informació per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correu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electrònic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referent als vostres fills/es no ha de ser urgent ja que el correu no es mira contínuament. 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75" y="592050"/>
            <a:ext cx="6756425" cy="545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4"/>
          <p:cNvSpPr txBox="1"/>
          <p:nvPr>
            <p:ph type="title"/>
          </p:nvPr>
        </p:nvSpPr>
        <p:spPr>
          <a:xfrm>
            <a:off x="457200" y="25400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i="0" lang="en-US" sz="4300" u="none">
                <a:solidFill>
                  <a:srgbClr val="F1C232"/>
                </a:solidFill>
              </a:rPr>
              <a:t>DEURES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503" name="Google Shape;503;p14"/>
          <p:cNvSpPr txBox="1"/>
          <p:nvPr>
            <p:ph idx="1" type="body"/>
          </p:nvPr>
        </p:nvSpPr>
        <p:spPr>
          <a:xfrm>
            <a:off x="296234" y="530364"/>
            <a:ext cx="7643700" cy="5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rgbClr val="713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rgbClr val="713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ic Sans MS"/>
              <a:buChar char="-"/>
            </a:pP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Recordeu que els deures que es fan al 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llarg del curs són un reforç del que es  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a l’aula i compten com un percentatge 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la nota final de cada matèria. Els deures es basaran en </a:t>
            </a:r>
            <a:r>
              <a:rPr lang="en-U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omprensió lectora, resolució de problemes i expressió escrita.</a:t>
            </a:r>
            <a:endParaRPr i="1"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b="1" i="1" sz="2200">
              <a:solidFill>
                <a:srgbClr val="713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ic Sans MS"/>
              <a:buChar char="-"/>
            </a:pPr>
            <a:r>
              <a:rPr i="1" lang="en-U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vegades s’enduran de deures feines per acabar que no han finalitzat a la classe. (Pot ser que no tots i totes tinguin els mateixos deures) </a:t>
            </a:r>
            <a:endParaRPr i="1"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571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i="1"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ic Sans MS"/>
              <a:buChar char="-"/>
            </a:pPr>
            <a:r>
              <a:rPr i="1" lang="en-U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 haurà una activitat digital setmanal al Classroom</a:t>
            </a:r>
            <a:endParaRPr i="1"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b="1" i="1" sz="2200">
              <a:solidFill>
                <a:srgbClr val="713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2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7132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1" i="1" sz="2200" u="none">
              <a:solidFill>
                <a:srgbClr val="00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</a:pPr>
            <a:r>
              <a:rPr b="1" i="1" lang="en-US" sz="33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b="1" i="1" sz="3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301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1" i="1" sz="3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Prof\AppData\Local\Microsoft\Windows\Temporary Internet Files\Content.IE5\MIX52JT9\MC900312466[1].wmf" id="504" name="Google Shape;5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0001">
            <a:off x="5201262" y="781476"/>
            <a:ext cx="1812924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"/>
          <p:cNvSpPr txBox="1"/>
          <p:nvPr>
            <p:ph type="title"/>
          </p:nvPr>
        </p:nvSpPr>
        <p:spPr>
          <a:xfrm>
            <a:off x="722312" y="498475"/>
            <a:ext cx="77724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400"/>
              <a:buFont typeface="Gill Sans"/>
              <a:buNone/>
            </a:pPr>
            <a:r>
              <a:rPr i="0" lang="en-US" sz="4400" u="none">
                <a:solidFill>
                  <a:srgbClr val="F1C232"/>
                </a:solidFill>
              </a:rPr>
              <a:t>AVALUACIÓ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510" name="Google Shape;510;p21"/>
          <p:cNvSpPr txBox="1"/>
          <p:nvPr>
            <p:ph idx="1" type="body"/>
          </p:nvPr>
        </p:nvSpPr>
        <p:spPr>
          <a:xfrm>
            <a:off x="541145" y="2303891"/>
            <a:ext cx="77724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L’avaluació d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les àrees es fa d’acord amb els criteris penjats a la web de l’escola, però cal tenir en compte que els deures són un percentatge de la nota final del trimestre i de cicle</a:t>
            </a: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7462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Tres informes, un per trimestre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1600"/>
              <a:buFont typeface="Gill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82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eeed22fe85_0_11"/>
          <p:cNvSpPr txBox="1"/>
          <p:nvPr>
            <p:ph type="title"/>
          </p:nvPr>
        </p:nvSpPr>
        <p:spPr>
          <a:xfrm>
            <a:off x="722312" y="498475"/>
            <a:ext cx="7772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400"/>
              <a:buFont typeface="Gill Sans"/>
              <a:buNone/>
            </a:pPr>
            <a:r>
              <a:rPr lang="en-US" sz="4400">
                <a:solidFill>
                  <a:srgbClr val="F1C232"/>
                </a:solidFill>
              </a:rPr>
              <a:t>SORTIDES I ACTIVITATS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516" name="Google Shape;516;geeed22fe85_0_11"/>
          <p:cNvSpPr txBox="1"/>
          <p:nvPr>
            <p:ph idx="1" type="body"/>
          </p:nvPr>
        </p:nvSpPr>
        <p:spPr>
          <a:xfrm>
            <a:off x="541145" y="2303891"/>
            <a:ext cx="77724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1600"/>
              <a:buFont typeface="Gill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82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17" name="Google Shape;517;geeed22fe85_0_11"/>
          <p:cNvGraphicFramePr/>
          <p:nvPr/>
        </p:nvGraphicFramePr>
        <p:xfrm>
          <a:off x="349750" y="1871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{EED835BA-364E-45A5-89F3-5821D23ED3C0}</a:tableStyleId>
              </a:tblPr>
              <a:tblGrid>
                <a:gridCol w="1724025"/>
                <a:gridCol w="171450"/>
                <a:gridCol w="3705225"/>
                <a:gridCol w="390525"/>
                <a:gridCol w="1343025"/>
              </a:tblGrid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1r trimestre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Sortida La Roureda - Tordera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Sortida Emprenedoria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 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Teatre Clavé - La motxilla de l'Ada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22/10/2021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2n trimestre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Teatre Anglès - Plàstic Mermaid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11/03/2022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Museu d’història - Barcelona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01/04/2022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771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3r Trimestre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Colònies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      	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Maig-juny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Sortida al riu Tordera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 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5322e544c_0_169"/>
          <p:cNvSpPr txBox="1"/>
          <p:nvPr>
            <p:ph idx="4294967295" type="body"/>
          </p:nvPr>
        </p:nvSpPr>
        <p:spPr>
          <a:xfrm>
            <a:off x="0" y="1123949"/>
            <a:ext cx="8686800" cy="4845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SzPts val="1603"/>
              <a:buNone/>
            </a:pPr>
            <a:r>
              <a:rPr lang="en-US" sz="2004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0182" lvl="0" marL="342900" rtl="0" algn="l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r>
              <a:t/>
            </a:r>
            <a:endParaRPr sz="2405"/>
          </a:p>
          <a:p>
            <a:pPr indent="-154940" lvl="0" marL="342900" rtl="0" algn="l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t/>
            </a:r>
            <a:endParaRPr sz="2960"/>
          </a:p>
        </p:txBody>
      </p:sp>
      <p:sp>
        <p:nvSpPr>
          <p:cNvPr id="523" name="Google Shape;523;g95322e544c_0_169"/>
          <p:cNvSpPr/>
          <p:nvPr/>
        </p:nvSpPr>
        <p:spPr>
          <a:xfrm>
            <a:off x="475377" y="349350"/>
            <a:ext cx="70725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INFORMACIONS DIVERSES</a:t>
            </a:r>
            <a:endParaRPr b="0" i="0" sz="36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4" name="Google Shape;524;g95322e544c_0_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75" y="1266825"/>
            <a:ext cx="6617199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9703616236_0_0"/>
          <p:cNvSpPr txBox="1"/>
          <p:nvPr/>
        </p:nvSpPr>
        <p:spPr>
          <a:xfrm>
            <a:off x="442200" y="686600"/>
            <a:ext cx="8701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INFORMACIONS DIVERSES</a:t>
            </a:r>
            <a:endParaRPr b="0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1" name="Google Shape;531;g9703616236_0_0"/>
          <p:cNvSpPr txBox="1"/>
          <p:nvPr/>
        </p:nvSpPr>
        <p:spPr>
          <a:xfrm>
            <a:off x="564675" y="1861500"/>
            <a:ext cx="64167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000">
                <a:solidFill>
                  <a:schemeClr val="dk1"/>
                </a:solidFill>
              </a:rPr>
              <a:t>El menjador escolar, acollida matinal i extraescolars, es regeixen per la mateixa normativa que la de l’escola i s’hauran de complir les normes.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000">
                <a:solidFill>
                  <a:schemeClr val="dk1"/>
                </a:solidFill>
              </a:rPr>
              <a:t>Les famílies no podran entrar a l’escola en aquests serveis.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-A l’acollida s’obrirà la porta a les 8:00h i a les 8:30h, fora d’aquest horari no podrà entrar cap infant.</a:t>
            </a:r>
            <a:endParaRPr sz="20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/>
          <p:nvPr>
            <p:ph idx="1" type="subTitle"/>
          </p:nvPr>
        </p:nvSpPr>
        <p:spPr>
          <a:xfrm>
            <a:off x="524524" y="2565575"/>
            <a:ext cx="67035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698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6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6987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Algunes coses poden canviar en funció del moment, però us mantindrem sempre informades i agraïm per endavant la vostra col.laboració. </a:t>
            </a:r>
            <a:endParaRPr sz="3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ràcies.</a:t>
            </a:r>
            <a:r>
              <a:rPr lang="en-US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1344822" y="1919381"/>
            <a:ext cx="483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2E9"/>
              </a:buClr>
              <a:buSzPts val="32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PRECS I PREGUNTES.</a:t>
            </a:r>
            <a:endParaRPr b="0" i="0" sz="3600" u="none" cap="none" strike="noStrik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3faab89dd_4_0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rebuchet MS"/>
              <a:buNone/>
            </a:pPr>
            <a:r>
              <a:rPr lang="en-US">
                <a:solidFill>
                  <a:schemeClr val="accent3"/>
                </a:solidFill>
              </a:rPr>
              <a:t>INTRODUCCIÓ: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27" name="Google Shape;427;g93faab89dd_4_0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 LA INFORMACIÓ QUE DONAREM AVUI </a:t>
            </a: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 PROGRAMACIÓ QUE REALITZAREM ÉS A CURT TERMINI I POT ANAR VARIANT SEGONS LES INSTRUCCIONS QUE ANEM REBENT DEL DEPARTAMENT DE SALUT I DEL DEPARTAMENT D’EDUCACIÓ.</a:t>
            </a: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"/>
          <p:cNvSpPr txBox="1"/>
          <p:nvPr>
            <p:ph type="title"/>
          </p:nvPr>
        </p:nvSpPr>
        <p:spPr>
          <a:xfrm>
            <a:off x="609599" y="-6326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>
                <a:solidFill>
                  <a:srgbClr val="701000"/>
                </a:solidFill>
              </a:rPr>
              <a:t>DOCENTS</a:t>
            </a:r>
            <a:endParaRPr sz="2900">
              <a:solidFill>
                <a:schemeClr val="accent3"/>
              </a:solidFill>
            </a:endParaRPr>
          </a:p>
        </p:txBody>
      </p:sp>
      <p:sp>
        <p:nvSpPr>
          <p:cNvPr id="433" name="Google Shape;433;p2"/>
          <p:cNvSpPr txBox="1"/>
          <p:nvPr>
            <p:ph idx="1" type="body"/>
          </p:nvPr>
        </p:nvSpPr>
        <p:spPr>
          <a:xfrm>
            <a:off x="609599" y="927013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i="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</a:t>
            </a:r>
            <a:endParaRPr/>
          </a:p>
          <a:p>
            <a:pPr indent="-16065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34" name="Google Shape;43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38" y="1257550"/>
            <a:ext cx="6711650" cy="483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/>
          <p:nvPr/>
        </p:nvSpPr>
        <p:spPr>
          <a:xfrm>
            <a:off x="5272087" y="49688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623800" y="305325"/>
            <a:ext cx="3643952" cy="5582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chemeClr val="accent3"/>
                </a:solidFill>
                <a:latin typeface="Trebuchet MS"/>
              </a:rPr>
              <a:t>HORARI DE 6è</a:t>
            </a:r>
          </a:p>
        </p:txBody>
      </p:sp>
      <p:pic>
        <p:nvPicPr>
          <p:cNvPr id="441" name="Google Shape;44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38" y="1085050"/>
            <a:ext cx="8452325" cy="54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"/>
          <p:cNvSpPr txBox="1"/>
          <p:nvPr>
            <p:ph type="title"/>
          </p:nvPr>
        </p:nvSpPr>
        <p:spPr>
          <a:xfrm>
            <a:off x="457200" y="320675"/>
            <a:ext cx="7239000" cy="7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i="0" lang="en-US" u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ENTRADES I SORTIDES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47" name="Google Shape;447;p4"/>
          <p:cNvSpPr txBox="1"/>
          <p:nvPr>
            <p:ph idx="1" type="body"/>
          </p:nvPr>
        </p:nvSpPr>
        <p:spPr>
          <a:xfrm>
            <a:off x="457200" y="1212900"/>
            <a:ext cx="74877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rgbClr val="4F271C"/>
                </a:solidFill>
                <a:latin typeface="Comic Sans MS"/>
                <a:ea typeface="Comic Sans MS"/>
                <a:cs typeface="Comic Sans MS"/>
                <a:sym typeface="Comic Sans MS"/>
              </a:rPr>
              <a:t>⦿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 i hora: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rgbClr val="4F271C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6è entrarà i sortirà sempre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AMB MASCARETA,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la porta principal (porta gran rampa)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9:00 i a les 15:00 i sortirà a les 12:25 i 16:25.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rgbClr val="4F271C"/>
                </a:solidFill>
                <a:latin typeface="Comic Sans MS"/>
                <a:ea typeface="Comic Sans MS"/>
                <a:cs typeface="Comic Sans MS"/>
                <a:sym typeface="Comic Sans MS"/>
              </a:rPr>
              <a:t>⦿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mestra serà qui surti a buscar els alumnes i qui els acompanyarà fins la sortida. Les famílies no podran entrar a l’escola.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rgbClr val="4F271C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Entraran en fila, en ordre de llista (tindran a l’entrada una 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línia vermella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col.locar-se) i sortiran també en fila.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rgbClr val="4F271C"/>
                </a:solidFill>
                <a:latin typeface="Comic Sans MS"/>
                <a:ea typeface="Comic Sans MS"/>
                <a:cs typeface="Comic Sans MS"/>
                <a:sym typeface="Comic Sans M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les entrades i a les sortides, no es podrà parlar amb el tutor, utilitzeu els canals per qualsevol dubte, consulta o urgència: telèfon, agenda, correu electrònic de la mestra.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rgbClr val="4F271C"/>
                </a:solidFill>
                <a:latin typeface="Comic Sans MS"/>
                <a:ea typeface="Comic Sans MS"/>
                <a:cs typeface="Comic Sans MS"/>
                <a:sym typeface="Comic Sans M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cas de pluja, no hi haurà modificacions en les entrades i sortides. Cal venir preparats per aquests casos amb una capelina, botes d’aigua, paraigües…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"/>
          <p:cNvSpPr txBox="1"/>
          <p:nvPr>
            <p:ph type="title"/>
          </p:nvPr>
        </p:nvSpPr>
        <p:spPr>
          <a:xfrm>
            <a:off x="198407" y="286169"/>
            <a:ext cx="81381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400"/>
              <a:buFont typeface="Trebuchet MS"/>
              <a:buNone/>
            </a:pPr>
            <a:r>
              <a:rPr i="0" lang="en-US" u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MESURES DE SEGURETAT A L’ESCOLA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53" name="Google Shape;453;p5"/>
          <p:cNvSpPr txBox="1"/>
          <p:nvPr>
            <p:ph idx="1" type="body"/>
          </p:nvPr>
        </p:nvSpPr>
        <p:spPr>
          <a:xfrm>
            <a:off x="497250" y="1435950"/>
            <a:ext cx="6681600" cy="55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grups seran estables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no es barrejaran,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hi haurà A.F.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cada grup sortirà en una franja d’horari diferent i espai delimitat sense mascareta.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L’alumnat haurà de dur la mascareta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fins que entren dins la seva aula. 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⦿</a:t>
            </a:r>
            <a:r>
              <a:rPr b="1"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SERÀ NECESSARI PORTAR UNA RONYONERA O SIMILAR PER GUARDAR LA MASCARETA.</a:t>
            </a:r>
            <a:endParaRPr b="1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endParaRPr sz="1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⦿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Telèfons actualitzats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 més d’un) per trucar en el cas que un infant tingui febre. Si algú canvia de telèfon que ens el faci arribar.   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b="1" sz="17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015" lvl="0" marL="36512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44691a373_0_45"/>
          <p:cNvSpPr txBox="1"/>
          <p:nvPr>
            <p:ph type="title"/>
          </p:nvPr>
        </p:nvSpPr>
        <p:spPr>
          <a:xfrm>
            <a:off x="99600" y="655592"/>
            <a:ext cx="74982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rebuchet MS"/>
              <a:buNone/>
            </a:pPr>
            <a:r>
              <a:rPr lang="en-US" sz="2800">
                <a:solidFill>
                  <a:schemeClr val="accent3"/>
                </a:solidFill>
              </a:rPr>
              <a:t>ACTUACIÓ EN CAS DE SIMPTOMATOLOGIA SUSCEPTIBLE DE COVID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</a:pPr>
            <a:r>
              <a:t/>
            </a:r>
            <a:endParaRPr sz="1600"/>
          </a:p>
        </p:txBody>
      </p:sp>
      <p:sp>
        <p:nvSpPr>
          <p:cNvPr id="459" name="Google Shape;459;g944691a373_0_45"/>
          <p:cNvSpPr txBox="1"/>
          <p:nvPr/>
        </p:nvSpPr>
        <p:spPr>
          <a:xfrm>
            <a:off x="432000" y="1529500"/>
            <a:ext cx="71658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Si es presenta la sospita de que un/a alumne/a, presenta símptomes compatibles amb la COVID-19: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 Es portarà al despatx de reunions de la direcció.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 La persona que l’acompanya s’haurà de desinfectar a consciència les mans i equipar-se amb l’equip EPI.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 A l’alumne/a que presenta símptomes  se li posarà una mascareta quirúrgica (de l’equip d’EPI facilitat pel DEGC), se li desinfectarà les mans i se li posarà guants.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 La direcció del centre es posarà en contacte amb la família per tal de que vingui a buscar l’infant el més aviat possible (termini màxim, 1h).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Si el nen o nena amb símptomes presenta un quadre greu: febre molt alta o dificultats respiratòries, també ens posarem en contacte amb el 061.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La família és l’encarregada de contactar amb el seu CAP de referència per valorar la situació i fer les actuacions necessàries.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"/>
          <p:cNvSpPr txBox="1"/>
          <p:nvPr>
            <p:ph type="title"/>
          </p:nvPr>
        </p:nvSpPr>
        <p:spPr>
          <a:xfrm>
            <a:off x="345057" y="-67514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i="0" lang="en-US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CONFINAMENT</a:t>
            </a:r>
            <a:endParaRPr/>
          </a:p>
        </p:txBody>
      </p:sp>
      <p:sp>
        <p:nvSpPr>
          <p:cNvPr id="465" name="Google Shape;465;p6"/>
          <p:cNvSpPr txBox="1"/>
          <p:nvPr>
            <p:ph idx="1" type="body"/>
          </p:nvPr>
        </p:nvSpPr>
        <p:spPr>
          <a:xfrm>
            <a:off x="189775" y="1437200"/>
            <a:ext cx="8386500" cy="5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0495" lvl="0" marL="3651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6" name="Google Shape;46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25" y="1437200"/>
            <a:ext cx="6951429" cy="43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"/>
          <p:cNvSpPr txBox="1"/>
          <p:nvPr>
            <p:ph type="ctrTitle"/>
          </p:nvPr>
        </p:nvSpPr>
        <p:spPr>
          <a:xfrm>
            <a:off x="956962" y="243097"/>
            <a:ext cx="7407275" cy="779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i="0" lang="en-US" sz="3600" u="none">
                <a:solidFill>
                  <a:schemeClr val="accent3"/>
                </a:solidFill>
              </a:rPr>
              <a:t>COM TREBALLEM?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472" name="Google Shape;472;p7"/>
          <p:cNvSpPr txBox="1"/>
          <p:nvPr>
            <p:ph idx="1" type="subTitle"/>
          </p:nvPr>
        </p:nvSpPr>
        <p:spPr>
          <a:xfrm>
            <a:off x="690725" y="904625"/>
            <a:ext cx="6389400" cy="58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698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r>
              <a:t/>
            </a:r>
            <a:endParaRPr b="0" i="0" sz="12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Aquest any ens seguirem centrant en els continguts claus donant un enfoc molt globalitzat: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APRENENTATGE AUTÒNOM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APRENENTATGE DIGITAL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ACCIÓ TUTORIAL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GESTIÓ DE LES EMOCIONS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S'amplien els hores d’anglès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Projecte la Roureda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- Gust per la lectura (Pla Lector): lectura en veu alta, biblioteca d’aula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del centre</a:t>
            </a:r>
            <a:r>
              <a:rPr lang="en-U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 escolta de lectures per part de la mestra...</a:t>
            </a:r>
            <a:endParaRPr sz="1600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- Caixa dels missatges.</a:t>
            </a:r>
            <a:endParaRPr sz="1600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- Tècniques d’estudi (subratllar, fer resums, esquemes...)</a:t>
            </a:r>
            <a:endParaRPr sz="1600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- Comprensió lectora (en farem una setmanal i sempre serà amb modelatge de la mestra primer i una altra sols)</a:t>
            </a:r>
            <a:endParaRPr sz="1600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-Treball d’habilitats socials per millorar l’actitud i cohesió dins el grup.</a:t>
            </a:r>
            <a:endParaRPr sz="1600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20E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69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6987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solidFill>
                <a:srgbClr val="320E04"/>
              </a:solidFill>
            </a:endParaRPr>
          </a:p>
          <a:p>
            <a:pPr indent="0" lvl="0" marL="26987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solidFill>
                <a:srgbClr val="320E04"/>
              </a:solidFill>
            </a:endParaRPr>
          </a:p>
          <a:p>
            <a:pPr indent="0" lvl="0" marL="26987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r>
              <a:t/>
            </a:r>
            <a:endParaRPr b="0" i="0" sz="12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2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2013-09-05T06:57:29Z</dcterms:created>
  <dc:creator>prof</dc:creator>
</cp:coreProperties>
</file>