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797675" cy="9926625"/>
  <p:embeddedFontLst>
    <p:embeddedFont>
      <p:font typeface="Architects Daughter"/>
      <p:regular r:id="rId23"/>
    </p:embeddedFont>
    <p:embeddedFont>
      <p:font typeface="EB Garamon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8" roundtripDataSignature="AMtx7mjnEbJG22o9u7TTE88Nciev56ru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BD94B4-E422-472D-941B-08C89EB04AE3}">
  <a:tblStyle styleId="{A7BD94B4-E422-472D-941B-08C89EB04A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EBGaramond-regular.fntdata"/><Relationship Id="rId23" Type="http://schemas.openxmlformats.org/officeDocument/2006/relationships/font" Target="fonts/ArchitectsDaugh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BGaramond-italic.fntdata"/><Relationship Id="rId25" Type="http://schemas.openxmlformats.org/officeDocument/2006/relationships/font" Target="fonts/EBGaramond-bold.fntdata"/><Relationship Id="rId28" Type="http://customschemas.google.com/relationships/presentationmetadata" Target="metadata"/><Relationship Id="rId27" Type="http://schemas.openxmlformats.org/officeDocument/2006/relationships/font" Target="fonts/EBGaramond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3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8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e53ea6f0b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e53ea6f0b_0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ee53ea6f0b_0_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41fc92fe6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g941fc92fe6_0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g941fc92fe6_0_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41fc92fe6_1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7" name="Google Shape;87;g941fc92fe6_1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g941fc92fe6_1_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99FF"/>
                </a:solidFill>
                <a:latin typeface="Trebuchet MS"/>
                <a:ea typeface="Trebuchet MS"/>
                <a:cs typeface="Trebuchet MS"/>
                <a:sym typeface="Trebuchet MS"/>
              </a:rPr>
              <a:t>Expliquem el protocol a seguir. Recordar que els pares ho llegeixin.</a:t>
            </a:r>
            <a:endParaRPr/>
          </a:p>
        </p:txBody>
      </p:sp>
      <p:sp>
        <p:nvSpPr>
          <p:cNvPr id="101" name="Google Shape;101;p13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536117566_0_0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9536117566_0_0:notes"/>
          <p:cNvSpPr/>
          <p:nvPr>
            <p:ph idx="2" type="sldImg"/>
          </p:nvPr>
        </p:nvSpPr>
        <p:spPr>
          <a:xfrm>
            <a:off x="1132946" y="744497"/>
            <a:ext cx="45318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1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 rot="5400000">
            <a:off x="1653381" y="413543"/>
            <a:ext cx="4846637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2039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indent="-3200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457200" y="228600"/>
            <a:ext cx="5897880" cy="11734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457200" y="1497416"/>
            <a:ext cx="5897880" cy="602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2" type="body"/>
          </p:nvPr>
        </p:nvSpPr>
        <p:spPr>
          <a:xfrm>
            <a:off x="457200" y="2133600"/>
            <a:ext cx="7239000" cy="4371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6936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indent="-37084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indent="-32003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?"/>
              <a:defRPr sz="2400"/>
            </a:lvl3pPr>
            <a:lvl4pPr indent="-3302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" type="body"/>
          </p:nvPr>
        </p:nvSpPr>
        <p:spPr>
          <a:xfrm>
            <a:off x="457200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2" type="body"/>
          </p:nvPr>
        </p:nvSpPr>
        <p:spPr>
          <a:xfrm>
            <a:off x="4178808" y="5867400"/>
            <a:ext cx="3520440" cy="457200"/>
          </a:xfrm>
          <a:prstGeom prst="rect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  <a:defRPr b="1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None/>
              <a:defRPr b="1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3" type="body"/>
          </p:nvPr>
        </p:nvSpPr>
        <p:spPr>
          <a:xfrm>
            <a:off x="457200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4" type="body"/>
          </p:nvPr>
        </p:nvSpPr>
        <p:spPr>
          <a:xfrm>
            <a:off x="4178808" y="1711840"/>
            <a:ext cx="352044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9852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indent="-29718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?"/>
              <a:defRPr sz="1800"/>
            </a:lvl3pPr>
            <a:lvl4pPr indent="-30988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indent="-29972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/>
          <p:nvPr>
            <p:ph type="title"/>
          </p:nvPr>
        </p:nvSpPr>
        <p:spPr>
          <a:xfrm>
            <a:off x="457200" y="320040"/>
            <a:ext cx="72420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" type="body"/>
          </p:nvPr>
        </p:nvSpPr>
        <p:spPr>
          <a:xfrm>
            <a:off x="457200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2" type="body"/>
          </p:nvPr>
        </p:nvSpPr>
        <p:spPr>
          <a:xfrm>
            <a:off x="4178808" y="1600200"/>
            <a:ext cx="35204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394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indent="-35051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?"/>
              <a:defRPr sz="2000"/>
            </a:lvl3pPr>
            <a:lvl4pPr indent="-320039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indent="-30861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indent="-3429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">
              <a:alphaModFix amt="43000"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Google Shape;11;p15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rgbClr val="FEF7F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123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b="0" i="0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544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9B639"/>
              </a:buClr>
              <a:buSzPts val="1840"/>
              <a:buFont typeface="Noto Sans Symbols"/>
              <a:buChar char="◼"/>
              <a:defRPr b="0" i="0" sz="23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200"/>
              <a:buFont typeface="Noto Sans Symbols"/>
              <a:buChar char="🞆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⚫"/>
              <a:defRPr b="0" i="0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400"/>
              <a:buFont typeface="Noto Sans Symbols"/>
              <a:buChar char="◉"/>
              <a:defRPr b="0" i="0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b="0" i="0" sz="1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b="0" i="0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4246562" y="6557962"/>
            <a:ext cx="2001837" cy="227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457200" y="6557962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6251575" y="6556375"/>
            <a:ext cx="5889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nnadalmau@roureda.c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gora.xtec.cat/escola-roure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idx="4294967295" type="title"/>
          </p:nvPr>
        </p:nvSpPr>
        <p:spPr>
          <a:xfrm>
            <a:off x="214282" y="4143380"/>
            <a:ext cx="8715436" cy="250033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EB Garamond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ESCOLA </a:t>
            </a:r>
            <a:b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LA ROUREDA</a:t>
            </a:r>
            <a:b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b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P</a:t>
            </a:r>
            <a:r>
              <a:rPr lang="en-US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       CURS 202</a:t>
            </a:r>
            <a:r>
              <a:rPr lang="en-US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1</a:t>
            </a:r>
            <a:r>
              <a:rPr b="1" i="0" lang="en-US" sz="36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-2</a:t>
            </a:r>
            <a:r>
              <a:rPr lang="en-US" sz="360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endParaRPr b="1" i="0" sz="3600" u="none" cap="none" strike="noStrike">
              <a:solidFill>
                <a:srgbClr val="FF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7908225" cy="48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4294967295" type="title"/>
          </p:nvPr>
        </p:nvSpPr>
        <p:spPr>
          <a:xfrm>
            <a:off x="357158" y="142852"/>
            <a:ext cx="8229600" cy="7143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EL DIA A DIA DE L’AULA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357150" y="519025"/>
            <a:ext cx="7535400" cy="6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*Les especialitats es faran dins l’aula amb els mestres assignats. 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* En el cas de psicomotricitat es farà en una aula específica. 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rPr lang="en-US" sz="2300">
                <a:highlight>
                  <a:schemeClr val="lt1"/>
                </a:highlight>
              </a:rPr>
              <a:t>C</a:t>
            </a:r>
            <a:r>
              <a:rPr lang="en-US" sz="2300">
                <a:highlight>
                  <a:schemeClr val="lt1"/>
                </a:highlight>
              </a:rPr>
              <a:t>al portar mitjons antilliscants. Sí que han d’anar amb xandall.</a:t>
            </a:r>
            <a:endParaRPr sz="2300"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rPr lang="en-US" sz="2300">
                <a:highlight>
                  <a:schemeClr val="lt1"/>
                </a:highlight>
              </a:rPr>
              <a:t>El dia de psicomotricitat serà el divendres matí.</a:t>
            </a:r>
            <a:endParaRPr sz="2300"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 sz="24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*Anglès. Farem 2 hores setmanals amb l’especialista.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*</a:t>
            </a:r>
            <a:r>
              <a:rPr b="0" i="0" lang="en-U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Project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es</a:t>
            </a:r>
            <a:r>
              <a:rPr b="0" i="0" lang="en-US" sz="24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: El nostre barri.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*Projecte  de la Roureda: 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P4A: Les Formigues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P4B: Les Abelles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Altres projectes</a:t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143256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idx="4294967295" type="title"/>
          </p:nvPr>
        </p:nvSpPr>
        <p:spPr>
          <a:xfrm>
            <a:off x="457200" y="320675"/>
            <a:ext cx="7239000" cy="67943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600"/>
              <a:buFont typeface="Trebuchet MS"/>
              <a:buNone/>
            </a:pPr>
            <a:r>
              <a:rPr b="1" i="0" lang="en-US" sz="36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EL DIA A DIA DE L’AULA</a:t>
            </a:r>
            <a:endParaRPr b="1" i="0" sz="38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457200" y="2071100"/>
            <a:ext cx="7239000" cy="3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⦿"/>
            </a:pPr>
            <a:r>
              <a:rPr lang="en-US" sz="2300"/>
              <a:t>Treballem les diferents àrees de forma globalitzada amb una metodologia basada en la manipulació i l’experimentació directa de l’infant.</a:t>
            </a:r>
            <a:endParaRPr sz="2300"/>
          </a:p>
          <a:p>
            <a:pPr indent="-241300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44"/>
              <a:buChar char="⦿"/>
            </a:pPr>
            <a:r>
              <a:rPr lang="en-US" sz="2300"/>
              <a:t>EL CONFERENCIANT: ja </a:t>
            </a:r>
            <a:r>
              <a:rPr lang="en-US" sz="2300">
                <a:solidFill>
                  <a:srgbClr val="FF0000"/>
                </a:solidFill>
              </a:rPr>
              <a:t> </a:t>
            </a:r>
            <a:r>
              <a:rPr lang="en-US" sz="2300"/>
              <a:t>us donarem unes instruccions del funcionament de l’activitat i del material que caldrà preparar. </a:t>
            </a:r>
            <a:endParaRPr sz="2300"/>
          </a:p>
          <a:p>
            <a:pPr indent="-289306" lvl="0" marL="2730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Char char="⦿"/>
            </a:pPr>
            <a:r>
              <a:rPr lang="en-US" sz="2300"/>
              <a:t>Treball de l’autor: Kandinsky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43256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idx="4294967295" type="title"/>
          </p:nvPr>
        </p:nvSpPr>
        <p:spPr>
          <a:xfrm>
            <a:off x="541359" y="-9"/>
            <a:ext cx="7239000" cy="7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RECORDEU!!!!</a:t>
            </a:r>
            <a:endParaRPr/>
          </a:p>
        </p:txBody>
      </p:sp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339000" y="673425"/>
            <a:ext cx="7643700" cy="6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⦿"/>
            </a:pPr>
            <a:r>
              <a:rPr b="0" i="0" lang="en-US" sz="1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Dimecres és el dia de la fruita.</a:t>
            </a:r>
            <a:endParaRPr sz="1900"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Noto Sans Symbols"/>
              <a:buChar char="⦿"/>
            </a:pPr>
            <a:r>
              <a:rPr lang="en-US" sz="1900"/>
              <a:t>M</a:t>
            </a:r>
            <a:r>
              <a:rPr b="0" i="0" lang="en-US" sz="1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aterial:</a:t>
            </a:r>
            <a:endParaRPr sz="1900"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Motxilla (sense rodes)</a:t>
            </a:r>
            <a:endParaRPr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Carmanyola i tovalló per l’esmorzar</a:t>
            </a:r>
            <a:endParaRPr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Ampolla d’aigua diària amb el nom</a:t>
            </a:r>
            <a:endParaRPr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Bata per fer plàstica</a:t>
            </a:r>
            <a:r>
              <a:rPr lang="en-US" sz="1600"/>
              <a:t>, </a:t>
            </a: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amb beta</a:t>
            </a:r>
            <a:r>
              <a:rPr lang="en-US" sz="1600"/>
              <a:t> i marcada amb el nom</a:t>
            </a:r>
            <a:endParaRPr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Capsa de mocadors de paper</a:t>
            </a:r>
            <a:endParaRPr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Rotlle paper de cuina</a:t>
            </a:r>
            <a:endParaRPr/>
          </a:p>
          <a:p>
            <a:pPr indent="-228600" lvl="1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280"/>
              <a:buFont typeface="Noto Sans Symbols"/>
              <a:buChar char="◼"/>
            </a:pPr>
            <a:r>
              <a:rPr b="0" i="0" lang="en-US" sz="16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Tovalloletes humides</a:t>
            </a:r>
            <a:endParaRPr b="0" i="0" sz="16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14"/>
              <a:buNone/>
            </a:pPr>
            <a:r>
              <a:rPr b="1" lang="en-US" sz="1500">
                <a:solidFill>
                  <a:srgbClr val="FF0000"/>
                </a:solidFill>
              </a:rPr>
              <a:t>SI US PLAU POSEU EL NOM A TOT ARREU A TOTA LA LLISTA ANTERIOR! I  A LES JAQUETES POSEU NOM I BETA!</a:t>
            </a:r>
            <a:endParaRPr sz="1600"/>
          </a:p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⦿"/>
            </a:pPr>
            <a:r>
              <a:rPr lang="en-US" sz="1900"/>
              <a:t>Medicaments: no podem donar cap medicació sense recepta i autorització.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⦿"/>
            </a:pPr>
            <a:r>
              <a:rPr lang="en-US" sz="1900"/>
              <a:t>Informes: Febrer i Juny 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⦿"/>
            </a:pPr>
            <a:r>
              <a:rPr lang="en-US" sz="1900"/>
              <a:t>Delegats de pares: un delegat per aula:  Qui serà?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⦿"/>
            </a:pPr>
            <a:r>
              <a:rPr lang="en-US" sz="1900"/>
              <a:t>Entrevistes amb famílies: Dimarts, de 12.30h a 13.30 per vídeotrucada amb el Meet i, en casos puntuals, es faran presencials.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00"/>
              <a:buChar char="⦿"/>
            </a:pPr>
            <a:r>
              <a:rPr lang="en-US" sz="1900"/>
              <a:t>Aniversaris: se celebraran a l’aula sense portar res per compartir. 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626300" y="112725"/>
            <a:ext cx="72390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39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900C1"/>
                </a:solidFill>
              </a:rPr>
              <a:t>SORTIDES</a:t>
            </a:r>
            <a:endParaRPr>
              <a:solidFill>
                <a:srgbClr val="F900C1"/>
              </a:solidFill>
            </a:endParaRPr>
          </a:p>
        </p:txBody>
      </p:sp>
      <p:sp>
        <p:nvSpPr>
          <p:cNvPr id="139" name="Google Shape;139;p31"/>
          <p:cNvSpPr txBox="1"/>
          <p:nvPr>
            <p:ph idx="1" type="body"/>
          </p:nvPr>
        </p:nvSpPr>
        <p:spPr>
          <a:xfrm>
            <a:off x="457200" y="927000"/>
            <a:ext cx="7239000" cy="59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2039" lvl="0" marL="45720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14"/>
              <a:buChar char="🞭"/>
            </a:pPr>
            <a:r>
              <a:rPr lang="en-US" sz="2600">
                <a:solidFill>
                  <a:srgbClr val="000000"/>
                </a:solidFill>
              </a:rPr>
              <a:t>Es realitzaran en funció de la situació sanitària.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De moment les sortides previstes seran les següents: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1r Trimestre: </a:t>
            </a:r>
            <a:endParaRPr>
              <a:solidFill>
                <a:schemeClr val="dk2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14"/>
              <a:buChar char="⦿"/>
            </a:pPr>
            <a:r>
              <a:rPr lang="en-US">
                <a:solidFill>
                  <a:srgbClr val="000000"/>
                </a:solidFill>
              </a:rPr>
              <a:t>Roureda</a:t>
            </a:r>
            <a:endParaRPr>
              <a:solidFill>
                <a:srgbClr val="000000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Char char="⦿"/>
            </a:pPr>
            <a:r>
              <a:rPr lang="en-US">
                <a:solidFill>
                  <a:srgbClr val="000000"/>
                </a:solidFill>
              </a:rPr>
              <a:t>Teatre Clavé: Les aventures del Lleó vergonyós.      26 de novembre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2n Trimestre:</a:t>
            </a:r>
            <a:endParaRPr>
              <a:solidFill>
                <a:schemeClr val="dk2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14"/>
              <a:buChar char="⦿"/>
            </a:pPr>
            <a:r>
              <a:rPr lang="en-US">
                <a:solidFill>
                  <a:srgbClr val="000000"/>
                </a:solidFill>
              </a:rPr>
              <a:t>Sortida per concretar.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3r Trimestre</a:t>
            </a:r>
            <a:endParaRPr>
              <a:solidFill>
                <a:schemeClr val="dk2"/>
              </a:solidFill>
            </a:endParaRPr>
          </a:p>
          <a:p>
            <a:pPr indent="-312039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314"/>
              <a:buChar char="⦿"/>
            </a:pPr>
            <a:r>
              <a:rPr lang="en-US"/>
              <a:t>Parc art </a:t>
            </a:r>
            <a:endParaRPr/>
          </a:p>
          <a:p>
            <a:pPr indent="-312039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14"/>
              <a:buChar char="⦿"/>
            </a:pPr>
            <a:r>
              <a:rPr lang="en-US"/>
              <a:t>Teatre Clavé: </a:t>
            </a:r>
            <a:endParaRPr/>
          </a:p>
          <a:p>
            <a:pPr indent="-312039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14"/>
              <a:buChar char="⦿"/>
            </a:pPr>
            <a:r>
              <a:rPr lang="en-US"/>
              <a:t>Sortida Riu Tordera</a:t>
            </a:r>
            <a:endParaRPr/>
          </a:p>
          <a:p>
            <a:pPr indent="-228600" lvl="0" marL="45720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314"/>
              <a:buFont typeface="Noto Sans Symbols"/>
              <a:buNone/>
            </a:pPr>
            <a:r>
              <a:t/>
            </a:r>
            <a:endParaRPr sz="2300">
              <a:solidFill>
                <a:srgbClr val="FF3399"/>
              </a:solidFill>
            </a:endParaRPr>
          </a:p>
          <a:p>
            <a:pPr indent="-312039" lvl="0" marL="45720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314"/>
              <a:buFont typeface="Noto Sans Symbols"/>
              <a:buNone/>
            </a:pPr>
            <a:r>
              <a:rPr lang="en-US" sz="2300">
                <a:solidFill>
                  <a:srgbClr val="FBF1A5"/>
                </a:solidFill>
              </a:rPr>
              <a:t> </a:t>
            </a:r>
            <a:endParaRPr sz="3000"/>
          </a:p>
          <a:p>
            <a:pPr indent="-312039" lvl="0" marL="45720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314"/>
              <a:buFont typeface="Noto Sans Symbols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idx="4294967295" type="title"/>
          </p:nvPr>
        </p:nvSpPr>
        <p:spPr>
          <a:xfrm>
            <a:off x="500034" y="428604"/>
            <a:ext cx="7239000" cy="6772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4000"/>
              <a:buFont typeface="Trebuchet MS"/>
              <a:buNone/>
            </a:pPr>
            <a:r>
              <a:rPr b="1" i="0" lang="en-US" sz="40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FESTES A L’ESCOLA</a:t>
            </a:r>
            <a:endParaRPr b="1" i="0" sz="4000" u="none" cap="none" strike="noStrike">
              <a:solidFill>
                <a:srgbClr val="F900C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500025" y="1571623"/>
            <a:ext cx="72390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98420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CASTANYADA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NADAL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DF930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CARNAVAL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852F7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EASTER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F27A1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SANT JORDI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i="0" lang="en-US" sz="2600" u="none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FINAL DE CURS</a:t>
            </a:r>
            <a:endParaRPr/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 i="0" sz="2600" u="none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1">
              <a:solidFill>
                <a:srgbClr val="00B0F0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1" lang="en-US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Degut al COVID-19 i a les mesures de seguretat que cal complir, aquest curs les festes no seran obertes a les famílies. i es realitzaran com el curs passat. Ja us anirem informant de com es realitzaran.</a:t>
            </a:r>
            <a:endParaRPr/>
          </a:p>
        </p:txBody>
      </p:sp>
      <p:pic>
        <p:nvPicPr>
          <p:cNvPr descr="C:\Users\Prof\AppData\Local\Microsoft\Windows\Temporary Internet Files\Content.IE5\MIX52JT9\MC900382561[1].jpg"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3650" y="23701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AEGQ8M6A\MC900383170[1].wmf" id="147" name="Google Shape;1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4000" y="2598750"/>
            <a:ext cx="688975" cy="61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AEGQ8M6A\MC900439777[1].png" id="148" name="Google Shape;14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3862" y="1599412"/>
            <a:ext cx="682625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P900390493[1].jpg" id="149" name="Google Shape;14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175" y="3213100"/>
            <a:ext cx="51435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C900412814[1].wmf" id="150" name="Google Shape;15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62112" y="3213100"/>
            <a:ext cx="1006475" cy="825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locs.xtec.cat/marionamartinfantil/files/2011/11/castanyera.png" id="151" name="Google Shape;15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937" y="1571625"/>
            <a:ext cx="1000125" cy="735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e53ea6f0b_0_0"/>
          <p:cNvSpPr txBox="1"/>
          <p:nvPr>
            <p:ph type="title"/>
          </p:nvPr>
        </p:nvSpPr>
        <p:spPr>
          <a:xfrm>
            <a:off x="457200" y="272525"/>
            <a:ext cx="7239000" cy="529500"/>
          </a:xfrm>
          <a:prstGeom prst="rect">
            <a:avLst/>
          </a:prstGeom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FF"/>
                </a:solidFill>
              </a:rPr>
              <a:t>Horari   P4A</a:t>
            </a:r>
            <a:endParaRPr>
              <a:solidFill>
                <a:srgbClr val="FF00FF"/>
              </a:solidFill>
            </a:endParaRPr>
          </a:p>
        </p:txBody>
      </p:sp>
      <p:graphicFrame>
        <p:nvGraphicFramePr>
          <p:cNvPr id="158" name="Google Shape;158;gee53ea6f0b_0_0"/>
          <p:cNvGraphicFramePr/>
          <p:nvPr/>
        </p:nvGraphicFramePr>
        <p:xfrm>
          <a:off x="268850" y="1147363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{A7BD94B4-E422-472D-941B-08C89EB04AE3}</a:tableStyleId>
              </a:tblPr>
              <a:tblGrid>
                <a:gridCol w="748800"/>
                <a:gridCol w="1310400"/>
                <a:gridCol w="1376475"/>
                <a:gridCol w="1481450"/>
                <a:gridCol w="1371300"/>
                <a:gridCol w="1327275"/>
              </a:tblGrid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HORARI</a:t>
                      </a:r>
                      <a:endParaRPr sz="800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DILLUNS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DIMARTS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DIMECRES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DIJOUS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DIVENDRES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68575" marL="68575" anchor="ctr"/>
                </a:tc>
              </a:tr>
              <a:tr h="339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9:00-9:30</a:t>
                      </a:r>
                      <a:endParaRPr sz="800"/>
                    </a:p>
                  </a:txBody>
                  <a:tcPr marT="0" marB="0" marR="68575" marL="68575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RUTINES</a:t>
                      </a:r>
                      <a:endParaRPr sz="900"/>
                    </a:p>
                  </a:txBody>
                  <a:tcPr marT="0" marB="0" marR="68575" marL="68575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/>
                        <a:t>RUTINES</a:t>
                      </a:r>
                      <a:endParaRPr sz="900"/>
                    </a:p>
                  </a:txBody>
                  <a:tcPr marT="0" marB="0" marR="68575" marL="68575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RUTINES</a:t>
                      </a:r>
                      <a:endParaRPr sz="900"/>
                    </a:p>
                  </a:txBody>
                  <a:tcPr marT="0" marB="0" marR="68575" marL="68575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RUTINES</a:t>
                      </a:r>
                      <a:endParaRPr sz="900"/>
                    </a:p>
                  </a:txBody>
                  <a:tcPr marT="0" marB="0" marR="68575" marL="68575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RUTINES</a:t>
                      </a:r>
                      <a:endParaRPr sz="900"/>
                    </a:p>
                  </a:txBody>
                  <a:tcPr marT="0" marB="0" marR="68575" marL="68575" anchor="ctr"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9:00 – 10:30</a:t>
                      </a:r>
                      <a:endParaRPr sz="8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Descoberta de l’entorn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Ll. matemàtic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Descoberta de l’entorn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900"/>
                        <a:t>Projecte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Comunicació i llenguatges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Treball de la lletra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MÚSICA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Descoberta d’un mateix 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PSICOMOTRICITAT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29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10:30-10:45</a:t>
                      </a:r>
                      <a:endParaRPr sz="8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ESMORZAR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ESMORZAR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ESMORZAR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ESMORZAR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ESMORZAR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 10:45-11:15</a:t>
                      </a:r>
                      <a:endParaRPr sz="8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ESBARJO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ESBARJO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ESBARJO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ESBARJO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ESBARJO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11:15 – 12:30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 Racons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D. un mateix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El Conferenciant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Habilitats socials/Edu. emocional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ANGLÈS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Ll  Matemàtic (quinzet) i traç/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Cons. fonològica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Racons</a:t>
                      </a:r>
                      <a:endParaRPr sz="900"/>
                    </a:p>
                  </a:txBody>
                  <a:tcPr marT="0" marB="0" marR="68575" marL="68575" anchor="ctr">
                    <a:lnT cap="flat" cmpd="sng" w="63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12:30 – 13:30</a:t>
                      </a:r>
                      <a:endParaRPr sz="800"/>
                    </a:p>
                  </a:txBody>
                  <a:tcPr marT="0" marB="0" marR="68575" marL="6857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COMISSIONS</a:t>
                      </a:r>
                      <a:endParaRPr sz="900"/>
                    </a:p>
                  </a:txBody>
                  <a:tcPr marT="0" marB="0" marR="68575" marL="6857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FAMÍLIES</a:t>
                      </a:r>
                      <a:endParaRPr sz="900"/>
                    </a:p>
                  </a:txBody>
                  <a:tcPr marT="0" marB="0" marR="68575" marL="6857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CICLE/CLAUSTRE</a:t>
                      </a:r>
                      <a:endParaRPr sz="900"/>
                    </a:p>
                  </a:txBody>
                  <a:tcPr marT="0" marB="0" marR="68575" marL="6857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NIVELL</a:t>
                      </a:r>
                      <a:endParaRPr sz="900"/>
                    </a:p>
                  </a:txBody>
                  <a:tcPr marT="0" marB="0" marR="68575" marL="6857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/>
                        <a:t>PROGRAMACIÓ</a:t>
                      </a:r>
                      <a:endParaRPr sz="900"/>
                    </a:p>
                  </a:txBody>
                  <a:tcPr marT="0" marB="0" marR="68575" marL="6857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9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15:00 – 15:30</a:t>
                      </a:r>
                      <a:endParaRPr sz="800"/>
                    </a:p>
                  </a:txBody>
                  <a:tcPr marT="0" marB="0" marR="68575" marL="6857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PLA LECTOR</a:t>
                      </a:r>
                      <a:endParaRPr sz="900"/>
                    </a:p>
                  </a:txBody>
                  <a:tcPr marT="0" marB="0" marR="68575" marL="6857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PLA LECTOR</a:t>
                      </a:r>
                      <a:endParaRPr sz="900"/>
                    </a:p>
                  </a:txBody>
                  <a:tcPr marT="0" marB="0" marR="68575" marL="6857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900"/>
                        <a:t>PLA LECTOR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PLA LECTOR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900"/>
                        <a:t>PLA LECTOR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92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800"/>
                        <a:t>15:30– 16:30</a:t>
                      </a:r>
                      <a:endParaRPr sz="800"/>
                    </a:p>
                  </a:txBody>
                  <a:tcPr marT="0" marB="0" marR="68575" marL="685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Comunicació i llenguatges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Hora del Conte</a:t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0" marB="0" marR="68575" marL="685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Comunicació i llenguatges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Ll. oral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Experimentació </a:t>
                      </a:r>
                      <a:endParaRPr sz="900"/>
                    </a:p>
                  </a:txBody>
                  <a:tcPr marT="0" marB="0" marR="68575" marL="685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Racons</a:t>
                      </a:r>
                      <a:endParaRPr sz="900"/>
                    </a:p>
                  </a:txBody>
                  <a:tcPr marT="0" marB="0" marR="68575" marL="685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Comunicació i llenguatges</a:t>
                      </a:r>
                      <a:endParaRPr sz="9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Ll. plàstic</a:t>
                      </a:r>
                      <a:endParaRPr sz="900"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ANGLÊS</a:t>
                      </a:r>
                      <a:endParaRPr sz="900"/>
                    </a:p>
                  </a:txBody>
                  <a:tcPr marT="0" marB="0" marR="68575" marL="6857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idx="4294967295" type="title"/>
          </p:nvPr>
        </p:nvSpPr>
        <p:spPr>
          <a:xfrm>
            <a:off x="457200" y="642918"/>
            <a:ext cx="7239000" cy="8201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PRECS I PREGUNTES</a:t>
            </a:r>
            <a:endParaRPr/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1785937" y="5715000"/>
            <a:ext cx="4552950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rPr b="0" i="0" lang="en-US" sz="26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Bon Curs i moltes gràcies per la vostra assistència!</a:t>
            </a:r>
            <a:endParaRPr/>
          </a:p>
        </p:txBody>
      </p:sp>
      <p:pic>
        <p:nvPicPr>
          <p:cNvPr descr="http://static.wixstatic.com/media/dad845_a3d53682b6f04cf592471b60a5cff8a4.jpg_srz_p_509_359_75_22_0.50_1.20_0.00_jpg_srz"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0187" y="1857375"/>
            <a:ext cx="4848225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41fc92fe6_0_0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TINGUEU EN COMPTE QUE: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" name="Google Shape;72;g941fc92fe6_0_0"/>
          <p:cNvSpPr txBox="1"/>
          <p:nvPr>
            <p:ph idx="1" type="body"/>
          </p:nvPr>
        </p:nvSpPr>
        <p:spPr>
          <a:xfrm>
            <a:off x="457200" y="1609725"/>
            <a:ext cx="7239000" cy="4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TOTA LA INFORMACIÓ QUE DONAREM AVUI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I LA PROGRAMACIÓ QUE REALITZAREM ÉS A CURT TERMINI I POT ANAR VARIANT SEGONS LES INSTRUCCIONS QUE ANEM REBENT DEL DEPARTAMENT DE SALUT I DEL DEPARTAMENT D’EDUCACIÓ.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idx="4294967295"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ELS MESTRES</a:t>
            </a:r>
            <a:endParaRPr b="1" i="0" sz="3800" u="none" cap="none" strike="noStrike">
              <a:solidFill>
                <a:srgbClr val="F900C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2"/>
          <p:cNvSpPr txBox="1"/>
          <p:nvPr>
            <p:ph idx="1" type="body"/>
          </p:nvPr>
        </p:nvSpPr>
        <p:spPr>
          <a:xfrm>
            <a:off x="457200" y="1553025"/>
            <a:ext cx="75009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Tutora P</a:t>
            </a:r>
            <a:r>
              <a:rPr lang="en-US"/>
              <a:t>4</a:t>
            </a:r>
            <a:r>
              <a:rPr b="0" i="0" lang="en-US" sz="2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</a:t>
            </a:r>
            <a:r>
              <a:rPr lang="en-US"/>
              <a:t>: Eva Molist Montaño  </a:t>
            </a:r>
            <a:r>
              <a:rPr lang="en-US">
                <a:solidFill>
                  <a:srgbClr val="0000FF"/>
                </a:solidFill>
              </a:rPr>
              <a:t>evamolist</a:t>
            </a:r>
            <a:r>
              <a:rPr lang="en-US">
                <a:solidFill>
                  <a:srgbClr val="0000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@roureda.cat</a:t>
            </a:r>
            <a:endParaRPr/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lang="en-US"/>
              <a:t>Tutora P4 B : Ester Baltrons Oliveras </a:t>
            </a:r>
            <a:endParaRPr/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rPr lang="en-US">
                <a:solidFill>
                  <a:srgbClr val="1155CC"/>
                </a:solidFill>
              </a:rPr>
              <a:t>esterbaltrons</a:t>
            </a:r>
            <a:r>
              <a:rPr lang="en-US">
                <a:solidFill>
                  <a:srgbClr val="1155CC"/>
                </a:solidFill>
              </a:rPr>
              <a:t>@roureda.cat</a:t>
            </a:r>
            <a:endParaRPr>
              <a:solidFill>
                <a:srgbClr val="1155CC"/>
              </a:solidFill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-31203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4"/>
              <a:buChar char="⦿"/>
            </a:pPr>
            <a:r>
              <a:rPr lang="en-US"/>
              <a:t>E</a:t>
            </a:r>
            <a:r>
              <a:rPr lang="en-US"/>
              <a:t>specialistes: </a:t>
            </a:r>
            <a:endParaRPr/>
          </a:p>
          <a:p>
            <a:pPr indent="0" lvl="4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rPr lang="en-US" sz="2400" u="sng"/>
              <a:t>Música</a:t>
            </a:r>
            <a:r>
              <a:rPr lang="en-US" sz="2400"/>
              <a:t>: Ramón Pérez</a:t>
            </a:r>
            <a:endParaRPr sz="2400"/>
          </a:p>
          <a:p>
            <a:pPr indent="0" lvl="4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rPr lang="en-US" sz="2400" u="sng"/>
              <a:t>Anglès</a:t>
            </a:r>
            <a:r>
              <a:rPr lang="en-US" sz="2400"/>
              <a:t>: Adelaida Sánchez</a:t>
            </a:r>
            <a:endParaRPr sz="2400"/>
          </a:p>
          <a:p>
            <a:pPr indent="0" lvl="4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rPr lang="en-US" sz="2400" u="sng"/>
              <a:t>Psicomotricitat</a:t>
            </a:r>
            <a:r>
              <a:rPr lang="en-US" sz="2400"/>
              <a:t>: Laura Fornaguera</a:t>
            </a:r>
            <a:endParaRPr sz="2400"/>
          </a:p>
          <a:p>
            <a:pPr indent="0" lvl="4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rPr lang="en-US" sz="2400" u="sng"/>
              <a:t>MALL</a:t>
            </a:r>
            <a:r>
              <a:rPr lang="en-US" sz="2400"/>
              <a:t>: Saray Bonilla</a:t>
            </a:r>
            <a:endParaRPr sz="2400"/>
          </a:p>
          <a:p>
            <a:pPr indent="0" lvl="4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rPr lang="en-US" sz="2400" u="sng"/>
              <a:t>Educació Especial:</a:t>
            </a:r>
            <a:r>
              <a:rPr lang="en-US" sz="2400"/>
              <a:t> Roser Casanovas</a:t>
            </a:r>
            <a:endParaRPr sz="2400"/>
          </a:p>
          <a:p>
            <a:pPr indent="0" lvl="4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9B639"/>
              </a:buClr>
              <a:buSzPts val="1680"/>
              <a:buFont typeface="Noto Sans Symbols"/>
              <a:buNone/>
            </a:pPr>
            <a:r>
              <a:rPr lang="en-US" sz="2400" u="sng"/>
              <a:t>Mestres de suport:</a:t>
            </a:r>
            <a:r>
              <a:rPr lang="en-US" sz="2400"/>
              <a:t> Ester Baltrons i Laura Fornaguera</a:t>
            </a:r>
            <a:endParaRPr sz="2400"/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4294967295" type="title"/>
          </p:nvPr>
        </p:nvSpPr>
        <p:spPr>
          <a:xfrm>
            <a:off x="457200" y="320675"/>
            <a:ext cx="72390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ENTRADES I SORTIDES</a:t>
            </a:r>
            <a:endParaRPr b="1" i="0" sz="38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457200" y="903400"/>
            <a:ext cx="7239000" cy="52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P4 </a:t>
            </a:r>
            <a:r>
              <a:rPr lang="en-US" sz="2000"/>
              <a:t>A i B</a:t>
            </a: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: Entrarà i sortirà sempre pel menjador.</a:t>
            </a:r>
            <a:endParaRPr b="0" i="0" sz="20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rPr lang="en-US" sz="2000"/>
              <a:t>Matí: de 9 a 12.30h i tarda de 15 a 16.30h.</a:t>
            </a:r>
            <a:endParaRPr sz="2000"/>
          </a:p>
          <a:p>
            <a:pPr indent="-273050" lvl="0" marL="273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22122"/>
                </a:solidFill>
                <a:latin typeface="Arial"/>
                <a:ea typeface="Arial"/>
                <a:cs typeface="Arial"/>
                <a:sym typeface="Arial"/>
              </a:rPr>
              <a:t>MÀXIMA PUNTUALITAT EN LES ENTRADES I SORTIDES PER EVITAR AGLOMERACIONS I PODER MANTENIR LES DISTÀNCIES DE SEGURETAT RECOMANADES.</a:t>
            </a:r>
            <a:endParaRPr sz="1800"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mestra serà qui surti a buscar als alumnes i qui els traurà. Les famílies no podran entrar a l’escola.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b="0" i="0" lang="en-US" sz="20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Entraran en fila i sortiran també en fila però en ordre alfabètic (les famílies també esperaran a fora, en un espai marcat, també en ordre alfabètic).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rPr lang="en-US" sz="2000"/>
              <a:t>A les entrades i a les sortides no es podrà parlar amb el tutor. La nostra comunicació serà a través de l’agenda. En cas d’urgència podeu utilitzar el telèfon. El correu electrònic l’utilitzarem per donar i rebre informacions que no siguin immediates. Destinarem els dimarts de 12:30 a 13:30 per contestar els vostres correus.</a:t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Char char="⦿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41fc92fe6_1_0"/>
          <p:cNvSpPr txBox="1"/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941fc92fe6_1_0"/>
          <p:cNvSpPr txBox="1"/>
          <p:nvPr>
            <p:ph idx="1" type="body"/>
          </p:nvPr>
        </p:nvSpPr>
        <p:spPr>
          <a:xfrm>
            <a:off x="457200" y="526100"/>
            <a:ext cx="7239000" cy="55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spcBef>
                <a:spcPts val="600"/>
              </a:spcBef>
              <a:spcAft>
                <a:spcPts val="0"/>
              </a:spcAft>
              <a:buSzPts val="1460"/>
              <a:buFont typeface="Trebuchet MS"/>
              <a:buChar char="⦿"/>
            </a:pPr>
            <a:r>
              <a:rPr lang="en-US" sz="2000"/>
              <a:t>En cas de pluja, no hi haurà modificacions en  les entrades i sortides. Cal venir preparats per aquests casos amb una capelina i botes d’aigua.</a:t>
            </a:r>
            <a:endParaRPr sz="2000"/>
          </a:p>
          <a:p>
            <a:pPr indent="-273050" lvl="0" marL="273050" rtl="0" algn="l">
              <a:spcBef>
                <a:spcPts val="600"/>
              </a:spcBef>
              <a:spcAft>
                <a:spcPts val="0"/>
              </a:spcAft>
              <a:buSzPts val="1460"/>
              <a:buFont typeface="Trebuchet MS"/>
              <a:buChar char="⦿"/>
            </a:pPr>
            <a:r>
              <a:rPr lang="en-US" sz="2000"/>
              <a:t>Sobretot, informeu a la mestra de qui utilitzarà el servei de menjador, autocar, …</a:t>
            </a:r>
            <a:endParaRPr sz="2000"/>
          </a:p>
          <a:p>
            <a:pPr indent="-273050" lvl="0" marL="273050" rtl="0" algn="l">
              <a:spcBef>
                <a:spcPts val="600"/>
              </a:spcBef>
              <a:spcAft>
                <a:spcPts val="0"/>
              </a:spcAft>
              <a:buSzPts val="1460"/>
              <a:buFont typeface="Trebuchet MS"/>
              <a:buChar char="⦿"/>
            </a:pPr>
            <a:r>
              <a:rPr lang="en-US" sz="2000"/>
              <a:t>Si heu canviat d’adreça o número de telèfon (aquest any caldrà més d’un número de telèfon), email, aviseu a la tutora.</a:t>
            </a:r>
            <a:endParaRPr sz="2000"/>
          </a:p>
          <a:p>
            <a:pPr indent="-273050" lvl="0" marL="27305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60"/>
              <a:buChar char="⦿"/>
            </a:pPr>
            <a:r>
              <a:rPr lang="en-US" sz="2000"/>
              <a:t>Autoritzacions sobre la recollida dels alumnes per persones que no siguin pare/mare o tutors legals.</a:t>
            </a:r>
            <a:r>
              <a:rPr lang="en-US" sz="2000"/>
              <a:t> Recordeu entrar a la TPV per signar totes les autoritzacions. En un possible cas puntual cal que truqueu al centre indicant qui vindrà a recollir l’alumne.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idx="4294967295" type="title"/>
          </p:nvPr>
        </p:nvSpPr>
        <p:spPr>
          <a:xfrm>
            <a:off x="500034" y="285728"/>
            <a:ext cx="7239000" cy="6772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5486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00C1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900C1"/>
                </a:solidFill>
                <a:latin typeface="Trebuchet MS"/>
                <a:ea typeface="Trebuchet MS"/>
                <a:cs typeface="Trebuchet MS"/>
                <a:sym typeface="Trebuchet MS"/>
              </a:rPr>
              <a:t>AGENDA</a:t>
            </a:r>
            <a:endParaRPr b="1" i="0" sz="3800" u="none" cap="none" strike="noStrike">
              <a:solidFill>
                <a:srgbClr val="F900C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9"/>
          <p:cNvSpPr txBox="1"/>
          <p:nvPr>
            <p:ph idx="1" type="body"/>
          </p:nvPr>
        </p:nvSpPr>
        <p:spPr>
          <a:xfrm>
            <a:off x="357187" y="1428750"/>
            <a:ext cx="7786687" cy="492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</a:pPr>
            <a:r>
              <a:rPr b="0" i="0" lang="en-US" sz="2600" u="sng">
                <a:solidFill>
                  <a:srgbClr val="591F4D"/>
                </a:solidFill>
                <a:latin typeface="Trebuchet MS"/>
                <a:ea typeface="Trebuchet MS"/>
                <a:cs typeface="Trebuchet MS"/>
                <a:sym typeface="Trebuchet MS"/>
              </a:rPr>
              <a:t>Fomentar l’ús de l’agenda </a:t>
            </a:r>
            <a:endParaRPr/>
          </a:p>
          <a:p>
            <a:pPr indent="-152527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Char char="◼"/>
            </a:pPr>
            <a:r>
              <a:rPr b="0" i="0" lang="en-US" sz="2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Mitjà de comunicació principal mestre/família (transport escolar, menjador…)</a:t>
            </a:r>
            <a:endParaRPr/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Char char="◼"/>
            </a:pPr>
            <a:r>
              <a:rPr b="0" i="0" lang="en-US" sz="2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justificar les faltes d’assistència per escrit</a:t>
            </a:r>
            <a:endParaRPr/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Char char="◼"/>
            </a:pPr>
            <a:r>
              <a:rPr b="0" i="0" lang="en-US" sz="2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S’ha de portar a l’escola cada dia</a:t>
            </a:r>
            <a:endParaRPr/>
          </a:p>
          <a:p>
            <a:pPr indent="-116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Char char="◼"/>
            </a:pPr>
            <a:r>
              <a:rPr b="0" i="0" lang="en-US" sz="22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Recomanem que signeu les informacions rebudes</a:t>
            </a:r>
            <a:endParaRPr/>
          </a:p>
          <a:p>
            <a:pPr indent="-11684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76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6C6C6C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B639"/>
              </a:buClr>
              <a:buSzPts val="1600"/>
              <a:buFont typeface="Noto Sans Symbols"/>
              <a:buChar char="◼"/>
            </a:pPr>
            <a:r>
              <a:rPr b="0" i="0" lang="en-US" sz="2000" u="none" cap="none" strike="noStrik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rPr>
              <a:t>Calendari del curs (festius, dies lliure disposició, vacances…)</a:t>
            </a:r>
            <a:endParaRPr/>
          </a:p>
        </p:txBody>
      </p:sp>
      <p:pic>
        <p:nvPicPr>
          <p:cNvPr descr="C:\Users\Prof\AppData\Local\Microsoft\Windows\Temporary Internet Files\Content.IE5\NA50LJ5Z\MC900310838[1].wmf" id="98" name="Google Shape;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5" y="428625"/>
            <a:ext cx="15938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420"/>
              <a:buFont typeface="Trebuchet MS"/>
              <a:buNone/>
            </a:pPr>
            <a:r>
              <a:rPr b="1" i="0" lang="en-US" sz="342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MESURES DE SEGURETAT A L’ESCOLA</a:t>
            </a:r>
            <a:endParaRPr b="1" i="0" sz="342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551150" y="2135825"/>
            <a:ext cx="72390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Noto Sans Symbols"/>
              <a:buChar char="⦿"/>
            </a:pPr>
            <a:r>
              <a:rPr b="0" i="0" lang="en-US" sz="1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Els grups seran estables i no es barrejaran.</a:t>
            </a:r>
            <a:endParaRPr sz="2500"/>
          </a:p>
          <a:p>
            <a:pPr indent="-26670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Noto Sans Symbols"/>
              <a:buChar char="⦿"/>
            </a:pPr>
            <a:r>
              <a:rPr b="0" i="0" lang="en-US" sz="1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Els patis: cada </a:t>
            </a:r>
            <a:r>
              <a:rPr lang="en-US" sz="1900"/>
              <a:t>nivell </a:t>
            </a:r>
            <a:r>
              <a:rPr b="0" i="0" lang="en-US" sz="1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sortirà a una franja d’horari diferent i espai delimitat.</a:t>
            </a:r>
            <a:endParaRPr sz="1900"/>
          </a:p>
          <a:p>
            <a:pPr indent="-26670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Noto Sans Symbols"/>
              <a:buChar char="⦿"/>
            </a:pPr>
            <a:r>
              <a:rPr b="0" i="0" lang="en-US" sz="19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Els menors de 6 anys no cal que portin mascareta. La resta d’alumnat sí</a:t>
            </a:r>
            <a:r>
              <a:rPr lang="en-US" sz="1900"/>
              <a:t>.</a:t>
            </a:r>
            <a:endParaRPr sz="2500">
              <a:solidFill>
                <a:srgbClr val="FF0000"/>
              </a:solidFill>
            </a:endParaRPr>
          </a:p>
          <a:p>
            <a:pPr indent="-26670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⦿"/>
            </a:pPr>
            <a:r>
              <a:rPr b="0" i="0" lang="en-US" sz="1900" u="none">
                <a:latin typeface="Trebuchet MS"/>
                <a:ea typeface="Trebuchet MS"/>
                <a:cs typeface="Trebuchet MS"/>
                <a:sym typeface="Trebuchet MS"/>
              </a:rPr>
              <a:t>Telèfons actualitzats (i més d’un) per trucar en el cas que un alumne tingui </a:t>
            </a:r>
            <a:r>
              <a:rPr lang="en-US" sz="1900"/>
              <a:t>algun símptoma compatible de COVID.</a:t>
            </a:r>
            <a:r>
              <a:rPr b="0" i="0" lang="en-US" sz="1900" u="none">
                <a:latin typeface="Trebuchet MS"/>
                <a:ea typeface="Trebuchet MS"/>
                <a:cs typeface="Trebuchet MS"/>
                <a:sym typeface="Trebuchet MS"/>
              </a:rPr>
              <a:t> Si teniu algun telèfon </a:t>
            </a:r>
            <a:r>
              <a:rPr lang="en-US" sz="1900"/>
              <a:t>o correu nou envieu-nos-ho per email.</a:t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/>
          </a:p>
          <a:p>
            <a:pPr indent="-18034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60"/>
              <a:buFont typeface="Noto Sans Symbols"/>
              <a:buNone/>
            </a:pPr>
            <a:r>
              <a:t/>
            </a:r>
            <a:endParaRPr b="0" i="0" sz="2000" u="none">
              <a:solidFill>
                <a:srgbClr val="0099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536117566_0_0"/>
          <p:cNvSpPr txBox="1"/>
          <p:nvPr>
            <p:ph type="title"/>
          </p:nvPr>
        </p:nvSpPr>
        <p:spPr>
          <a:xfrm>
            <a:off x="418749" y="168800"/>
            <a:ext cx="8725200" cy="66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>
                <a:solidFill>
                  <a:srgbClr val="000000"/>
                </a:solidFill>
              </a:rPr>
              <a:t>SI</a:t>
            </a:r>
            <a:r>
              <a:rPr b="1" lang="en-US" sz="2200">
                <a:solidFill>
                  <a:srgbClr val="000000"/>
                </a:solidFill>
              </a:rPr>
              <a:t>TUACIÓ EN CAS DE SIMPTOMATOLOGIA SUSCEPTIBLE DE COVID</a:t>
            </a:r>
            <a:br>
              <a:rPr b="1" lang="en-US" sz="1600">
                <a:solidFill>
                  <a:srgbClr val="000000"/>
                </a:solidFill>
              </a:rPr>
            </a:br>
            <a:br>
              <a:rPr b="1" lang="en-US" sz="1600">
                <a:solidFill>
                  <a:srgbClr val="000000"/>
                </a:solidFill>
              </a:rPr>
            </a:br>
            <a:br>
              <a:rPr lang="en-US" sz="13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Si es presenta la sospita de que un/a alumne/a, presenta símptomes compatibles amb la COVID-19: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- Es portarà al despatx de reunions de la direcció.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- La persona que l’acompanya s’haurà de desinfectar a consciència les mans. I equipar-se amb l’equip EPI. 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- A l’alumne/a que presenta símptomes  se li posarà una mascareta quirúrgica (de l’equip d’EPI facilitat pel DEGC), se li desinfectarà les mans i se li posarà guants.</a:t>
            </a: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- La direcció del centre es posarà en contacte amb la família per tal de que vingui a buscar l’infant el més aviat possible (termini màxim, 1h).</a:t>
            </a:r>
            <a:br>
              <a:rPr lang="en-US" sz="1800">
                <a:solidFill>
                  <a:srgbClr val="000000"/>
                </a:solidFill>
              </a:rPr>
            </a:b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Si el nen o nena amb símptomes presenta un quadre greu: febre molt alta o dificultats respiratòries, també ens posarem en contacte amb el 061.</a:t>
            </a:r>
            <a:br>
              <a:rPr lang="en-US" sz="1800">
                <a:solidFill>
                  <a:srgbClr val="000000"/>
                </a:solidFill>
              </a:rPr>
            </a:br>
            <a:br>
              <a:rPr lang="en-US" sz="1800">
                <a:solidFill>
                  <a:srgbClr val="000000"/>
                </a:solidFill>
              </a:rPr>
            </a:br>
            <a:br>
              <a:rPr lang="en-US" sz="1800">
                <a:solidFill>
                  <a:srgbClr val="000000"/>
                </a:solidFill>
              </a:rPr>
            </a:br>
            <a:r>
              <a:rPr lang="en-US" sz="1800">
                <a:solidFill>
                  <a:srgbClr val="000000"/>
                </a:solidFill>
              </a:rPr>
              <a:t>La família és l’encarregada de contactar amb el seu CAP de referència per valorar la situació i fer les actuacions necessàries. 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idx="4294967295"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i="0" lang="en-US" sz="3800" u="none" cap="none" strike="noStrike">
                <a:solidFill>
                  <a:srgbClr val="F1C232"/>
                </a:solidFill>
                <a:latin typeface="Trebuchet MS"/>
                <a:ea typeface="Trebuchet MS"/>
                <a:cs typeface="Trebuchet MS"/>
                <a:sym typeface="Trebuchet MS"/>
              </a:rPr>
              <a:t>EN CAS DE CONFINAMENT</a:t>
            </a:r>
            <a:endParaRPr b="1" i="0" sz="3800" u="none" cap="none" strike="noStrike">
              <a:solidFill>
                <a:srgbClr val="F1C23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2"/>
          <p:cNvSpPr txBox="1"/>
          <p:nvPr>
            <p:ph idx="1" type="body"/>
          </p:nvPr>
        </p:nvSpPr>
        <p:spPr>
          <a:xfrm>
            <a:off x="457200" y="1609725"/>
            <a:ext cx="7239000" cy="4846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73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60"/>
              <a:buChar char="⦿"/>
            </a:pPr>
            <a:r>
              <a:rPr lang="en-US" sz="1700"/>
              <a:t>A través de videotrucades us demanarem disponibilitat sobre temes digitals (si no es té cap dispositiu cal fer previsió i comprar-ne, si es pot). </a:t>
            </a:r>
            <a:endParaRPr sz="1700"/>
          </a:p>
          <a:p>
            <a:pPr indent="-254000" lvl="0" marL="273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60"/>
              <a:buChar char="⦿"/>
            </a:pPr>
            <a:r>
              <a:rPr lang="en-US" sz="1700"/>
              <a:t>Portar de casa una bossa per tenir-la preparada per agafar-ho tot en cas de confinament. Tot aquest material es farà servir paral.lelament a casa (en cas de confinament) i a l’escola.</a:t>
            </a:r>
            <a:endParaRPr sz="1700"/>
          </a:p>
          <a:p>
            <a:pPr indent="-254000" lvl="0" marL="273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60"/>
              <a:buChar char="⦿"/>
            </a:pPr>
            <a:r>
              <a:rPr lang="en-US" sz="1700"/>
              <a:t>El contacte amb els alumnes serà a través del Meet.</a:t>
            </a:r>
            <a:endParaRPr sz="1700"/>
          </a:p>
          <a:p>
            <a:pPr indent="-219709" lvl="0" marL="273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60"/>
              <a:buChar char="⦿"/>
            </a:pPr>
            <a:r>
              <a:rPr lang="en-US" sz="1700"/>
              <a:t>També podreu seguir les activitats proposades a través del bloc (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https://agora.xtec.cat/escola-roureda/</a:t>
            </a:r>
            <a:r>
              <a:rPr lang="en-US" sz="1700"/>
              <a:t>) on penjarem una programació de les activitats que farem durant la setmana.</a:t>
            </a:r>
            <a:endParaRPr sz="1700"/>
          </a:p>
          <a:p>
            <a:pPr indent="-254000" lvl="0" marL="273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60"/>
              <a:buChar char="⦿"/>
            </a:pPr>
            <a:r>
              <a:rPr b="1" lang="en-US" sz="1700"/>
              <a:t>Les activitats seran avaluables i s’avançarà matèria.</a:t>
            </a:r>
            <a:endParaRPr b="1" sz="1700"/>
          </a:p>
          <a:p>
            <a:pPr indent="-254000" lvl="0" marL="2730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60"/>
              <a:buChar char="⦿"/>
            </a:pPr>
            <a:r>
              <a:rPr lang="en-US" sz="1700"/>
              <a:t>Les</a:t>
            </a:r>
            <a:r>
              <a:rPr b="1" lang="en-US" sz="1700"/>
              <a:t> </a:t>
            </a:r>
            <a:r>
              <a:rPr lang="en-US" sz="1700"/>
              <a:t>famílies que tinguin problemes per entendre i treballar amb el funcionament del MEET o altres recursos que utilitzem, poden comunicar-ho a la mestra i es facilitarà uns tutorials per ajudar-los.</a:t>
            </a:r>
            <a:endParaRPr sz="1700"/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 sz="1800"/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52527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2013-09-05T06:57:29Z</dcterms:created>
  <dc:creator>prof</dc:creator>
</cp:coreProperties>
</file>