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  <p:sldMasterId id="2147483656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EB Garamond" panose="00000500000000000000" pitchFamily="2" charset="0"/>
      <p:regular r:id="rId29"/>
      <p:bold r:id="rId30"/>
      <p:italic r:id="rId31"/>
      <p:boldItalic r:id="rId32"/>
    </p:embeddedFont>
    <p:embeddedFont>
      <p:font typeface="Gill Sans" panose="020B0604020202020204" charset="0"/>
      <p:regular r:id="rId33"/>
      <p:bold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OfT+aDhNCfaRSUAPUIO21pWSH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customschemas.google.com/relationships/presentationmetadata" Target="meta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d8f563af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d8f563af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ed8f563afb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3" name="Google Shape;1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5827d498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5827d498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95827d498f_0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3faab89dd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Google Shape;93;g93faab89dd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93faab89dd_4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body" idx="2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body" idx="1"/>
          </p:nvPr>
        </p:nvSpPr>
        <p:spPr>
          <a:xfrm rot="5400000">
            <a:off x="2784475" y="98425"/>
            <a:ext cx="4800600" cy="749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000"/>
              <a:buFont typeface="Gill Sans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5A7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1764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8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8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019"/>
                </a:srgbClr>
              </a:gs>
              <a:gs pos="70000">
                <a:srgbClr val="FFFDF8">
                  <a:alpha val="54117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28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9" name="Google Shape;19;p28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/>
          <p:nvPr/>
        </p:nvSpPr>
        <p:spPr>
          <a:xfrm>
            <a:off x="-815975" y="-815975"/>
            <a:ext cx="1638300" cy="1638300"/>
          </a:xfrm>
          <a:custGeom>
            <a:avLst/>
            <a:gdLst/>
            <a:ahLst/>
            <a:cxnLst/>
            <a:rect l="l" t="t" r="r" b="b"/>
            <a:pathLst>
              <a:path w="1638300" h="1638300" extrusionOk="0">
                <a:moveTo>
                  <a:pt x="1638300" y="819150"/>
                </a:moveTo>
                <a:cubicBezTo>
                  <a:pt x="1638300" y="1036490"/>
                  <a:pt x="1551928" y="1244920"/>
                  <a:pt x="1398198" y="1398555"/>
                </a:cubicBezTo>
                <a:cubicBezTo>
                  <a:pt x="1244468" y="1552190"/>
                  <a:pt x="1035985" y="1638434"/>
                  <a:pt x="818645" y="1638300"/>
                </a:cubicBezTo>
                <a:cubicBezTo>
                  <a:pt x="818813" y="1365250"/>
                  <a:pt x="818982" y="1092200"/>
                  <a:pt x="819150" y="819150"/>
                </a:cubicBezTo>
                <a:lnTo>
                  <a:pt x="1638300" y="819150"/>
                </a:lnTo>
                <a:close/>
              </a:path>
            </a:pathLst>
          </a:custGeom>
          <a:solidFill>
            <a:srgbClr val="FEFAF4">
              <a:alpha val="31764"/>
            </a:srgbClr>
          </a:solidFill>
          <a:ln w="9525" cap="rnd" cmpd="sng">
            <a:solidFill>
              <a:srgbClr val="D2C3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>
            <a:off x="168275" y="20637"/>
            <a:ext cx="1703387" cy="1703387"/>
          </a:xfrm>
          <a:prstGeom prst="ellipse">
            <a:avLst/>
          </a:prstGeom>
          <a:noFill/>
          <a:ln w="27300" cap="rnd" cmpd="sng">
            <a:solidFill>
              <a:srgbClr val="FFF6D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AFA58D">
                <a:alpha val="8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019"/>
                </a:srgbClr>
              </a:gs>
              <a:gs pos="70000">
                <a:srgbClr val="FFFDF8">
                  <a:alpha val="54117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 cmpd="sng">
            <a:solidFill>
              <a:srgbClr val="C5B390"/>
            </a:solidFill>
            <a:prstDash val="solid"/>
            <a:round/>
            <a:headEnd type="none" w="sm" len="sm"/>
            <a:tailEnd type="none" w="sm" len="sm"/>
          </a:ln>
          <a:effectLst>
            <a:outerShdw blurRad="12700" dist="15000" dir="4500000" algn="tl" rotWithShape="0">
              <a:srgbClr val="564E40">
                <a:alpha val="3411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Google Shape;54;p31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117"/>
                </a:srgbClr>
              </a:gs>
              <a:gs pos="50000">
                <a:srgbClr val="C0E3F0">
                  <a:alpha val="89019"/>
                </a:srgbClr>
              </a:gs>
              <a:gs pos="95000">
                <a:srgbClr val="65C6EA">
                  <a:alpha val="87058"/>
                </a:srgbClr>
              </a:gs>
              <a:gs pos="100000">
                <a:srgbClr val="00BBF1">
                  <a:alpha val="8392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7" name="Google Shape;57;p31"/>
          <p:cNvSpPr/>
          <p:nvPr/>
        </p:nvSpPr>
        <p:spPr>
          <a:xfrm>
            <a:off x="1157287" y="1344612"/>
            <a:ext cx="63500" cy="65087"/>
          </a:xfrm>
          <a:prstGeom prst="ellipse">
            <a:avLst/>
          </a:prstGeom>
          <a:noFill/>
          <a:ln w="12700" cap="rnd" cmpd="sng">
            <a:solidFill>
              <a:srgbClr val="307F93">
                <a:alpha val="5882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6"/>
          <p:cNvSpPr txBox="1"/>
          <p:nvPr/>
        </p:nvSpPr>
        <p:spPr>
          <a:xfrm>
            <a:off x="2286000" y="0"/>
            <a:ext cx="76200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38000" dir="10800000">
              <a:srgbClr val="706B5F">
                <a:alpha val="2392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6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117"/>
                </a:srgbClr>
              </a:gs>
              <a:gs pos="50000">
                <a:srgbClr val="C0E3F0">
                  <a:alpha val="89019"/>
                </a:srgbClr>
              </a:gs>
              <a:gs pos="95000">
                <a:srgbClr val="65C6EA">
                  <a:alpha val="87058"/>
                </a:srgbClr>
              </a:gs>
              <a:gs pos="100000">
                <a:srgbClr val="00BBF1">
                  <a:alpha val="83921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36"/>
          <p:cNvSpPr/>
          <p:nvPr/>
        </p:nvSpPr>
        <p:spPr>
          <a:xfrm>
            <a:off x="2408237" y="2746375"/>
            <a:ext cx="63500" cy="63500"/>
          </a:xfrm>
          <a:prstGeom prst="ellipse">
            <a:avLst/>
          </a:prstGeom>
          <a:noFill/>
          <a:ln w="12700" cap="rnd" cmpd="sng">
            <a:solidFill>
              <a:srgbClr val="307F93">
                <a:alpha val="58823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5A7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osasalichs@roureda.cat" TargetMode="External"/><Relationship Id="rId7" Type="http://schemas.openxmlformats.org/officeDocument/2006/relationships/hyperlink" Target="mailto:lidiabermudez@roureda.ca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raymoya@roureda.cat" TargetMode="External"/><Relationship Id="rId5" Type="http://schemas.openxmlformats.org/officeDocument/2006/relationships/hyperlink" Target="mailto:ramonperez@roureda.cat" TargetMode="External"/><Relationship Id="rId4" Type="http://schemas.openxmlformats.org/officeDocument/2006/relationships/hyperlink" Target="mailto:cristinadelrio@roureda.ca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scolaroureda.wix.com/escola-roure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285750"/>
            <a:ext cx="8477250" cy="63579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xfrm>
            <a:off x="106200" y="425150"/>
            <a:ext cx="8330700" cy="1036500"/>
          </a:xfrm>
          <a:prstGeom prst="rect">
            <a:avLst/>
          </a:prstGeom>
          <a:solidFill>
            <a:srgbClr val="FAAE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EB Garamond"/>
              <a:buNone/>
            </a:pPr>
            <a:br>
              <a:rPr lang="en-US" sz="4300" b="0" i="0" u="non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lang="en-US" sz="2800" b="1" i="0" u="none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Benvinguts a l’aula dels </a:t>
            </a:r>
            <a:r>
              <a:rPr lang="en-US" sz="2800" b="1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ALUMNES DE 4t B</a:t>
            </a:r>
            <a:br>
              <a:rPr lang="en-US" sz="2800" b="0" i="0" u="none">
                <a:solidFill>
                  <a:srgbClr val="835E0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-1366600" y="1897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sz="4000" b="0" i="0" u="none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AGENDA</a:t>
            </a:r>
            <a:endParaRPr sz="4000">
              <a:solidFill>
                <a:srgbClr val="C58D01"/>
              </a:solidFill>
            </a:endParaRPr>
          </a:p>
        </p:txBody>
      </p:sp>
      <p:sp>
        <p:nvSpPr>
          <p:cNvPr id="144" name="Google Shape;144;p9"/>
          <p:cNvSpPr txBox="1">
            <a:spLocks noGrp="1"/>
          </p:cNvSpPr>
          <p:nvPr>
            <p:ph type="body" idx="1"/>
          </p:nvPr>
        </p:nvSpPr>
        <p:spPr>
          <a:xfrm>
            <a:off x="1090550" y="1613675"/>
            <a:ext cx="8329500" cy="5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⦿"/>
            </a:pPr>
            <a:r>
              <a:rPr lang="en-US" sz="2000" b="0" i="0" u="sng">
                <a:solidFill>
                  <a:srgbClr val="27130E"/>
                </a:solidFill>
                <a:latin typeface="Gill Sans"/>
                <a:ea typeface="Gill Sans"/>
                <a:cs typeface="Gill Sans"/>
                <a:sym typeface="Gill Sans"/>
              </a:rPr>
              <a:t>Fomentar l’ús de l’agenda </a:t>
            </a:r>
            <a:endParaRPr sz="2000"/>
          </a:p>
          <a:p>
            <a:pPr marL="365125" marR="0" lvl="0" indent="-155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Mitjà de comunicació principal mestre /família. </a:t>
            </a:r>
            <a:endParaRPr sz="2000"/>
          </a:p>
          <a:p>
            <a:pPr marL="365125" marR="0" lvl="0" indent="-17081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 sz="2000"/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Conté informació important per la família.</a:t>
            </a:r>
            <a:endParaRPr sz="2000"/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Eina bàsica per l’alumne:</a:t>
            </a:r>
            <a:endParaRPr sz="2000"/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</a:t>
            </a:r>
            <a:endParaRPr sz="2000"/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ORGANITZACIÓ</a:t>
            </a:r>
            <a:endParaRPr sz="2000"/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</a:t>
            </a:r>
            <a:endParaRPr sz="2000"/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PLANIFICACIÓ</a:t>
            </a:r>
            <a:endParaRPr sz="2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200"/>
          </a:p>
          <a:p>
            <a:pPr marL="325753" lvl="0" indent="-32575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None/>
            </a:pPr>
            <a:r>
              <a:rPr lang="en-US" sz="2700" b="1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27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25753" lvl="0" indent="-32575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None/>
            </a:pPr>
            <a:r>
              <a:rPr lang="en-US" sz="2700" b="1">
                <a:latin typeface="Comic Sans MS"/>
                <a:ea typeface="Comic Sans MS"/>
                <a:cs typeface="Comic Sans MS"/>
                <a:sym typeface="Comic Sans MS"/>
              </a:rPr>
              <a:t> Cal justificar les absències per escrit.</a:t>
            </a:r>
            <a:endParaRPr sz="2200"/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2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2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/>
          </a:p>
        </p:txBody>
      </p:sp>
      <p:pic>
        <p:nvPicPr>
          <p:cNvPr id="145" name="Google Shape;145;p9" descr="C:\Users\Prof\AppData\Local\Microsoft\Windows\Temporary Internet Files\Content.IE5\NA50LJ5Z\MC90031083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50" y="857250"/>
            <a:ext cx="159385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/>
          </p:nvPr>
        </p:nvSpPr>
        <p:spPr>
          <a:xfrm>
            <a:off x="2268537" y="260350"/>
            <a:ext cx="6624637" cy="585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b="0">
                <a:solidFill>
                  <a:srgbClr val="C58D01"/>
                </a:solidFill>
              </a:rPr>
              <a:t>ALTRES INFORMACIONS</a:t>
            </a:r>
            <a:endParaRPr b="0">
              <a:solidFill>
                <a:srgbClr val="C58D0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endParaRPr b="0">
              <a:solidFill>
                <a:srgbClr val="C58D01"/>
              </a:solidFill>
            </a:endParaRPr>
          </a:p>
          <a:p>
            <a:pPr marL="0" lvl="0" indent="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300"/>
              <a:buFont typeface="Gill Sans"/>
              <a:buNone/>
            </a:pPr>
            <a:r>
              <a:rPr lang="en-US" sz="2070" b="1" i="0" u="none">
                <a:solidFill>
                  <a:srgbClr val="572314"/>
                </a:solidFill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lang="en-US" sz="2000" b="0">
                <a:solidFill>
                  <a:schemeClr val="dk1"/>
                </a:solidFill>
              </a:rPr>
              <a:t>Informeu a la tutora de qui utilitzarà el menjador i el transport.</a:t>
            </a:r>
            <a:endParaRPr sz="20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300"/>
              <a:buFont typeface="Gill Sans"/>
              <a:buNone/>
            </a:pPr>
            <a:r>
              <a:rPr lang="en-US" sz="2000" b="0">
                <a:solidFill>
                  <a:schemeClr val="dk1"/>
                </a:solidFill>
              </a:rPr>
              <a:t>-Si heu canviat d’adreça o número de telèfon/ correu electrònic </a:t>
            </a:r>
            <a:r>
              <a:rPr lang="en-US" sz="2000">
                <a:solidFill>
                  <a:schemeClr val="dk1"/>
                </a:solidFill>
              </a:rPr>
              <a:t>AVISEU A LA TUTORA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300"/>
              <a:buFont typeface="Gill Sans"/>
              <a:buNone/>
            </a:pPr>
            <a:r>
              <a:rPr lang="en-US" sz="1900" b="0">
                <a:solidFill>
                  <a:schemeClr val="dk1"/>
                </a:solidFill>
              </a:rPr>
              <a:t> </a:t>
            </a:r>
            <a:r>
              <a:rPr lang="en-US" sz="1900" b="0" i="0" u="none">
                <a:solidFill>
                  <a:schemeClr val="dk1"/>
                </a:solidFill>
              </a:rPr>
              <a:t>(AQUEST ANY CALDRÀ MÉS D’UN NÚMERO DE TELÈFON)</a:t>
            </a:r>
            <a:endParaRPr sz="1900" b="0" i="0" u="none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2300"/>
              <a:buFont typeface="Gill Sans"/>
              <a:buNone/>
            </a:pPr>
            <a:endParaRPr sz="2000" b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73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>
                <a:solidFill>
                  <a:schemeClr val="dk1"/>
                </a:solidFill>
              </a:rPr>
              <a:t>-A partir de 3r poden marxar sols si estan autoritzats. Es va enviar full per autoritzar per la TPV.</a:t>
            </a:r>
            <a:br>
              <a:rPr lang="en-US" sz="2000" b="0" i="0" u="none">
                <a:solidFill>
                  <a:schemeClr val="dk1"/>
                </a:solidFill>
              </a:rPr>
            </a:br>
            <a:endParaRPr sz="2000" b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body" idx="1"/>
          </p:nvPr>
        </p:nvSpPr>
        <p:spPr>
          <a:xfrm>
            <a:off x="343125" y="-224275"/>
            <a:ext cx="8800800" cy="70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rPr lang="en-US" sz="1600" i="0" u="none">
                <a:solidFill>
                  <a:srgbClr val="C58D01"/>
                </a:solidFill>
              </a:rPr>
              <a:t>    </a:t>
            </a:r>
            <a:endParaRPr sz="3400">
              <a:solidFill>
                <a:srgbClr val="C58D01"/>
              </a:solidFill>
            </a:endParaRPr>
          </a:p>
          <a:p>
            <a:pPr marL="365125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en-US" sz="2000" i="0" u="none">
                <a:solidFill>
                  <a:srgbClr val="C58D01"/>
                </a:solidFill>
              </a:rPr>
              <a:t> </a:t>
            </a:r>
            <a:endParaRPr sz="2000">
              <a:solidFill>
                <a:srgbClr val="C58D01"/>
              </a:solidFill>
            </a:endParaRPr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000">
                <a:solidFill>
                  <a:srgbClr val="C58D01"/>
                </a:solidFill>
              </a:rPr>
              <a:t> CAL PORTAR </a:t>
            </a:r>
            <a:r>
              <a:rPr lang="en-US" sz="2000" b="1">
                <a:solidFill>
                  <a:srgbClr val="C58D01"/>
                </a:solidFill>
              </a:rPr>
              <a:t> NOMÉS</a:t>
            </a:r>
            <a:r>
              <a:rPr lang="en-US" sz="2000">
                <a:solidFill>
                  <a:srgbClr val="C58D01"/>
                </a:solidFill>
              </a:rPr>
              <a:t> EL MATERIAL QUE CONSTA A LA LLISTA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US" sz="2000"/>
              <a:t>  - Motxilla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Carmanyola per l’esmorzar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Ampolla d’aigua diària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Mascareta de recanvi (marcades amb el nom)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Bata o samarreta per plàstica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Capsa de mocadors de paper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- 1 paquet de tovalloletes humides                                                             -  - - 2 Rotllos de paper per les mans. 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	 - Estoig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Carmanyola per guardar material</a:t>
            </a:r>
            <a:endParaRPr sz="2000"/>
          </a:p>
          <a:p>
            <a:pPr marL="365125" lvl="0" indent="-2825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- Ronyonera o moneder, bossa, etc. amb anella. </a:t>
            </a:r>
            <a:endParaRPr sz="2000"/>
          </a:p>
          <a:p>
            <a:pPr marL="45720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Llibreta Din A5 (Plaer per escriure)</a:t>
            </a:r>
            <a:endParaRPr sz="2000"/>
          </a:p>
          <a:p>
            <a:pPr marL="114300" lvl="0" indent="-2762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2000"/>
          </a:p>
          <a:p>
            <a:pPr marL="114300" lvl="0" indent="-2762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 b="1"/>
              <a:t>      -</a:t>
            </a:r>
            <a:r>
              <a:rPr lang="en-US" sz="2000"/>
              <a:t>L’agenda, llibretes, carpetes, carpesans... seran facilitades per    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      l’escola a l’inici del curs.</a:t>
            </a: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         </a:t>
            </a:r>
            <a:r>
              <a:rPr lang="en-US" sz="2000" b="1"/>
              <a:t>TOT EL MATERIAL HA D’ESTAR MARCAT AMB EL NOM</a:t>
            </a:r>
            <a:endParaRPr sz="2000" b="1"/>
          </a:p>
          <a:p>
            <a:pPr marL="8255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2000"/>
              <a:t>El dia </a:t>
            </a:r>
            <a:r>
              <a:rPr lang="en-US" sz="2000" b="1" u="sng"/>
              <a:t>d'Educació Física </a:t>
            </a:r>
            <a:r>
              <a:rPr lang="en-US" sz="2000"/>
              <a:t>tots els infants han de portar: xandall, bambes i un necesser amb una tovallola petita i una samarreta de recanvi. 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d8f563afb_0_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000">
                <a:solidFill>
                  <a:srgbClr val="C58D01"/>
                </a:solidFill>
              </a:rPr>
              <a:t>IMPORTANT!!!</a:t>
            </a:r>
            <a:endParaRPr sz="4000">
              <a:solidFill>
                <a:srgbClr val="C58D01"/>
              </a:solidFill>
            </a:endParaRPr>
          </a:p>
        </p:txBody>
      </p:sp>
      <p:sp>
        <p:nvSpPr>
          <p:cNvPr id="162" name="Google Shape;162;ged8f563afb_0_0"/>
          <p:cNvSpPr txBox="1">
            <a:spLocks noGrp="1"/>
          </p:cNvSpPr>
          <p:nvPr>
            <p:ph type="body" idx="1"/>
          </p:nvPr>
        </p:nvSpPr>
        <p:spPr>
          <a:xfrm>
            <a:off x="1359650" y="1730800"/>
            <a:ext cx="7499400" cy="48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US" sz="2100"/>
              <a:t>Abans del dia 13 de setembre cal haver fet el pagament de material i reutilització o haver parlat per telèfon amb l’equip directiu</a:t>
            </a:r>
            <a:r>
              <a:rPr lang="en-US"/>
              <a:t>.</a:t>
            </a:r>
            <a:endParaRPr/>
          </a:p>
        </p:txBody>
      </p:sp>
      <p:pic>
        <p:nvPicPr>
          <p:cNvPr id="163" name="Google Shape;163;ged8f563af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9575" y="3556350"/>
            <a:ext cx="3345199" cy="26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-1712450" y="461525"/>
            <a:ext cx="82296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sz="4000" b="0" i="0" u="none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DEURES</a:t>
            </a:r>
            <a:endParaRPr sz="4000">
              <a:solidFill>
                <a:srgbClr val="C58D01"/>
              </a:solidFill>
            </a:endParaRPr>
          </a:p>
        </p:txBody>
      </p:sp>
      <p:sp>
        <p:nvSpPr>
          <p:cNvPr id="169" name="Google Shape;169;p14"/>
          <p:cNvSpPr txBox="1">
            <a:spLocks noGrp="1"/>
          </p:cNvSpPr>
          <p:nvPr>
            <p:ph type="body" idx="1"/>
          </p:nvPr>
        </p:nvSpPr>
        <p:spPr>
          <a:xfrm>
            <a:off x="1178087" y="1421837"/>
            <a:ext cx="7643700" cy="5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30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 sz="3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/>
          </a:p>
          <a:p>
            <a:pPr marL="365125" marR="0" lvl="0" indent="-282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000"/>
          </a:p>
          <a:p>
            <a:pPr marL="365125" lvl="0" indent="-2825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000"/>
              <a:t>Aquest curs s’enduran deures quan no hagin acabat les tasques previstes a la classe o considerem necessari reforçar alguns dels continguts treballats.</a:t>
            </a:r>
            <a:endParaRPr sz="2000"/>
          </a:p>
          <a:p>
            <a:pPr marL="365125" lvl="0" indent="-2825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000"/>
              <a:t>També hi haurà tasques digitals per fer a casa. </a:t>
            </a:r>
            <a:endParaRPr sz="2000"/>
          </a:p>
          <a:p>
            <a:pPr marL="365125" lvl="0" indent="-2825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>
                <a:solidFill>
                  <a:srgbClr val="713204"/>
                </a:solidFill>
              </a:rPr>
              <a:t> </a:t>
            </a:r>
            <a:endParaRPr/>
          </a:p>
          <a:p>
            <a:pPr marL="365125" marR="0" lvl="0" indent="-130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1" i="1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70" name="Google Shape;170;p14" descr="C:\Users\Prof\AppData\Local\Microsoft\Windows\Temporary Internet Files\Content.IE5\MIX52JT9\MC900312466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40000">
            <a:off x="6364287" y="473075"/>
            <a:ext cx="1812925" cy="161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1065950" y="457200"/>
            <a:ext cx="7925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500"/>
              <a:buFont typeface="Gill Sans"/>
              <a:buNone/>
            </a:pPr>
            <a:r>
              <a:rPr lang="en-US" sz="3500" b="0" i="0" u="none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UNA TASCA IMPORTANT: LLEGIR CADA DIA PER MILLORAR LA VELOCITAT LECTORA I LA COMPRENSIÓ.</a:t>
            </a:r>
            <a:endParaRPr>
              <a:solidFill>
                <a:srgbClr val="C58D01"/>
              </a:solidFill>
            </a:endParaRPr>
          </a:p>
        </p:txBody>
      </p:sp>
      <p:pic>
        <p:nvPicPr>
          <p:cNvPr id="176" name="Google Shape;176;p17" descr="ninos-leyendo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65387" y="2714625"/>
            <a:ext cx="436562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title"/>
          </p:nvPr>
        </p:nvSpPr>
        <p:spPr>
          <a:xfrm>
            <a:off x="1148212" y="363525"/>
            <a:ext cx="87741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3500"/>
              <a:buFont typeface="Gill Sans"/>
              <a:buNone/>
            </a:pPr>
            <a:r>
              <a:rPr lang="en-US" sz="4000" b="0" i="0" u="none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PLÀSTICA: </a:t>
            </a:r>
            <a:br>
              <a:rPr lang="en-US" sz="4000" b="0" i="0" u="none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4000" b="0" i="0" u="none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 “Gaudí</a:t>
            </a:r>
            <a:r>
              <a:rPr lang="en-US" sz="4000">
                <a:solidFill>
                  <a:srgbClr val="C58D01"/>
                </a:solidFill>
              </a:rPr>
              <a:t>”</a:t>
            </a:r>
            <a:endParaRPr sz="4000">
              <a:solidFill>
                <a:srgbClr val="C58D01"/>
              </a:solidFill>
            </a:endParaRPr>
          </a:p>
        </p:txBody>
      </p:sp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981075" y="1509712"/>
            <a:ext cx="4040100" cy="16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Continuarem treballant en anglès (Arts and Craft).</a:t>
            </a:r>
            <a:endParaRPr sz="2600"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100" y="3152774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1400" y="1369500"/>
            <a:ext cx="3970925" cy="425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>
            <a:spLocks noGrp="1"/>
          </p:cNvSpPr>
          <p:nvPr>
            <p:ph type="title"/>
          </p:nvPr>
        </p:nvSpPr>
        <p:spPr>
          <a:xfrm>
            <a:off x="0" y="51250"/>
            <a:ext cx="7772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400"/>
              <a:buFont typeface="Gill Sans"/>
              <a:buNone/>
            </a:pPr>
            <a:r>
              <a:rPr lang="en-US" sz="4400" b="0" i="0" u="none">
                <a:solidFill>
                  <a:srgbClr val="C58D01"/>
                </a:solidFill>
              </a:rPr>
              <a:t>AVALUACIÓ</a:t>
            </a:r>
            <a:endParaRPr b="0">
              <a:solidFill>
                <a:srgbClr val="C58D01"/>
              </a:solidFill>
            </a:endParaRPr>
          </a:p>
        </p:txBody>
      </p:sp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0" y="1417100"/>
            <a:ext cx="8888400" cy="5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7462" lvl="0" indent="-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lang="en-US">
                <a:solidFill>
                  <a:schemeClr val="dk1"/>
                </a:solidFill>
              </a:rPr>
              <a:t>AVALUACIÓ DE LES ÀREES ES FA D’ACORD AMB ELS CRITERIS PENJATS A LA WEB DE L’ESCOLA, PERÒ CAL TENIR EN COMPTE QUE ELS DEURES SÓN UN PERCENTATGE DE LA NOTA FINAL DE  TRIMESTRE I DE CICLE.</a:t>
            </a:r>
            <a:endParaRPr>
              <a:solidFill>
                <a:schemeClr val="dk1"/>
              </a:solidFill>
            </a:endParaRPr>
          </a:p>
          <a:p>
            <a:pPr marL="17462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rgbClr val="320E04"/>
              </a:solidFill>
            </a:endParaRPr>
          </a:p>
          <a:p>
            <a:pPr marL="17462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dk1"/>
                </a:solidFill>
              </a:rPr>
              <a:t>-S’AVALUA EL MEDI PER SEPARAT  ( SOCIAL I NATURAL) I TAMBÉ S’AVALUA L’ÀREA DE VALORS, EN CANVI LA NOTA DE MÚSICA I PLÀSTICA ÉS CONJUNTA.</a:t>
            </a:r>
            <a:endParaRPr>
              <a:solidFill>
                <a:schemeClr val="dk1"/>
              </a:solidFill>
            </a:endParaRPr>
          </a:p>
          <a:p>
            <a:pPr marL="17462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>
              <a:solidFill>
                <a:srgbClr val="320E04"/>
              </a:solidFill>
            </a:endParaRPr>
          </a:p>
          <a:p>
            <a:pPr marL="17462" lvl="0" indent="-101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-"/>
            </a:pPr>
            <a:r>
              <a:rPr lang="en-US">
                <a:solidFill>
                  <a:schemeClr val="dk1"/>
                </a:solidFill>
              </a:rPr>
              <a:t>TRES INFORMES, UN PER TRIMESTRE</a:t>
            </a:r>
            <a:endParaRPr>
              <a:solidFill>
                <a:schemeClr val="dk1"/>
              </a:solidFill>
            </a:endParaRPr>
          </a:p>
          <a:p>
            <a:pPr marL="17462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Gill Sans"/>
              <a:buNone/>
            </a:pPr>
            <a:endParaRPr>
              <a:solidFill>
                <a:srgbClr val="320E04"/>
              </a:solidFill>
            </a:endParaRPr>
          </a:p>
          <a:p>
            <a:pPr marL="17462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1" u="sng">
                <a:solidFill>
                  <a:schemeClr val="dk1"/>
                </a:solidFill>
              </a:rPr>
              <a:t>NOMENCLATURES DE LES NOTES:</a:t>
            </a:r>
            <a:br>
              <a:rPr lang="en-US" b="1">
                <a:solidFill>
                  <a:schemeClr val="dk1"/>
                </a:solidFill>
              </a:rPr>
            </a:b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ASSOLIMENT EXCEL·LENT- AE (9-10)</a:t>
            </a:r>
            <a:b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ASSOLIMENT NOTABLE- AN (7-8)</a:t>
            </a:r>
            <a:b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ASSOLIMENT SATISFACTORI- AS (5-6)</a:t>
            </a:r>
            <a:b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ASSOLIMENT- NA (4,3,2,1,0)</a:t>
            </a:r>
            <a:endParaRPr>
              <a:solidFill>
                <a:schemeClr val="dk1"/>
              </a:solidFill>
            </a:endParaRPr>
          </a:p>
          <a:p>
            <a:pPr marL="18288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0" i="0" u="none">
              <a:solidFill>
                <a:srgbClr val="320E0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-1649575" y="18028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sz="4000" b="0" i="0" u="none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SORTIDES</a:t>
            </a:r>
            <a:endParaRPr sz="4000">
              <a:solidFill>
                <a:srgbClr val="C58D01"/>
              </a:solidFill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1105475" y="1443250"/>
            <a:ext cx="7829100" cy="4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Es realitzaran en funció de la situació sanitària.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/>
              <a:t>1r trimestre:</a:t>
            </a:r>
            <a:endParaRPr sz="1800" b="1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Museu Dalí (enquestes alumnes)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Teatre Clavé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La Roureda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1"/>
              <a:t>2n trimestre:</a:t>
            </a:r>
            <a:endParaRPr sz="1800" b="1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Mercabarna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Teatre en anglès a l’escola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/>
              <a:t>3r trimestre:</a:t>
            </a:r>
            <a:endParaRPr sz="1800" b="1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Colònies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/>
              <a:t>Cantània- Auditori de Barcelona</a:t>
            </a:r>
            <a:endParaRPr sz="1800"/>
          </a:p>
          <a:p>
            <a:pPr marL="45720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/>
              <a:t>Sortida al riu</a:t>
            </a:r>
            <a:endParaRPr sz="1800"/>
          </a:p>
          <a:p>
            <a:pPr marL="365125" marR="0" lvl="0" indent="-165735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endParaRPr sz="2300">
              <a:solidFill>
                <a:srgbClr val="FF3399"/>
              </a:solidFill>
            </a:endParaRPr>
          </a:p>
          <a:p>
            <a:pPr marL="365125" marR="0" lvl="0" indent="-165735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endParaRPr sz="2300">
              <a:solidFill>
                <a:srgbClr val="FF3399"/>
              </a:solidFill>
            </a:endParaRPr>
          </a:p>
          <a:p>
            <a:pPr marL="365125" marR="0" lvl="0" indent="-282575" algn="l" rtl="0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r>
              <a:rPr lang="en-US" sz="2300" b="0" i="0" u="none">
                <a:solidFill>
                  <a:srgbClr val="FBF1A5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3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365125" marR="0" lvl="0" indent="-1301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5958100" y="2372650"/>
            <a:ext cx="29766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FAMÍLIES ACOMPANYANTS</a:t>
            </a:r>
            <a:endParaRPr sz="1800" b="1">
              <a:solidFill>
                <a:srgbClr val="C58D0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C58D0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Aquest curs es permet que ens acompanyin famílies a les sortides. Aquestes, però, cal que: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Tinguin pauta doble de vacunació posada.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Gill Sans"/>
              <a:buChar char="-"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Siguin membres de l’AMPA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5827d498f_0_2"/>
          <p:cNvSpPr txBox="1">
            <a:spLocks noGrp="1"/>
          </p:cNvSpPr>
          <p:nvPr>
            <p:ph type="title"/>
          </p:nvPr>
        </p:nvSpPr>
        <p:spPr>
          <a:xfrm>
            <a:off x="925700" y="218037"/>
            <a:ext cx="7499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C58D01"/>
                </a:solidFill>
              </a:rPr>
              <a:t>INFORMACIONS DIVERSES</a:t>
            </a:r>
            <a:endParaRPr sz="4000">
              <a:solidFill>
                <a:srgbClr val="C58D01"/>
              </a:solidFill>
            </a:endParaRPr>
          </a:p>
        </p:txBody>
      </p:sp>
      <p:sp>
        <p:nvSpPr>
          <p:cNvPr id="204" name="Google Shape;204;g95827d498f_0_2"/>
          <p:cNvSpPr txBox="1">
            <a:spLocks noGrp="1"/>
          </p:cNvSpPr>
          <p:nvPr>
            <p:ph type="body" idx="1"/>
          </p:nvPr>
        </p:nvSpPr>
        <p:spPr>
          <a:xfrm>
            <a:off x="1095500" y="1268550"/>
            <a:ext cx="7499400" cy="527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  - ATENCIÓ A LES FAMÍLIES: entrevistes i resposta als emails. </a:t>
            </a:r>
            <a:r>
              <a:rPr lang="en-US" sz="2000" b="1"/>
              <a:t>L’agenda és el principal mitjà de comunicació </a:t>
            </a:r>
            <a:r>
              <a:rPr lang="en-US" sz="2000"/>
              <a:t>(Dimarts de 12:30 a 13:30 ONLINE).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     ANIVERSARIS ( No es podrà dur esmorzars).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     DELEGATS ( 1 per classe).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A la TPV teniu diferents autoritzacions per signar. </a:t>
            </a:r>
            <a:endParaRPr sz="20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-"/>
            </a:pPr>
            <a:r>
              <a:rPr lang="en-US" sz="2000"/>
              <a:t>El menjador escolar, acollida matinal i extraescolars, es regeixen per la mateixa normativa que la de l’escola i s’hauran de complir les normes.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-"/>
            </a:pPr>
            <a:r>
              <a:rPr lang="en-US" sz="2000"/>
              <a:t>Les famílies no podran entrar a l’escola en aquests serveis.</a:t>
            </a: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A l’acollida s’obrirà la porta a les 8:00h i a les 8:30h, fora d’aquest horari no podrà entrar cap infant.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3faab89dd_4_0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endParaRPr sz="2100"/>
          </a:p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000">
                <a:solidFill>
                  <a:srgbClr val="000000"/>
                </a:solidFill>
              </a:rPr>
              <a:t>TOTA LA INFORMACIÓ QUE DONAREM AVUI 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</a:pPr>
            <a:r>
              <a:rPr lang="en-US" sz="2000">
                <a:solidFill>
                  <a:srgbClr val="000000"/>
                </a:solidFill>
              </a:rPr>
              <a:t>I LA PROGRAMACIÓ QUE REALITZAREM ÉS A CURT TERMINI I POT ANAR VARIANT SEGONS LES INSTRUCCIONS QUE ANEM REBENT DEL DEPARTAMENT DE SALUT I DEL DEPARTAMENT D’EDUCACIÓ.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>
            <a:spLocks noGrp="1"/>
          </p:cNvSpPr>
          <p:nvPr>
            <p:ph type="subTitle" idx="1"/>
          </p:nvPr>
        </p:nvSpPr>
        <p:spPr>
          <a:xfrm>
            <a:off x="381000" y="3695475"/>
            <a:ext cx="8458200" cy="2995800"/>
          </a:xfrm>
          <a:prstGeom prst="rect">
            <a:avLst/>
          </a:prstGeom>
          <a:solidFill>
            <a:srgbClr val="C58D01"/>
          </a:solidFill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698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endParaRPr sz="3600" b="1" i="0" u="non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6987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sz="3000" b="1">
                <a:solidFill>
                  <a:srgbClr val="000000"/>
                </a:solidFill>
              </a:rPr>
              <a:t>Algunes coses poden canviar en funció del moment, però us mantindrem sempre informades i agraïm per endavant la vostra col.laboració. </a:t>
            </a:r>
            <a:endParaRPr sz="3000" b="1">
              <a:solidFill>
                <a:srgbClr val="000000"/>
              </a:solidFill>
            </a:endParaRPr>
          </a:p>
          <a:p>
            <a:pPr marL="26987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sz="3000" b="1">
                <a:solidFill>
                  <a:srgbClr val="000000"/>
                </a:solidFill>
              </a:rPr>
              <a:t>Gràcies.</a:t>
            </a:r>
            <a:r>
              <a:rPr lang="en-US" sz="3600" b="1">
                <a:solidFill>
                  <a:srgbClr val="320E04"/>
                </a:solidFill>
              </a:rPr>
              <a:t> </a:t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5143500" y="857250"/>
            <a:ext cx="3643312" cy="1785937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5400" cap="flat" cmpd="sng">
            <a:solidFill>
              <a:srgbClr val="266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7"/>
          <p:cNvSpPr txBox="1"/>
          <p:nvPr/>
        </p:nvSpPr>
        <p:spPr>
          <a:xfrm>
            <a:off x="5429250" y="1285875"/>
            <a:ext cx="32861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2E9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5F2E9"/>
                </a:solidFill>
                <a:latin typeface="Gill Sans"/>
                <a:ea typeface="Gill Sans"/>
                <a:cs typeface="Gill Sans"/>
                <a:sym typeface="Gill Sans"/>
              </a:rPr>
              <a:t>PRECS I PREGUNTES.</a:t>
            </a:r>
            <a:endParaRPr sz="140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2" name="Google Shape;212;p27" descr="http://thumbs.dreamstime.com/thumb_479/1266520189G777b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928687"/>
            <a:ext cx="3500437" cy="3208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-971650" y="19918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397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1000"/>
              </a:buClr>
              <a:buSzPts val="4300"/>
              <a:buFont typeface="Gill Sans"/>
              <a:buNone/>
            </a:pPr>
            <a:r>
              <a:rPr lang="en-US" sz="4000" b="0" i="0" u="none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LES MESTRES</a:t>
            </a:r>
            <a:endParaRPr sz="4000">
              <a:solidFill>
                <a:srgbClr val="C58D0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435100" y="1029625"/>
            <a:ext cx="7499400" cy="55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76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60"/>
              <a:buFont typeface="Noto Sans Symbols"/>
              <a:buChar char="🞭"/>
            </a:pPr>
            <a:r>
              <a:rPr lang="en-US" sz="2700"/>
              <a:t>Tutora 4t B: Meritxell Campeny </a:t>
            </a:r>
            <a:endParaRPr sz="2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                 Cristina del Río</a:t>
            </a:r>
            <a:endParaRPr sz="2700"/>
          </a:p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endParaRPr sz="2800"/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Font typeface="Noto Sans Symbols"/>
              <a:buChar char="🞭"/>
            </a:pPr>
            <a:r>
              <a:rPr lang="en-US" sz="2800"/>
              <a:t>Especialistes :   Ramón Pérez / Saray Moya</a:t>
            </a:r>
            <a:endParaRPr sz="2800"/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800"/>
              <a:t>                          Lidia Bermúdez /Emma Codina</a:t>
            </a:r>
            <a:endParaRPr sz="2800"/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800"/>
              <a:t>                              </a:t>
            </a:r>
            <a:endParaRPr sz="2000"/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300" u="sng">
                <a:solidFill>
                  <a:srgbClr val="84AA33"/>
                </a:solidFill>
              </a:rPr>
              <a:t>meritxellcampeny</a:t>
            </a:r>
            <a:r>
              <a:rPr lang="en-US" sz="2300" u="sng">
                <a:solidFill>
                  <a:srgbClr val="84AA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@roureda.cat</a:t>
            </a:r>
            <a:endParaRPr sz="2300">
              <a:solidFill>
                <a:srgbClr val="84AA33"/>
              </a:solidFill>
            </a:endParaRPr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300" u="sng">
                <a:solidFill>
                  <a:srgbClr val="84AA3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cristinadelrio@roureda.cat</a:t>
            </a:r>
            <a:endParaRPr sz="2300">
              <a:solidFill>
                <a:srgbClr val="84AA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300">
                <a:solidFill>
                  <a:srgbClr val="84AA33"/>
                </a:solidFill>
              </a:rPr>
              <a:t> </a:t>
            </a:r>
            <a:r>
              <a:rPr lang="en-US" sz="2300" u="sng">
                <a:solidFill>
                  <a:srgbClr val="84AA3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ramonperez@roureda.cat</a:t>
            </a:r>
            <a:endParaRPr sz="2300">
              <a:solidFill>
                <a:srgbClr val="84AA33"/>
              </a:solidFill>
            </a:endParaRPr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300" u="sng">
                <a:solidFill>
                  <a:srgbClr val="84AA3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saraymoya@roureda.cat</a:t>
            </a:r>
            <a:endParaRPr sz="2300">
              <a:solidFill>
                <a:srgbClr val="84AA33"/>
              </a:solidFill>
            </a:endParaRPr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300" u="sng">
                <a:solidFill>
                  <a:srgbClr val="84AA33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lidiabermudez@roureda.cat</a:t>
            </a:r>
            <a:endParaRPr sz="2300">
              <a:solidFill>
                <a:srgbClr val="84AA33"/>
              </a:solidFill>
            </a:endParaRPr>
          </a:p>
          <a:p>
            <a:pPr marL="365125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</a:pPr>
            <a:r>
              <a:rPr lang="en-US" sz="2300" u="sng">
                <a:solidFill>
                  <a:srgbClr val="84AA33"/>
                </a:solidFill>
              </a:rPr>
              <a:t>emmacodina@roureda.cat</a:t>
            </a:r>
            <a:endParaRPr sz="2300" u="sng">
              <a:solidFill>
                <a:srgbClr val="84AA33"/>
              </a:solidFill>
            </a:endParaRPr>
          </a:p>
          <a:p>
            <a:pPr marL="365125" marR="0" lvl="0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                                                               </a:t>
            </a:r>
            <a:endParaRPr sz="2000"/>
          </a:p>
          <a:p>
            <a:pPr marL="365125" marR="0" lvl="0" indent="-16065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1032658" y="47150"/>
            <a:ext cx="7239000" cy="6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800"/>
              <a:buFont typeface="Trebuchet MS"/>
              <a:buNone/>
            </a:pPr>
            <a:r>
              <a:rPr lang="en-US" sz="3900" i="0" u="none">
                <a:solidFill>
                  <a:srgbClr val="C58D01"/>
                </a:solidFill>
              </a:rPr>
              <a:t>ENTRADES I SORTIDES</a:t>
            </a:r>
            <a:endParaRPr sz="4400">
              <a:solidFill>
                <a:srgbClr val="C58D01"/>
              </a:solidFill>
            </a:endParaRPr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835500" y="634250"/>
            <a:ext cx="8308500" cy="6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00"/>
              <a:buFont typeface="Noto Sans Symbols"/>
              <a:buChar char="⦿"/>
            </a:pPr>
            <a:r>
              <a:rPr lang="en-US" sz="2000">
                <a:solidFill>
                  <a:srgbClr val="000000"/>
                </a:solidFill>
              </a:rPr>
              <a:t>Entrarem i sortirem per l’entrada principal (porta gran exterior).</a:t>
            </a:r>
            <a:endParaRPr/>
          </a:p>
          <a:p>
            <a:pPr marL="273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00"/>
              <a:buFont typeface="Noto Sans Symbols"/>
              <a:buChar char="⦿"/>
            </a:pPr>
            <a:r>
              <a:rPr lang="en-US" sz="2000">
                <a:solidFill>
                  <a:srgbClr val="000000"/>
                </a:solidFill>
              </a:rPr>
              <a:t>Entrades: </a:t>
            </a:r>
            <a:r>
              <a:rPr lang="en-US" sz="2000" b="1">
                <a:solidFill>
                  <a:srgbClr val="000000"/>
                </a:solidFill>
              </a:rPr>
              <a:t>9:05h</a:t>
            </a:r>
            <a:r>
              <a:rPr lang="en-US" sz="2000">
                <a:solidFill>
                  <a:srgbClr val="000000"/>
                </a:solidFill>
              </a:rPr>
              <a:t> i </a:t>
            </a:r>
            <a:r>
              <a:rPr lang="en-US" sz="2000" b="1">
                <a:solidFill>
                  <a:srgbClr val="000000"/>
                </a:solidFill>
              </a:rPr>
              <a:t>15:05h</a:t>
            </a:r>
            <a:r>
              <a:rPr lang="en-US" sz="2000">
                <a:solidFill>
                  <a:srgbClr val="000000"/>
                </a:solidFill>
              </a:rPr>
              <a:t>.</a:t>
            </a:r>
            <a:endParaRPr/>
          </a:p>
          <a:p>
            <a:pPr marL="273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00"/>
              <a:buFont typeface="Noto Sans Symbols"/>
              <a:buChar char="⦿"/>
            </a:pPr>
            <a:r>
              <a:rPr lang="en-US" sz="2000">
                <a:solidFill>
                  <a:srgbClr val="000000"/>
                </a:solidFill>
              </a:rPr>
              <a:t>Sortides: </a:t>
            </a:r>
            <a:r>
              <a:rPr lang="en-US" sz="2000" b="1">
                <a:solidFill>
                  <a:srgbClr val="000000"/>
                </a:solidFill>
              </a:rPr>
              <a:t>12:35h</a:t>
            </a:r>
            <a:r>
              <a:rPr lang="en-US" sz="2000">
                <a:solidFill>
                  <a:srgbClr val="000000"/>
                </a:solidFill>
              </a:rPr>
              <a:t> i </a:t>
            </a:r>
            <a:r>
              <a:rPr lang="en-US" sz="2000" b="1">
                <a:solidFill>
                  <a:srgbClr val="000000"/>
                </a:solidFill>
              </a:rPr>
              <a:t>16:35h.</a:t>
            </a:r>
            <a:endParaRPr sz="2000" b="1">
              <a:solidFill>
                <a:srgbClr val="000000"/>
              </a:solidFill>
            </a:endParaRPr>
          </a:p>
          <a:p>
            <a:pPr marL="27305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⦿"/>
            </a:pPr>
            <a:endParaRPr sz="2000" b="1">
              <a:solidFill>
                <a:srgbClr val="000000"/>
              </a:solidFill>
            </a:endParaRPr>
          </a:p>
          <a:p>
            <a:pPr marL="273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00"/>
              <a:buFont typeface="Noto Sans Symbols"/>
              <a:buChar char="⦿"/>
            </a:pPr>
            <a:r>
              <a:rPr lang="en-US" sz="2000" b="1">
                <a:solidFill>
                  <a:srgbClr val="922122"/>
                </a:solidFill>
              </a:rPr>
              <a:t>MÀXIMA PUNTUALITAT EN LES ENTRADES I SORTIDES PER EVITAR AGLOMERACIONS I PODER MANTENIR LES DISTÀNCIES DE SEGURETAT RECOMANADES. </a:t>
            </a:r>
            <a:endParaRPr sz="2000" b="1">
              <a:solidFill>
                <a:srgbClr val="922122"/>
              </a:solidFill>
            </a:endParaRPr>
          </a:p>
          <a:p>
            <a:pPr marL="27305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22122"/>
              </a:buClr>
              <a:buSzPts val="2000"/>
              <a:buChar char="⦿"/>
            </a:pPr>
            <a:endParaRPr sz="2000" b="1">
              <a:solidFill>
                <a:srgbClr val="922122"/>
              </a:solidFill>
            </a:endParaRPr>
          </a:p>
          <a:p>
            <a:pPr marL="273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271C"/>
              </a:buClr>
              <a:buSzPts val="100"/>
              <a:buFont typeface="Noto Sans Symbols"/>
              <a:buChar char="⦿"/>
            </a:pPr>
            <a:r>
              <a:rPr lang="en-US" sz="2000">
                <a:solidFill>
                  <a:srgbClr val="000000"/>
                </a:solidFill>
              </a:rPr>
              <a:t>La mestra serà qui surti a buscar els alumnes i qui els treurà</a:t>
            </a:r>
            <a:r>
              <a:rPr lang="en-US" sz="2000" b="1">
                <a:solidFill>
                  <a:srgbClr val="000000"/>
                </a:solidFill>
              </a:rPr>
              <a:t>. </a:t>
            </a:r>
            <a:r>
              <a:rPr lang="en-US" sz="2000">
                <a:solidFill>
                  <a:srgbClr val="000000"/>
                </a:solidFill>
              </a:rPr>
              <a:t>Entraran en fila (</a:t>
            </a:r>
            <a:r>
              <a:rPr lang="en-US" sz="2000" b="1">
                <a:solidFill>
                  <a:srgbClr val="E06666"/>
                </a:solidFill>
              </a:rPr>
              <a:t>4t B línia vermella</a:t>
            </a:r>
            <a:r>
              <a:rPr lang="en-US" sz="2000">
                <a:solidFill>
                  <a:srgbClr val="000000"/>
                </a:solidFill>
              </a:rPr>
              <a:t>). Les famílies també esperaran a fora, en un espai marcat.</a:t>
            </a:r>
            <a:endParaRPr sz="2000"/>
          </a:p>
          <a:p>
            <a:pPr marL="273050" lvl="0" indent="-2730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F271C"/>
              </a:buClr>
              <a:buSzPts val="100"/>
              <a:buFont typeface="Noto Sans Symbols"/>
              <a:buChar char="⦿"/>
            </a:pPr>
            <a:r>
              <a:rPr lang="en-US" sz="2000">
                <a:solidFill>
                  <a:srgbClr val="000000"/>
                </a:solidFill>
              </a:rPr>
              <a:t>A les entrades i a les sortides, </a:t>
            </a:r>
            <a:r>
              <a:rPr lang="en-US" sz="2000" b="1">
                <a:solidFill>
                  <a:srgbClr val="000000"/>
                </a:solidFill>
              </a:rPr>
              <a:t>no es podrà parlar amb el tutor</a:t>
            </a:r>
            <a:r>
              <a:rPr lang="en-US" sz="2000">
                <a:solidFill>
                  <a:srgbClr val="000000"/>
                </a:solidFill>
              </a:rPr>
              <a:t>, utilitzeu els canals per qualsevol dubte, consulta o urgència: telèfon, agenda, correu electrònic del centre.</a:t>
            </a:r>
            <a:endParaRPr sz="2000"/>
          </a:p>
          <a:p>
            <a:pPr marL="273050" lvl="0" indent="-2730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F271C"/>
              </a:buClr>
              <a:buSzPts val="100"/>
              <a:buFont typeface="Noto Sans Symbols"/>
              <a:buChar char="⦿"/>
            </a:pPr>
            <a:r>
              <a:rPr lang="en-US" sz="2000">
                <a:solidFill>
                  <a:srgbClr val="000000"/>
                </a:solidFill>
              </a:rPr>
              <a:t>En cas de pluja, no hi haurà modificacions en  les entrades i sortides. Cal venir preparats per aquests casos amb una capelina, botes d’aigua, paraigües...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003425" y="0"/>
            <a:ext cx="81939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400"/>
              <a:buFont typeface="Trebuchet MS"/>
              <a:buNone/>
            </a:pPr>
            <a:r>
              <a:rPr lang="en-US" sz="3500" i="0" u="none">
                <a:solidFill>
                  <a:srgbClr val="C58D01"/>
                </a:solidFill>
              </a:rPr>
              <a:t>MESURES DE SEGURETAT A L’ESCOLA</a:t>
            </a:r>
            <a:endParaRPr sz="3500">
              <a:solidFill>
                <a:srgbClr val="C58D01"/>
              </a:solidFill>
            </a:endParaRPr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913075" y="809200"/>
            <a:ext cx="7895400" cy="60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Els grups seran </a:t>
            </a:r>
            <a:r>
              <a:rPr lang="en-US" sz="2000" b="1">
                <a:solidFill>
                  <a:srgbClr val="000000"/>
                </a:solidFill>
              </a:rPr>
              <a:t>estables</a:t>
            </a:r>
            <a:r>
              <a:rPr lang="en-US" sz="2000">
                <a:solidFill>
                  <a:srgbClr val="000000"/>
                </a:solidFill>
              </a:rPr>
              <a:t> i no es barrejaran.</a:t>
            </a:r>
            <a:endParaRPr sz="2000">
              <a:solidFill>
                <a:srgbClr val="9900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</a:rPr>
              <a:t>Patis</a:t>
            </a:r>
            <a:r>
              <a:rPr lang="en-US" sz="2000">
                <a:solidFill>
                  <a:srgbClr val="000000"/>
                </a:solidFill>
              </a:rPr>
              <a:t>: cada cicle sortirà a una franja horària diferent i cada grup tindrà un espai delimitat.</a:t>
            </a:r>
            <a:endParaRPr sz="2000"/>
          </a:p>
          <a:p>
            <a:pPr marL="457200" lvl="0" indent="-355600" algn="just" rtl="0">
              <a:spcBef>
                <a:spcPts val="600"/>
              </a:spcBef>
              <a:spcAft>
                <a:spcPts val="0"/>
              </a:spcAft>
              <a:buSzPts val="2000"/>
              <a:buFont typeface="Gill Sans"/>
              <a:buChar char="-"/>
            </a:pPr>
            <a:r>
              <a:rPr lang="en-US" sz="2000"/>
              <a:t>Ventilació constant. </a:t>
            </a:r>
            <a:endParaRPr sz="2000"/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Gill Sans"/>
              <a:buChar char="-"/>
            </a:pPr>
            <a:r>
              <a:rPr lang="en-US" sz="2000"/>
              <a:t>Gel hidroalcohòlic a les files d’entrada.</a:t>
            </a: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00"/>
                </a:solidFill>
              </a:rPr>
              <a:t>Telèfons actualitzats </a:t>
            </a:r>
            <a:r>
              <a:rPr lang="en-US" sz="2000">
                <a:solidFill>
                  <a:srgbClr val="000000"/>
                </a:solidFill>
              </a:rPr>
              <a:t>(i més d’un) per trucar en el cas que un alumne tingui febre. L’escola enviarà un formulari perquè cada família pugui complementar amb tots els telèfons possible</a:t>
            </a:r>
            <a:r>
              <a:rPr lang="en-US" sz="2100">
                <a:solidFill>
                  <a:srgbClr val="000000"/>
                </a:solidFill>
              </a:rPr>
              <a:t>s.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/>
              <a:t>SERÀ NECESSARI PORTAR UNA RONYONERA O SIMILAR PER GUARDAR LA MASCARETA SEMPRE QUE SIGUI NECESSARI. 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/>
              <a:t>Caldrà que portin</a:t>
            </a:r>
            <a:r>
              <a:rPr lang="en-US" sz="2000" b="1"/>
              <a:t> mascaretes de recanvi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. 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273500" y="274325"/>
            <a:ext cx="7660200" cy="6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000">
                <a:solidFill>
                  <a:srgbClr val="C58D01"/>
                </a:solidFill>
              </a:rPr>
              <a:t>ACTUACIÓ EN CAS DE SIMPTOMATOLOGIA SUSCEPTIBLE DE COVID</a:t>
            </a:r>
            <a:br>
              <a:rPr lang="en-US" sz="1400" b="1"/>
            </a:br>
            <a:br>
              <a:rPr lang="en-US" sz="1400" b="1"/>
            </a:br>
            <a:br>
              <a:rPr lang="en-US" sz="1200"/>
            </a:br>
            <a:r>
              <a:rPr lang="en-US" sz="2000">
                <a:solidFill>
                  <a:schemeClr val="dk1"/>
                </a:solidFill>
              </a:rPr>
              <a:t>Si es presenta la sospita de que un/a alumne/a, presenta símptomes compatibles amb la COVID-19: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- Es portarà al despatx de reunions de la direcció.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- La persona que l’acompanya s’haurà de desinfectar a consciència les mans i equipar-se amb l’equip EPI. 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- A l’alumne/a que presenta símptomes  se li posarà una mascareta quirúrgica (de l’equip d’EPI facilitat pel DEGC), se li desinfectarà les mans i se li posarà guants.</a:t>
            </a: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- La direcció del centre es posarà en contacte amb la família per tal de que vingui a buscar l’infant el més aviat possible (termini màxim, 1h).</a:t>
            </a:r>
            <a:br>
              <a:rPr lang="en-US" sz="2000">
                <a:solidFill>
                  <a:schemeClr val="dk1"/>
                </a:solidFill>
              </a:rPr>
            </a:b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Si el nen o nena amb símptomes presenta un quadre greu: febre molt alta o dificultats respiratòries, també ens posarem en contacte amb el 061.</a:t>
            </a:r>
            <a:br>
              <a:rPr lang="en-US" sz="2000">
                <a:solidFill>
                  <a:schemeClr val="dk1"/>
                </a:solidFill>
              </a:rPr>
            </a:br>
            <a:br>
              <a:rPr lang="en-US" sz="2000">
                <a:solidFill>
                  <a:schemeClr val="dk1"/>
                </a:solidFill>
              </a:rPr>
            </a:br>
            <a:r>
              <a:rPr lang="en-US" sz="2000">
                <a:solidFill>
                  <a:schemeClr val="dk1"/>
                </a:solidFill>
              </a:rPr>
              <a:t>La família és l’encarregada de contactar amb el seu CAP de referència per valorar la situació i fer les actuacions necessàries. </a:t>
            </a:r>
            <a:br>
              <a:rPr lang="en-US" sz="1600"/>
            </a:b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1353375" y="330100"/>
            <a:ext cx="7239000" cy="5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3800"/>
              <a:buFont typeface="Trebuchet MS"/>
              <a:buNone/>
            </a:pPr>
            <a:r>
              <a:rPr lang="en-US" sz="4020" i="0" u="none">
                <a:solidFill>
                  <a:srgbClr val="C58D01"/>
                </a:solidFill>
              </a:rPr>
              <a:t>EN CAS DE CONFINAMENT</a:t>
            </a:r>
            <a:endParaRPr sz="4470">
              <a:solidFill>
                <a:srgbClr val="C58D01"/>
              </a:solidFill>
            </a:endParaRPr>
          </a:p>
        </p:txBody>
      </p:sp>
      <p:sp>
        <p:nvSpPr>
          <p:cNvPr id="125" name="Google Shape;125;p6"/>
          <p:cNvSpPr txBox="1">
            <a:spLocks noGrp="1"/>
          </p:cNvSpPr>
          <p:nvPr>
            <p:ph type="body" idx="1"/>
          </p:nvPr>
        </p:nvSpPr>
        <p:spPr>
          <a:xfrm>
            <a:off x="1160300" y="998800"/>
            <a:ext cx="7779600" cy="56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94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Gill Sans"/>
              <a:buChar char="⦿"/>
            </a:pPr>
            <a:r>
              <a:rPr lang="en-US" sz="2000"/>
              <a:t>Portar de casa una bossa per tenir-la preparada als penjadors per agafar-ho tot en cas de confinament.</a:t>
            </a:r>
            <a:endParaRPr/>
          </a:p>
          <a:p>
            <a:pPr marL="273050" lvl="0" indent="-2794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Gill Sans"/>
              <a:buChar char="⦿"/>
            </a:pPr>
            <a:r>
              <a:rPr lang="en-US" sz="2000"/>
              <a:t>En cas de confinament, el contacte amb els alumnes serà diari amb videotrucades a través del Meet.</a:t>
            </a: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/>
          </a:p>
          <a:p>
            <a:pPr marL="273050" lvl="0" indent="-2794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Gill Sans"/>
              <a:buChar char="⦿"/>
            </a:pPr>
            <a:r>
              <a:rPr lang="en-US" sz="2000" b="1"/>
              <a:t>Les activitats seran avaluables i s’avançarà matèria.</a:t>
            </a:r>
            <a:endParaRPr sz="2000" b="1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b="1"/>
          </a:p>
          <a:p>
            <a:pPr marL="273050" lvl="0" indent="-2794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"/>
              <a:buFont typeface="Gill Sans"/>
              <a:buChar char="⦿"/>
            </a:pPr>
            <a:r>
              <a:rPr lang="en-US" sz="2000"/>
              <a:t>Les famílies que tinguin més problemes per entendre i treballar amb el classroom o amb el funcionament del MEET poden comunicar-ho a la mestra i es facilitarà uns tutorials per ajudar-los.</a:t>
            </a:r>
            <a:endParaRPr/>
          </a:p>
          <a:p>
            <a:pPr marL="273050" lvl="0" indent="-2730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ial"/>
              <a:buNone/>
            </a:pP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65125" lvl="0" indent="-15049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</a:pPr>
            <a:endParaRPr sz="20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ctrTitle"/>
          </p:nvPr>
        </p:nvSpPr>
        <p:spPr>
          <a:xfrm>
            <a:off x="1221125" y="57150"/>
            <a:ext cx="74073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000" b="0" i="0" u="none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COM TREBALLEM?</a:t>
            </a:r>
            <a:endParaRPr sz="4000">
              <a:solidFill>
                <a:srgbClr val="C58D01"/>
              </a:solidFill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type="subTitle" idx="1"/>
          </p:nvPr>
        </p:nvSpPr>
        <p:spPr>
          <a:xfrm>
            <a:off x="1063175" y="198075"/>
            <a:ext cx="7723200" cy="6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26987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None/>
            </a:pPr>
            <a:endParaRPr sz="2000" i="0" u="none">
              <a:solidFill>
                <a:schemeClr val="dk1"/>
              </a:solidFill>
            </a:endParaRPr>
          </a:p>
          <a:p>
            <a:pPr marL="26987" lvl="0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-"/>
            </a:pPr>
            <a:r>
              <a:rPr lang="en-US" sz="2000">
                <a:solidFill>
                  <a:schemeClr val="dk1"/>
                </a:solidFill>
              </a:rPr>
              <a:t>Aquest any es recuperen les especialitats: educació física, música i anglès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El dia </a:t>
            </a:r>
            <a:r>
              <a:rPr lang="en-US" sz="2000" b="1">
                <a:solidFill>
                  <a:schemeClr val="dk1"/>
                </a:solidFill>
              </a:rPr>
              <a:t>d’educació física </a:t>
            </a:r>
            <a:r>
              <a:rPr lang="en-US" sz="2000">
                <a:solidFill>
                  <a:schemeClr val="dk1"/>
                </a:solidFill>
              </a:rPr>
              <a:t>és el divendres a la tarda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El dia de </a:t>
            </a:r>
            <a:r>
              <a:rPr lang="en-US" sz="2000" b="1">
                <a:solidFill>
                  <a:schemeClr val="dk1"/>
                </a:solidFill>
              </a:rPr>
              <a:t>música</a:t>
            </a:r>
            <a:r>
              <a:rPr lang="en-US" sz="2000">
                <a:solidFill>
                  <a:schemeClr val="dk1"/>
                </a:solidFill>
              </a:rPr>
              <a:t> és el dimarts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Els dies d’</a:t>
            </a:r>
            <a:r>
              <a:rPr lang="en-US" sz="2000" b="1">
                <a:solidFill>
                  <a:schemeClr val="dk1"/>
                </a:solidFill>
              </a:rPr>
              <a:t>anglès</a:t>
            </a:r>
            <a:r>
              <a:rPr lang="en-US" sz="2000">
                <a:solidFill>
                  <a:schemeClr val="dk1"/>
                </a:solidFill>
              </a:rPr>
              <a:t> son els dilluns i divendres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Arts and crafts</a:t>
            </a:r>
            <a:r>
              <a:rPr lang="en-US" sz="2000">
                <a:solidFill>
                  <a:schemeClr val="dk1"/>
                </a:solidFill>
              </a:rPr>
              <a:t> es fa en anglès.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Prioritzem un enfoc globalitzat prioritzant:</a:t>
            </a:r>
            <a:endParaRPr sz="2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APRENENTATGE AUTÒNOM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APRENENTATGE DIGITAL 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chemeClr val="dk1"/>
                </a:solidFill>
              </a:rPr>
              <a:t>ACCIÓ TUTORIAL</a:t>
            </a:r>
            <a:endParaRPr sz="15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</a:rPr>
              <a:t>GESTIÓ DE LES EMOCIONS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</a:rPr>
              <a:t>TAC:</a:t>
            </a:r>
            <a:r>
              <a:rPr lang="en-US" sz="2000">
                <a:solidFill>
                  <a:schemeClr val="dk1"/>
                </a:solidFill>
              </a:rPr>
              <a:t> desdoblament mig grup. Setmanalment tindran una tasca setmanal relacionada amb allò que hem treballat a l’aula. El correu de l’escola és únicament per ús escolar.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Hora de biblioteca. Biblioteca d’aula.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Plans lectors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LVA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Racons Matemàtics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Aprenentatge cooperatiu</a:t>
            </a:r>
            <a:endParaRPr sz="2000">
              <a:solidFill>
                <a:schemeClr val="dk1"/>
              </a:solidFill>
            </a:endParaRPr>
          </a:p>
          <a:p>
            <a:pPr marL="26987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None/>
            </a:pPr>
            <a:endParaRPr sz="12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27432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60"/>
              <a:buNone/>
            </a:pPr>
            <a:endParaRPr sz="1200" b="0" i="0" u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1227550" y="189737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ts val="4300"/>
              <a:buFont typeface="Gill Sans"/>
              <a:buNone/>
            </a:pPr>
            <a:r>
              <a:rPr lang="en-US" sz="4000" b="0" i="0" u="none">
                <a:solidFill>
                  <a:srgbClr val="C58D01"/>
                </a:solidFill>
                <a:latin typeface="Gill Sans"/>
                <a:ea typeface="Gill Sans"/>
                <a:cs typeface="Gill Sans"/>
                <a:sym typeface="Gill Sans"/>
              </a:rPr>
              <a:t>WEB DE L’ESCOLA</a:t>
            </a:r>
            <a:endParaRPr sz="4000">
              <a:solidFill>
                <a:srgbClr val="C58D01"/>
              </a:solidFill>
            </a:endParaRPr>
          </a:p>
        </p:txBody>
      </p:sp>
      <p:pic>
        <p:nvPicPr>
          <p:cNvPr id="137" name="Google Shape;137;p8" descr="http://static.wixstatic.com/media/dad845_b42c5792d9f3410cbef5654057597320.jpg_srz_p_369_439_75_22_0.50_1.20_0.00_jpg_srz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557337"/>
            <a:ext cx="3422650" cy="407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>
            <a:spLocks noGrp="1"/>
          </p:cNvSpPr>
          <p:nvPr>
            <p:ph type="body" idx="2"/>
          </p:nvPr>
        </p:nvSpPr>
        <p:spPr>
          <a:xfrm>
            <a:off x="5276850" y="1524000"/>
            <a:ext cx="3657600" cy="4664075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⚫"/>
            </a:pPr>
            <a:r>
              <a:rPr lang="en-US" sz="2400" b="1" u="sng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http://escolaroureda.wix.com/escola-roureda</a:t>
            </a:r>
            <a:endParaRPr sz="2400" b="1" u="sng">
              <a:solidFill>
                <a:srgbClr val="0070C0"/>
              </a:solidFill>
            </a:endParaRPr>
          </a:p>
          <a:p>
            <a:pPr marL="365125" lvl="0" indent="-160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rgbClr val="9900FF"/>
              </a:solidFill>
            </a:endParaRPr>
          </a:p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⚫"/>
            </a:pPr>
            <a:r>
              <a:rPr lang="en-US" sz="2400" b="1">
                <a:solidFill>
                  <a:srgbClr val="0070C0"/>
                </a:solidFill>
              </a:rPr>
              <a:t>Entreu al nostre bloc</a:t>
            </a:r>
            <a:endParaRPr/>
          </a:p>
          <a:p>
            <a:pPr marL="365125" lvl="0" indent="-160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/>
          </a:p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⚫"/>
            </a:pPr>
            <a:r>
              <a:rPr lang="en-US" sz="2400" b="1">
                <a:solidFill>
                  <a:srgbClr val="0070C0"/>
                </a:solidFill>
              </a:rPr>
              <a:t>Criteris d’avaluació</a:t>
            </a:r>
            <a:endParaRPr sz="2400" b="1">
              <a:solidFill>
                <a:srgbClr val="0070C0"/>
              </a:solidFill>
            </a:endParaRPr>
          </a:p>
          <a:p>
            <a:pPr marL="365125" lvl="0" indent="-160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/>
          </a:p>
          <a:p>
            <a:pPr marL="365125" lvl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⚫"/>
            </a:pPr>
            <a:r>
              <a:rPr lang="en-US" sz="2400" b="1">
                <a:solidFill>
                  <a:srgbClr val="0070C0"/>
                </a:solidFill>
              </a:rPr>
              <a:t>Competències transversals</a:t>
            </a:r>
            <a:endParaRPr sz="2400"/>
          </a:p>
          <a:p>
            <a:pPr marL="365125" marR="0" lvl="0" indent="-16065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1" i="0" u="none">
              <a:solidFill>
                <a:srgbClr val="0070C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io">
  <a:themeElements>
    <a:clrScheme name="Solsticio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</Words>
  <Application>Microsoft Office PowerPoint</Application>
  <PresentationFormat>Presentación en pantalla (4:3)</PresentationFormat>
  <Paragraphs>177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Noto Sans Symbols</vt:lpstr>
      <vt:lpstr>Verdana</vt:lpstr>
      <vt:lpstr>Trebuchet MS</vt:lpstr>
      <vt:lpstr>EB Garamond</vt:lpstr>
      <vt:lpstr>Gill Sans</vt:lpstr>
      <vt:lpstr>Comic Sans MS</vt:lpstr>
      <vt:lpstr>Solsticio</vt:lpstr>
      <vt:lpstr>1_Solsticio</vt:lpstr>
      <vt:lpstr>2_Solsticio</vt:lpstr>
      <vt:lpstr> Benvinguts a l’aula dels ALUMNES DE 4t B </vt:lpstr>
      <vt:lpstr>Presentación de PowerPoint</vt:lpstr>
      <vt:lpstr>LES MESTRES</vt:lpstr>
      <vt:lpstr>ENTRADES I SORTIDES</vt:lpstr>
      <vt:lpstr>MESURES DE SEGURETAT A L’ESCOLA</vt:lpstr>
      <vt:lpstr>ACTUACIÓ EN CAS DE SIMPTOMATOLOGIA SUSCEPTIBLE DE COVID   Si es presenta la sospita de que un/a alumne/a, presenta símptomes compatibles amb la COVID-19: - Es portarà al despatx de reunions de la direcció. - La persona que l’acompanya s’haurà de desinfectar a consciència les mans i equipar-se amb l’equip EPI.  - A l’alumne/a que presenta símptomes  se li posarà una mascareta quirúrgica (de l’equip d’EPI facilitat pel DEGC), se li desinfectarà les mans i se li posarà guants. - La direcció del centre es posarà en contacte amb la família per tal de que vingui a buscar l’infant el més aviat possible (termini màxim, 1h).  Si el nen o nena amb símptomes presenta un quadre greu: febre molt alta o dificultats respiratòries, també ens posarem en contacte amb el 061.  La família és l’encarregada de contactar amb el seu CAP de referència per valorar la situació i fer les actuacions necessàries.  </vt:lpstr>
      <vt:lpstr>EN CAS DE CONFINAMENT</vt:lpstr>
      <vt:lpstr>COM TREBALLEM?</vt:lpstr>
      <vt:lpstr>WEB DE L’ESCOLA</vt:lpstr>
      <vt:lpstr>AGENDA</vt:lpstr>
      <vt:lpstr>ALTRES INFORMACIONS  -Informeu a la tutora de qui utilitzarà el menjador i el transport. -Si heu canviat d’adreça o número de telèfon/ correu electrònic AVISEU A LA TUTORA  (AQUEST ANY CALDRÀ MÉS D’UN NÚMERO DE TELÈFON)  -A partir de 3r poden marxar sols si estan autoritzats. Es va enviar full per autoritzar per la TPV. </vt:lpstr>
      <vt:lpstr>Presentación de PowerPoint</vt:lpstr>
      <vt:lpstr>IMPORTANT!!!</vt:lpstr>
      <vt:lpstr>DEURES</vt:lpstr>
      <vt:lpstr>UNA TASCA IMPORTANT: LLEGIR CADA DIA PER MILLORAR LA VELOCITAT LECTORA I LA COMPRENSIÓ.</vt:lpstr>
      <vt:lpstr>PLÀSTICA:   “Gaudí”</vt:lpstr>
      <vt:lpstr>AVALUACIÓ</vt:lpstr>
      <vt:lpstr>SORTIDES</vt:lpstr>
      <vt:lpstr>INFORMACIONS DIVERSES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Benvinguts a l’aula dels ALUMNES DE 4t B </dc:title>
  <dc:creator>prof</dc:creator>
  <cp:lastModifiedBy>LLUIS BRUGUE FIGUERAS</cp:lastModifiedBy>
  <cp:revision>1</cp:revision>
  <dcterms:created xsi:type="dcterms:W3CDTF">2013-09-05T06:57:29Z</dcterms:created>
  <dcterms:modified xsi:type="dcterms:W3CDTF">2021-09-13T19:57:30Z</dcterms:modified>
</cp:coreProperties>
</file>