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56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EB Garamond" panose="00000500000000000000" pitchFamily="2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QvKn+jK4zybXyjyPSclZUOx2O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d8e048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d8e048c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ed8e048cf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5827d49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g95827d49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95827d498f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3faab89d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g93faab89d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93faab89dd_4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1372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8627"/>
                </a:srgbClr>
              </a:gs>
              <a:gs pos="70000">
                <a:srgbClr val="FFFDF8">
                  <a:alpha val="53725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28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9" name="Google Shape;19;p2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1372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8627"/>
                </a:srgbClr>
              </a:gs>
              <a:gs pos="70000">
                <a:srgbClr val="FFFDF8">
                  <a:alpha val="53725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3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3725"/>
                </a:srgbClr>
              </a:gs>
              <a:gs pos="50000">
                <a:srgbClr val="C0E3F0">
                  <a:alpha val="88627"/>
                </a:srgbClr>
              </a:gs>
              <a:gs pos="95000">
                <a:srgbClr val="65C6EA">
                  <a:alpha val="86666"/>
                </a:srgbClr>
              </a:gs>
              <a:gs pos="100000">
                <a:srgbClr val="00BBF1">
                  <a:alpha val="83529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3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843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52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6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3725"/>
                </a:srgbClr>
              </a:gs>
              <a:gs pos="50000">
                <a:srgbClr val="C0E3F0">
                  <a:alpha val="88627"/>
                </a:srgbClr>
              </a:gs>
              <a:gs pos="95000">
                <a:srgbClr val="65C6EA">
                  <a:alpha val="86666"/>
                </a:srgbClr>
              </a:gs>
              <a:gs pos="100000">
                <a:srgbClr val="00BBF1">
                  <a:alpha val="83529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36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07F93">
                <a:alpha val="5843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ilardabau@roureda.c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diabermudez@roureda.cat" TargetMode="External"/><Relationship Id="rId5" Type="http://schemas.openxmlformats.org/officeDocument/2006/relationships/hyperlink" Target="mailto:saraymoya@roureda.cat" TargetMode="External"/><Relationship Id="rId4" Type="http://schemas.openxmlformats.org/officeDocument/2006/relationships/hyperlink" Target="mailto:ramonperez@roureda.ca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scolaroureda.wix.com/escola-roure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85750"/>
            <a:ext cx="8477250" cy="63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06200" y="425150"/>
            <a:ext cx="8330700" cy="1036500"/>
          </a:xfrm>
          <a:prstGeom prst="rect">
            <a:avLst/>
          </a:prstGeom>
          <a:solidFill>
            <a:srgbClr val="FAAE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EB Garamond"/>
              <a:buNone/>
            </a:pPr>
            <a:br>
              <a:rPr lang="en-US" sz="4300" b="0" i="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US" sz="2800" b="1" i="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Benvinguts a l’aula dels </a:t>
            </a:r>
            <a:r>
              <a:rPr lang="en-US" sz="2800" b="1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ALUMNES DE 4t A</a:t>
            </a:r>
            <a:br>
              <a:rPr lang="en-US" sz="2800" b="0" i="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AGENDA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1116012" y="1773237"/>
            <a:ext cx="832961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-US" sz="2000" u="sng">
                <a:solidFill>
                  <a:srgbClr val="27130E"/>
                </a:solidFill>
              </a:rPr>
              <a:t>Fomentar l’ús de l’agenda </a:t>
            </a:r>
            <a:endParaRPr sz="2000"/>
          </a:p>
          <a:p>
            <a:pPr marL="365125" lvl="0" indent="-155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/>
              <a:t>   Mitjà de comunicació principal mestre /família. </a:t>
            </a:r>
            <a:endParaRPr sz="2000"/>
          </a:p>
          <a:p>
            <a:pPr marL="365125" lvl="0" indent="-1708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Conté informació important per la família.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 Eina bàsica per l’alumne: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                   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                      ORGANITZACIÓ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                       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/>
              <a:t>                          PLANIFICACIÓ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200"/>
          </a:p>
          <a:p>
            <a:pPr marL="325753" lvl="0" indent="-32575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7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5753" lvl="0" indent="-32575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 Cal justificar les absències per escrit.</a:t>
            </a:r>
            <a:endParaRPr sz="2500" u="sng">
              <a:solidFill>
                <a:srgbClr val="27130E"/>
              </a:solidFill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</p:txBody>
      </p:sp>
      <p:pic>
        <p:nvPicPr>
          <p:cNvPr id="145" name="Google Shape;145;p9" descr="C:\Users\Prof\AppData\Local\Microsoft\Windows\Temporary Internet Files\Content.IE5\NA50LJ5Z\MC90031083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0" y="857250"/>
            <a:ext cx="15938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2268537" y="260350"/>
            <a:ext cx="6624637" cy="58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b="0">
                <a:solidFill>
                  <a:srgbClr val="C58D01"/>
                </a:solidFill>
              </a:rPr>
              <a:t>ALTRES INFORMACIONS </a:t>
            </a:r>
            <a:endParaRPr b="0">
              <a:solidFill>
                <a:srgbClr val="C58D0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endParaRPr b="0">
              <a:solidFill>
                <a:srgbClr val="C58D0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lang="en-US" sz="2070"/>
              <a:t>-</a:t>
            </a:r>
            <a:r>
              <a:rPr lang="en-US" sz="2000" b="0">
                <a:solidFill>
                  <a:schemeClr val="dk1"/>
                </a:solidFill>
              </a:rPr>
              <a:t>Informeu a la tutora de qui utilitzarà el menjador i el transport.</a:t>
            </a:r>
            <a:endParaRPr sz="20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lang="en-US" sz="2000" b="0">
                <a:solidFill>
                  <a:schemeClr val="dk1"/>
                </a:solidFill>
              </a:rPr>
              <a:t>-Si heu canviat d’adreça o número de telèfon/ correu electrònic </a:t>
            </a:r>
            <a:r>
              <a:rPr lang="en-US" sz="2000">
                <a:solidFill>
                  <a:schemeClr val="dk1"/>
                </a:solidFill>
              </a:rPr>
              <a:t>AVISEU A LA TUTORA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lang="en-US" sz="1900" b="0">
                <a:solidFill>
                  <a:schemeClr val="dk1"/>
                </a:solidFill>
              </a:rPr>
              <a:t> (AQUEST ANY CALDRÀ MÉS D’UN NÚMERO DE TELÈFON)</a:t>
            </a:r>
            <a:endParaRPr sz="19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endParaRPr sz="20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000" b="0">
                <a:solidFill>
                  <a:schemeClr val="dk1"/>
                </a:solidFill>
              </a:rPr>
              <a:t>-A partir de 3r poden marxar sols si estan autoritzats. Es va enviar full per autoritzar per la TPV.</a:t>
            </a:r>
            <a:br>
              <a:rPr lang="en-US" sz="1890" b="1" i="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31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371700" y="101075"/>
            <a:ext cx="8561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sz="2000">
              <a:solidFill>
                <a:srgbClr val="C58D01"/>
              </a:solidFill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000">
                <a:solidFill>
                  <a:srgbClr val="C58D01"/>
                </a:solidFill>
              </a:rPr>
              <a:t> CAL PORTAR </a:t>
            </a:r>
            <a:r>
              <a:rPr lang="en-US" sz="2000" b="1">
                <a:solidFill>
                  <a:srgbClr val="C58D01"/>
                </a:solidFill>
              </a:rPr>
              <a:t> NOMÉS</a:t>
            </a:r>
            <a:r>
              <a:rPr lang="en-US" sz="2000">
                <a:solidFill>
                  <a:srgbClr val="C58D01"/>
                </a:solidFill>
              </a:rPr>
              <a:t> EL MATERIAL QUE CONSTA A LA LLISTA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/>
              <a:t>  - Motxilla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Carmanyola per l’esmorzar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Ampolla d’aigua diària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Mascareta de recanvi (marcades amb el nom)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Bata o samarreta per plàstica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Capsa de mocadors de paper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- 1 paquet de tovalloletes humides                                                    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- 2 rotllos de paper per les mans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	 - Estoig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Carmanyola per guardar material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Ronyonera o moneder, bossa, etc. amb anella. </a:t>
            </a:r>
            <a:endParaRPr sz="200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Llibreta Din A5 (Plaer per escriure)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2000"/>
          </a:p>
          <a:p>
            <a:pPr marL="114300" lvl="0" indent="-2762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 b="1"/>
              <a:t>      -</a:t>
            </a:r>
            <a:r>
              <a:rPr lang="en-US" sz="2000"/>
              <a:t>L’agenda, llibretes, carpetes, carpesans... seran facilitades per   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   l’escola a l’inici del curs.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 </a:t>
            </a:r>
            <a:r>
              <a:rPr lang="en-US" sz="2000" b="1"/>
              <a:t>TOT EL MATERIAL HA D’ESTAR MARCAT AMB EL NOM</a:t>
            </a:r>
            <a:endParaRPr sz="2000" b="1"/>
          </a:p>
          <a:p>
            <a:pPr marL="825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El dia </a:t>
            </a:r>
            <a:r>
              <a:rPr lang="en-US" sz="2000" b="1" u="sng"/>
              <a:t>d'Educació Física </a:t>
            </a:r>
            <a:r>
              <a:rPr lang="en-US" sz="2000"/>
              <a:t>tots els infants han de portar: xandall, bambes i un necesser amb una tovallola petita i una samarreta de recanvi. 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d8e048cf6_0_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IMPORTANT!!!</a:t>
            </a:r>
            <a:endParaRPr/>
          </a:p>
        </p:txBody>
      </p:sp>
      <p:sp>
        <p:nvSpPr>
          <p:cNvPr id="162" name="Google Shape;162;ged8e048cf6_0_0"/>
          <p:cNvSpPr txBox="1">
            <a:spLocks noGrp="1"/>
          </p:cNvSpPr>
          <p:nvPr>
            <p:ph type="body" idx="1"/>
          </p:nvPr>
        </p:nvSpPr>
        <p:spPr>
          <a:xfrm>
            <a:off x="1435100" y="1958325"/>
            <a:ext cx="7499400" cy="429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400"/>
              <a:t>Abans del dia 13 de setembre cal haver fet el pagament de material i reutilització o haver parlat per telèfon amb l’equip directiu</a:t>
            </a:r>
            <a:r>
              <a:rPr lang="en-US" sz="3500"/>
              <a:t>.</a:t>
            </a:r>
            <a:endParaRPr sz="35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35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3500"/>
          </a:p>
        </p:txBody>
      </p:sp>
      <p:pic>
        <p:nvPicPr>
          <p:cNvPr id="163" name="Google Shape;163;ged8e048cf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575" y="3556350"/>
            <a:ext cx="3345199" cy="26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DEURES</a:t>
            </a:r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1042987" y="1214437"/>
            <a:ext cx="7643812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sz="3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/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13204"/>
                </a:solidFill>
              </a:rPr>
              <a:t>Aquest curs s’enduran deures quan no hagin acabat les tasques previstes a la classe o considerem necessari reforçar alguns dels continguts treballats.</a:t>
            </a:r>
            <a:endParaRPr sz="2400">
              <a:solidFill>
                <a:srgbClr val="713204"/>
              </a:solidFill>
            </a:endParaRPr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rgbClr val="713204"/>
              </a:solidFill>
            </a:endParaRPr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13204"/>
                </a:solidFill>
              </a:rPr>
              <a:t>També hi haurà tasques digitals per fer a casa. </a:t>
            </a:r>
            <a:endParaRPr sz="2400"/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13204"/>
                </a:solidFill>
              </a:rPr>
              <a:t> </a:t>
            </a:r>
            <a:endParaRPr/>
          </a:p>
          <a:p>
            <a:pPr marL="36512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1" i="1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0" name="Google Shape;170;p14" descr="C:\Users\Prof\AppData\Local\Microsoft\Windows\Temporary Internet Files\Content.IE5\MIX52JT9\MC90031246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40000">
            <a:off x="6364287" y="473075"/>
            <a:ext cx="1812925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5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UNA TASCA IMPORTANT: LLEGIR CADA DIA PER MILLORAR LA VELOCITAT LECTORA I LA COMPRENSIÓ.</a:t>
            </a:r>
            <a:endParaRPr/>
          </a:p>
        </p:txBody>
      </p:sp>
      <p:pic>
        <p:nvPicPr>
          <p:cNvPr id="176" name="Google Shape;176;p17" descr="ninos-leyend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5387" y="2714625"/>
            <a:ext cx="436562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14312" y="457200"/>
            <a:ext cx="877411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15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PLÀSTICA: </a:t>
            </a:r>
            <a:br>
              <a:rPr lang="en-US" sz="315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15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“</a:t>
            </a:r>
            <a:r>
              <a:rPr lang="en-US" sz="3150" b="0" i="0" u="none">
                <a:solidFill>
                  <a:srgbClr val="5B0F00"/>
                </a:solidFill>
                <a:latin typeface="Gill Sans"/>
                <a:ea typeface="Gill Sans"/>
                <a:cs typeface="Gill Sans"/>
                <a:sym typeface="Gill Sans"/>
              </a:rPr>
              <a:t>Gaudí</a:t>
            </a:r>
            <a:r>
              <a:rPr lang="en-US" sz="3150">
                <a:solidFill>
                  <a:srgbClr val="5B0F00"/>
                </a:solidFill>
              </a:rPr>
              <a:t>”</a:t>
            </a:r>
            <a:endParaRPr sz="3870">
              <a:solidFill>
                <a:srgbClr val="5B0F00"/>
              </a:solidFill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0" y="1357312"/>
            <a:ext cx="4040187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Continuarem treballant en anglès (Arts and Craft).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100" y="3152774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575" y="1450975"/>
            <a:ext cx="3970925" cy="42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722300" y="192750"/>
            <a:ext cx="7772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400"/>
              <a:buFont typeface="Gill Sans"/>
              <a:buNone/>
            </a:pPr>
            <a:r>
              <a:rPr lang="en-US" sz="4400" b="1" i="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AVALUACIÓ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0" y="1115350"/>
            <a:ext cx="8888400" cy="5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462" lvl="0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en-US">
                <a:solidFill>
                  <a:schemeClr val="dk1"/>
                </a:solidFill>
              </a:rPr>
              <a:t>AVALUACIÓ DE LES ÀREES ES FA D’ACORD AMB ELS CRITERIS PENJATS A LA WEB DE L’ESCOLA, PERÒ CAL TENIR EN COMPTE QUE ELS DEURES SÓN UN PERCENTATGE DE LA NOTA FINAL DE  TRIMESTRE I DE CICLE.</a:t>
            </a:r>
            <a:endParaRPr>
              <a:solidFill>
                <a:schemeClr val="dk1"/>
              </a:solidFill>
            </a:endParaRPr>
          </a:p>
          <a:p>
            <a:pPr marL="17462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rgbClr val="320E04"/>
              </a:solidFill>
            </a:endParaRPr>
          </a:p>
          <a:p>
            <a:pPr marL="17462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-S’AVALUA EL MEDI PER SEPARAT  ( SOCIAL I NATURAL) I TAMBÉ S’AVALUA L’ÀREA DE VALORS, EN CANVI LA NOTA DE MÚSICA I PLÀSTICA ÉS CONJUNTA.</a:t>
            </a:r>
            <a:endParaRPr>
              <a:solidFill>
                <a:schemeClr val="dk1"/>
              </a:solidFill>
            </a:endParaRPr>
          </a:p>
          <a:p>
            <a:pPr marL="17462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rgbClr val="320E04"/>
              </a:solidFill>
            </a:endParaRPr>
          </a:p>
          <a:p>
            <a:pPr marL="17462" lvl="0" indent="-101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-"/>
            </a:pPr>
            <a:r>
              <a:rPr lang="en-US">
                <a:solidFill>
                  <a:schemeClr val="dk1"/>
                </a:solidFill>
              </a:rPr>
              <a:t>TRES INFORMES, UN PER TRIMESTRE</a:t>
            </a:r>
            <a:endParaRPr>
              <a:solidFill>
                <a:schemeClr val="dk1"/>
              </a:solidFill>
            </a:endParaRPr>
          </a:p>
          <a:p>
            <a:pPr marL="17462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>
              <a:solidFill>
                <a:srgbClr val="320E04"/>
              </a:solidFill>
            </a:endParaRPr>
          </a:p>
          <a:p>
            <a:pPr marL="17462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</a:rPr>
              <a:t>NOMENCLATURES DE LES NOTES:</a:t>
            </a: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ASSOLIMENT EXCEL·LENT- AE (9-10)</a:t>
            </a:r>
            <a:b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ASSOLIMENT NOTABLE- AN (7-8)</a:t>
            </a:r>
            <a:b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ASSOLIMENT SATISFACTORI- AS (5-6)</a:t>
            </a:r>
            <a:b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ASSOLIMENT- NA (4,3,2,1,0)</a:t>
            </a:r>
            <a:endParaRPr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0" i="0" u="none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SORTIDES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5251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Es realitzaran en funció de la situació sanitària.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1r trimestre:</a:t>
            </a:r>
            <a:endParaRPr sz="1800" b="1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Museu Dalí (enquestes alumnes)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Teatre Clavé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La Roureda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2n trimestre:</a:t>
            </a:r>
            <a:endParaRPr sz="1800" b="1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Mercabarna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Teatre en anglès a l’escola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3r trimestre:</a:t>
            </a:r>
            <a:endParaRPr sz="1800" b="1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Colònies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Cantània- Auditori de Barcelona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Sortida al riu</a:t>
            </a:r>
            <a:endParaRPr sz="2600" b="1"/>
          </a:p>
          <a:p>
            <a:pPr marL="36512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6301000" y="2829850"/>
            <a:ext cx="26334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FAMÍLIES ACOMPANYANTS</a:t>
            </a:r>
            <a:endParaRPr sz="1800" b="1">
              <a:solidFill>
                <a:srgbClr val="C58D0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C58D0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Aquest curs es permet que ens acompanyin famílies a les sortides. Aquestes, però, cal que: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Tinguin pauta doble de vacunació posada.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Siguin membres de l’AMPA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5827d498f_0_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INFORMACIONS DIVERSES</a:t>
            </a:r>
            <a:endParaRPr/>
          </a:p>
        </p:txBody>
      </p:sp>
      <p:sp>
        <p:nvSpPr>
          <p:cNvPr id="204" name="Google Shape;204;g95827d498f_0_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56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4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000"/>
              <a:t>  - ATENCIÓ A LES FAMÍLIES: entrevistes i resposta als emails. </a:t>
            </a:r>
            <a:r>
              <a:rPr lang="en-US" sz="2000" b="1"/>
              <a:t>L’agenda és el principal mitjà de comunicació </a:t>
            </a:r>
            <a:r>
              <a:rPr lang="en-US" sz="2000"/>
              <a:t>(Dimarts de 12:30 a 13:30 ONLINE).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    ANIVERSARIS ( No es podrà dur esmorzars).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    DELEGATS ( 1 per classe).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A la TPV teniu diferents autoritzacions per signar.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-"/>
            </a:pPr>
            <a:r>
              <a:rPr lang="en-US" sz="2000"/>
              <a:t>El menjador escolar, acollida matinal i extraescolars, es regeixen per la mateixa normativa que la de l’escola i s’hauran de complir les normes.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-"/>
            </a:pPr>
            <a:r>
              <a:rPr lang="en-US" sz="2000"/>
              <a:t>Les famílies no podran entrar a l’escola en aquests serveis.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A l’acollida s’obrirà la porta a les 8:00h i a les 8:30h, fora d’aquest horari no podrà entrar cap infant.</a:t>
            </a: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 infant.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3faab89dd_4_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100"/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000">
                <a:solidFill>
                  <a:srgbClr val="000000"/>
                </a:solidFill>
              </a:rPr>
              <a:t>TOTA LA INFORMACIÓ QUE DONAREM AVUI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000">
                <a:solidFill>
                  <a:srgbClr val="000000"/>
                </a:solidFill>
              </a:rPr>
              <a:t>I LA PROGRAMACIÓ QUE REALITZAREM ÉS A CURT TERMINI I POT ANAR VARIANT SEGONS LES INSTRUCCIONS QUE ANEM REBENT DEL DEPARTAMENT DE SALUT I DEL DEPARTAMENT D’EDUCACIÓ.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subTitle" idx="1"/>
          </p:nvPr>
        </p:nvSpPr>
        <p:spPr>
          <a:xfrm>
            <a:off x="381000" y="3695475"/>
            <a:ext cx="8458200" cy="2995800"/>
          </a:xfrm>
          <a:prstGeom prst="rect">
            <a:avLst/>
          </a:prstGeom>
          <a:solidFill>
            <a:srgbClr val="C58D01"/>
          </a:solid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69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3600" b="1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6987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 b="1">
                <a:solidFill>
                  <a:srgbClr val="000000"/>
                </a:solidFill>
              </a:rPr>
              <a:t>Algunes coses poden canviar en funció del moment, però us mantindrem sempre informades i agraïm per endavant la vostra col.laboració. </a:t>
            </a:r>
            <a:endParaRPr sz="3000" b="1">
              <a:solidFill>
                <a:srgbClr val="000000"/>
              </a:solidFill>
            </a:endParaRPr>
          </a:p>
          <a:p>
            <a:pPr marL="26987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 b="1">
                <a:solidFill>
                  <a:srgbClr val="000000"/>
                </a:solidFill>
              </a:rPr>
              <a:t>Gràcies.</a:t>
            </a:r>
            <a:r>
              <a:rPr lang="en-US" sz="3600" b="1">
                <a:solidFill>
                  <a:srgbClr val="320E04"/>
                </a:solidFill>
              </a:rPr>
              <a:t> </a:t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5143500" y="857250"/>
            <a:ext cx="3643312" cy="17859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266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5429250" y="1285875"/>
            <a:ext cx="32861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2E9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5F2E9"/>
                </a:solidFill>
                <a:latin typeface="Arial"/>
                <a:ea typeface="Arial"/>
                <a:cs typeface="Arial"/>
                <a:sym typeface="Arial"/>
              </a:rPr>
              <a:t>PRECS I PREGUNTES.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7" descr="http://thumbs.dreamstime.com/thumb_479/1266520189G777b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28687"/>
            <a:ext cx="3500437" cy="320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LES MESTRES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🞭"/>
            </a:pPr>
            <a:r>
              <a:rPr lang="en-US" sz="2800"/>
              <a:t>Tutora 4t A: Cristina Cortell</a:t>
            </a:r>
            <a:endParaRPr sz="28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2800"/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Noto Sans Symbols"/>
              <a:buChar char="🞭"/>
            </a:pPr>
            <a:r>
              <a:rPr lang="en-US" sz="2800"/>
              <a:t>Especialistes :   Ramón Pérez / Saray Moya</a:t>
            </a:r>
            <a:endParaRPr sz="28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                      Lidia Bermúdez / Emma Codina</a:t>
            </a:r>
            <a:endParaRPr sz="2800"/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800"/>
              <a:t>             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000"/>
              <a:t> </a:t>
            </a:r>
            <a:r>
              <a:rPr lang="en-US" sz="2200" u="sng">
                <a:solidFill>
                  <a:srgbClr val="38761D"/>
                </a:solidFill>
              </a:rPr>
              <a:t>cristinacortell</a:t>
            </a:r>
            <a:r>
              <a:rPr lang="en-US" sz="22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@roureda.cat</a:t>
            </a:r>
            <a:endParaRPr sz="3400" u="sng">
              <a:solidFill>
                <a:srgbClr val="38761D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rgbClr val="38761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ramonperez@roureda.cat</a:t>
            </a:r>
            <a:endParaRPr sz="2200" u="sng">
              <a:solidFill>
                <a:srgbClr val="38761D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rgbClr val="38761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saraymoya@roureda.cat</a:t>
            </a:r>
            <a:endParaRPr sz="2200" u="sng">
              <a:solidFill>
                <a:srgbClr val="38761D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rgbClr val="38761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lidiabermudez@roureda.cat</a:t>
            </a:r>
            <a:endParaRPr sz="2200" u="sng">
              <a:solidFill>
                <a:srgbClr val="38761D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200" u="sng">
                <a:solidFill>
                  <a:srgbClr val="38761D"/>
                </a:solidFill>
              </a:rPr>
              <a:t>emmacodina@roureda.cat</a:t>
            </a:r>
            <a:endParaRPr sz="2200" u="sng">
              <a:solidFill>
                <a:srgbClr val="38761D"/>
              </a:solidFill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200" b="0" i="0" u="sng" strike="noStrike" cap="none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</a:t>
            </a:r>
            <a:endParaRPr sz="2000"/>
          </a:p>
          <a:p>
            <a:pPr marL="365125" marR="0" lvl="0" indent="-160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259058" y="0"/>
            <a:ext cx="7239000" cy="64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lang="en-US" sz="3800" b="1" i="0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ENTRADES I SORTIDES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93175" y="647125"/>
            <a:ext cx="86511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Entrarem i sortirem per l’entrada principal (porta gran exterior).</a:t>
            </a:r>
            <a:endParaRPr/>
          </a:p>
          <a:p>
            <a:pPr marL="4572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Entrades: </a:t>
            </a:r>
            <a:r>
              <a:rPr lang="en-US" sz="2000" b="1"/>
              <a:t>9:05h</a:t>
            </a:r>
            <a:r>
              <a:rPr lang="en-US" sz="2000"/>
              <a:t> i </a:t>
            </a:r>
            <a:r>
              <a:rPr lang="en-US" sz="2000" b="1"/>
              <a:t>15:05h</a:t>
            </a:r>
            <a:r>
              <a:rPr lang="en-US" sz="2000"/>
              <a:t>.</a:t>
            </a:r>
            <a:endParaRPr/>
          </a:p>
          <a:p>
            <a:pPr marL="4572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Sortides: </a:t>
            </a:r>
            <a:r>
              <a:rPr lang="en-US" sz="2000" b="1"/>
              <a:t>12:35h</a:t>
            </a:r>
            <a:r>
              <a:rPr lang="en-US" sz="2000"/>
              <a:t> i </a:t>
            </a:r>
            <a:r>
              <a:rPr lang="en-US" sz="2000" b="1"/>
              <a:t>16:35h.</a:t>
            </a:r>
            <a:endParaRPr sz="20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 b="1">
                <a:solidFill>
                  <a:srgbClr val="922122"/>
                </a:solidFill>
              </a:rPr>
              <a:t>MÀXIMA PUNTUALITAT EN LES ENTRADES I SORTIDES PER EVITAR AGLOMERACIONS I PODER MANTENIR LES DISTÀNCIES DE SEGURETAT RECOMANADES. </a:t>
            </a:r>
            <a:endParaRPr sz="2000" b="1">
              <a:solidFill>
                <a:srgbClr val="92212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22122"/>
              </a:solidFill>
            </a:endParaRPr>
          </a:p>
          <a:p>
            <a:pPr marL="4572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La mestra serà qui surti a buscar els alumnes i qui els treurà</a:t>
            </a:r>
            <a:r>
              <a:rPr lang="en-US" sz="2000" b="1"/>
              <a:t>. </a:t>
            </a:r>
            <a:r>
              <a:rPr lang="en-US" sz="2000"/>
              <a:t>Entraran en fila (</a:t>
            </a:r>
            <a:r>
              <a:rPr lang="en-US" sz="2000" b="1">
                <a:solidFill>
                  <a:srgbClr val="4A86E8"/>
                </a:solidFill>
              </a:rPr>
              <a:t>4t A línia blava</a:t>
            </a:r>
            <a:r>
              <a:rPr lang="en-US" sz="2000" b="1"/>
              <a:t>)</a:t>
            </a:r>
            <a:r>
              <a:rPr lang="en-US" sz="2000"/>
              <a:t>. Les famílies també esperaran a fora, en un espai marcat.</a:t>
            </a:r>
            <a:endParaRPr sz="2000"/>
          </a:p>
          <a:p>
            <a:pPr marL="457200" lvl="0" indent="-2349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A les entrades i a les sortides, </a:t>
            </a:r>
            <a:r>
              <a:rPr lang="en-US" sz="2000" b="1"/>
              <a:t>no es podrà parlar amb el tutor</a:t>
            </a:r>
            <a:r>
              <a:rPr lang="en-US" sz="2000"/>
              <a:t>, utilitzeu els canals per qualsevol dubte, consulta o urgència: telèfon, agenda, correu electrònic del centre.</a:t>
            </a:r>
            <a:endParaRPr sz="2000"/>
          </a:p>
          <a:p>
            <a:pPr marL="457200" lvl="0" indent="-2349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En cas de pluja, no hi haurà modificacions en  les entrades i sortides. Cal venir preparats per aquests casos amb una capelina, botes d’aigua, paraigües...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81381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400"/>
              <a:buFont typeface="Trebuchet MS"/>
              <a:buNone/>
            </a:pPr>
            <a:r>
              <a:rPr lang="en-US" sz="3060" b="1" i="0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MESURES DE SEGURETAT A L’ESCOLA</a:t>
            </a:r>
            <a:endParaRPr sz="387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976675" y="809200"/>
            <a:ext cx="7831800" cy="60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Els grups seran 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estables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 i no es barrejaran.</a:t>
            </a:r>
            <a:endParaRPr sz="21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Patis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: cada cicle sortirà a una franja horària diferent i cada grup tindrà un espai delimitat.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600"/>
              </a:spcBef>
              <a:spcAft>
                <a:spcPts val="0"/>
              </a:spcAft>
              <a:buSzPts val="2100"/>
              <a:buFont typeface="Arial"/>
              <a:buChar char="-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Ventilació constant.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-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Gel hidroalcohòlic a les files d’entrada.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Telèfons actualitzats 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(i més d’un) per trucar en el cas que un alumne tingui febre. L’escola enviarà un formulari perquè cada família pugui complementar amb tots els telèfons possibles.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SERÀ NECESSARI PORTAR UNA RONYONERA O SIMILAR PER GUARDAR LA MASCARETA SEMPRE QUE SIGUI NECESSARI. </a:t>
            </a: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Caldrà que portin</a:t>
            </a:r>
            <a:r>
              <a:rPr lang="en-US" sz="2100" b="1">
                <a:latin typeface="Arial"/>
                <a:ea typeface="Arial"/>
                <a:cs typeface="Arial"/>
                <a:sym typeface="Arial"/>
              </a:rPr>
              <a:t> mascaretes de recanvi.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086075" y="274325"/>
            <a:ext cx="8058000" cy="6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solidFill>
                  <a:srgbClr val="C58D01"/>
                </a:solidFill>
              </a:rPr>
              <a:t>ACTUACIÓ EN CAS DE SIMPTOMATOLOGIA SUSCEPTIBLE DE COVID</a:t>
            </a:r>
            <a:br>
              <a:rPr lang="en-US" sz="1400" b="1"/>
            </a:br>
            <a:br>
              <a:rPr lang="en-US" sz="1400" b="1"/>
            </a:br>
            <a:br>
              <a:rPr lang="en-US" sz="1200"/>
            </a:br>
            <a:r>
              <a:rPr lang="en-US" sz="2000">
                <a:solidFill>
                  <a:schemeClr val="dk1"/>
                </a:solidFill>
              </a:rPr>
              <a:t>Si es presenta la sospita de que un/a alumne/a, presenta símptomes compatibles amb la COVID-19: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Es portarà al despatx de reunions de la direcció.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La persona que l’acompanya s’haurà de desinfectar a consciència les mans i equipar-se amb l’equip EPI. 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A l’alumne/a que presenta símptomes  se li posarà una mascareta quirúrgica (de l’equip d’EPI facilitat pel DEGC), se li desinfectarà les mans i se li posarà guants.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La direcció del centre es posarà en contacte amb la família per tal de que vingui a buscar l’infant el més aviat possible (termini màxim, 1h).</a:t>
            </a:r>
            <a:br>
              <a:rPr lang="en-US" sz="2000">
                <a:solidFill>
                  <a:schemeClr val="dk1"/>
                </a:solidFill>
              </a:rPr>
            </a:b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Si el nen o nena amb símptomes presenta un quadre greu: febre molt alta o dificultats respiratòries, també ens posarem en contacte amb el 061.</a:t>
            </a:r>
            <a:br>
              <a:rPr lang="en-US" sz="2000">
                <a:solidFill>
                  <a:schemeClr val="dk1"/>
                </a:solidFill>
              </a:rPr>
            </a:b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La família és l’encarregada de contactar amb el seu CAP de referència per valorar la situació i fer les actuacions necessàries. </a:t>
            </a: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300375" y="320675"/>
            <a:ext cx="6395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lang="en-US" sz="3420" b="1" i="0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CONFINAMENT</a:t>
            </a:r>
            <a:endParaRPr sz="3870"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057500" y="1029625"/>
            <a:ext cx="7825500" cy="5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66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⦿"/>
            </a:pPr>
            <a:r>
              <a:rPr lang="en-US" sz="2400"/>
              <a:t>Portar de casa una bossa per tenir-la preparada als penjadors per agafar-ho tot en cas de confinament.</a:t>
            </a:r>
            <a:endParaRPr sz="3600"/>
          </a:p>
          <a:p>
            <a:pPr marL="457200" lvl="0" indent="-266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⦿"/>
            </a:pPr>
            <a:r>
              <a:rPr lang="en-US" sz="2400"/>
              <a:t>En cas de confinament, el contacte amb els alumnes serà diari amb videotrucades a través del Meet.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266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⦿"/>
            </a:pPr>
            <a:r>
              <a:rPr lang="en-US" sz="2400" b="1"/>
              <a:t>Les activitats seran avaluables i s’avançarà matèria.</a:t>
            </a:r>
            <a:endParaRPr sz="2400" b="1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266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Gill Sans"/>
              <a:buChar char="⦿"/>
            </a:pPr>
            <a:r>
              <a:rPr lang="en-US" sz="2400"/>
              <a:t>Les famílies que tinguin més problemes per entendre i treballar amb el classroom o amb el funcionament del MEET poden comunicar-ho a la mestra i es facilitarà uns tutorials per ajudar-los.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None/>
            </a:pP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lvl="0" indent="-1504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endParaRPr sz="2600" b="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ctrTitle"/>
          </p:nvPr>
        </p:nvSpPr>
        <p:spPr>
          <a:xfrm>
            <a:off x="1040050" y="0"/>
            <a:ext cx="74073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COM TREBALLEM?</a:t>
            </a:r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543150" y="658150"/>
            <a:ext cx="8658300" cy="60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6987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endParaRPr sz="1200" b="0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51181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ill Sans"/>
              <a:buChar char="-"/>
            </a:pPr>
            <a:r>
              <a:rPr lang="en-US" sz="1900">
                <a:solidFill>
                  <a:schemeClr val="dk1"/>
                </a:solidFill>
              </a:rPr>
              <a:t>Aquest any es recuperen les especialitats: educació física, música i anglès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El dia </a:t>
            </a:r>
            <a:r>
              <a:rPr lang="en-US" sz="1900" b="1">
                <a:solidFill>
                  <a:schemeClr val="dk1"/>
                </a:solidFill>
              </a:rPr>
              <a:t>d’educació física </a:t>
            </a:r>
            <a:r>
              <a:rPr lang="en-US" sz="1900">
                <a:solidFill>
                  <a:schemeClr val="dk1"/>
                </a:solidFill>
              </a:rPr>
              <a:t>és el divendres a la tarda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El dia de </a:t>
            </a:r>
            <a:r>
              <a:rPr lang="en-US" sz="1900" b="1">
                <a:solidFill>
                  <a:schemeClr val="dk1"/>
                </a:solidFill>
              </a:rPr>
              <a:t>música</a:t>
            </a:r>
            <a:r>
              <a:rPr lang="en-US" sz="1900">
                <a:solidFill>
                  <a:schemeClr val="dk1"/>
                </a:solidFill>
              </a:rPr>
              <a:t> és el dimarts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Els dies d’</a:t>
            </a:r>
            <a:r>
              <a:rPr lang="en-US" sz="1900" b="1">
                <a:solidFill>
                  <a:schemeClr val="dk1"/>
                </a:solidFill>
              </a:rPr>
              <a:t>anglès</a:t>
            </a:r>
            <a:r>
              <a:rPr lang="en-US" sz="1900">
                <a:solidFill>
                  <a:schemeClr val="dk1"/>
                </a:solidFill>
              </a:rPr>
              <a:t> son els dilluns i divendres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</a:rPr>
              <a:t>Arts and crafts</a:t>
            </a:r>
            <a:r>
              <a:rPr lang="en-US" sz="1900">
                <a:solidFill>
                  <a:schemeClr val="dk1"/>
                </a:solidFill>
              </a:rPr>
              <a:t> es fa en anglès.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Prioritzem un enfoc globalitzat prioritzant: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APRENENTATGE AUTÒNOM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APRENENTATGE DIGITAL 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ACCIÓ TUTORIAL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GESTIÓ DE LES EMOCIONS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</a:rPr>
              <a:t>TAC:</a:t>
            </a:r>
            <a:r>
              <a:rPr lang="en-US" sz="1900">
                <a:solidFill>
                  <a:schemeClr val="dk1"/>
                </a:solidFill>
              </a:rPr>
              <a:t> desdoblament mig grup. Setmanalment tindran una tasca setmanal relacionada amb allò que hem treballat a l’aula. El correu de l’escola és únicament per ús escolar.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Hora de biblioteca. Biblioteca d’aula.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Plans lectors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LVA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Racons Matemàtics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Aprenentatge cooperatiu</a:t>
            </a:r>
            <a:endParaRPr sz="1500">
              <a:solidFill>
                <a:srgbClr val="320E04"/>
              </a:solidFill>
            </a:endParaRPr>
          </a:p>
          <a:p>
            <a:pPr marL="26987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endParaRPr sz="1200" b="0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743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</a:pPr>
            <a:endParaRPr sz="1200" b="0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WEB DE L’ESCOLA</a:t>
            </a:r>
            <a:endParaRPr/>
          </a:p>
        </p:txBody>
      </p:sp>
      <p:pic>
        <p:nvPicPr>
          <p:cNvPr id="137" name="Google Shape;137;p8" descr="http://static.wixstatic.com/media/dad845_b42c5792d9f3410cbef5654057597320.jpg_srz_p_369_439_75_22_0.50_1.20_0.00_jpg_srz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557337"/>
            <a:ext cx="3422650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http://escolaroureda.wix.com/escola-roureda</a:t>
            </a:r>
            <a:endParaRPr sz="2400" b="1" u="sng">
              <a:solidFill>
                <a:srgbClr val="0070C0"/>
              </a:solidFill>
            </a:endParaRPr>
          </a:p>
          <a:p>
            <a:pPr marL="365125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rgbClr val="9900FF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>
                <a:solidFill>
                  <a:srgbClr val="0070C0"/>
                </a:solidFill>
              </a:rPr>
              <a:t>Entreu al nostre bloc</a:t>
            </a:r>
            <a:endParaRPr/>
          </a:p>
          <a:p>
            <a:pPr marL="365125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>
                <a:solidFill>
                  <a:srgbClr val="0070C0"/>
                </a:solidFill>
              </a:rPr>
              <a:t>Criteris d’avaluació</a:t>
            </a:r>
            <a:endParaRPr sz="2400" b="1">
              <a:solidFill>
                <a:srgbClr val="0070C0"/>
              </a:solidFill>
            </a:endParaRPr>
          </a:p>
          <a:p>
            <a:pPr marL="365125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>
                <a:solidFill>
                  <a:srgbClr val="0070C0"/>
                </a:solidFill>
              </a:rPr>
              <a:t>Competències transversals</a:t>
            </a:r>
            <a:endParaRPr sz="2400"/>
          </a:p>
          <a:p>
            <a:pPr marL="365125" marR="0" lvl="0" indent="-160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Presentación en pantalla (4:3)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Noto Sans Symbols</vt:lpstr>
      <vt:lpstr>Arial</vt:lpstr>
      <vt:lpstr>EB Garamond</vt:lpstr>
      <vt:lpstr>Trebuchet MS</vt:lpstr>
      <vt:lpstr>Gill Sans</vt:lpstr>
      <vt:lpstr>Verdana</vt:lpstr>
      <vt:lpstr>Comic Sans MS</vt:lpstr>
      <vt:lpstr>Solsticio</vt:lpstr>
      <vt:lpstr>1_Solsticio</vt:lpstr>
      <vt:lpstr>2_Solsticio</vt:lpstr>
      <vt:lpstr> Benvinguts a l’aula dels ALUMNES DE 4t A </vt:lpstr>
      <vt:lpstr>Presentación de PowerPoint</vt:lpstr>
      <vt:lpstr>LES MESTRES</vt:lpstr>
      <vt:lpstr>ENTRADES I SORTIDES</vt:lpstr>
      <vt:lpstr>MESURES DE SEGURETAT A L’ESCOLA</vt:lpstr>
      <vt:lpstr>ACTUACIÓ EN CAS DE SIMPTOMATOLOGIA SUSCEPTIBLE DE COVID   Si es presenta la sospita de que un/a alumne/a, presenta símptomes compatibles amb la COVID-19: - Es portarà al despatx de reunions de la direcció. - La persona que l’acompanya s’haurà de desinfectar a consciència les mans i equipar-se amb l’equip EPI.  - A l’alumne/a que presenta símptomes  se li posarà una mascareta quirúrgica (de l’equip d’EPI facilitat pel DEGC), se li desinfectarà les mans i se li posarà guants. - La direcció del centre es posarà en contacte amb la família per tal de que vingui a buscar l’infant el més aviat possible (termini màxim, 1h).  Si el nen o nena amb símptomes presenta un quadre greu: febre molt alta o dificultats respiratòries, també ens posarem en contacte amb el 061.  La família és l’encarregada de contactar amb el seu CAP de referència per valorar la situació i fer les actuacions necessàries.  </vt:lpstr>
      <vt:lpstr>EN CAS DE CONFINAMENT</vt:lpstr>
      <vt:lpstr>COM TREBALLEM?</vt:lpstr>
      <vt:lpstr>WEB DE L’ESCOLA</vt:lpstr>
      <vt:lpstr>AGENDA</vt:lpstr>
      <vt:lpstr>ALTRES INFORMACIONS   -Informeu a la tutora de qui utilitzarà el menjador i el transport. -Si heu canviat d’adreça o número de telèfon/ correu electrònic AVISEU A LA TUTORA  (AQUEST ANY CALDRÀ MÉS D’UN NÚMERO DE TELÈFON)  -A partir de 3r poden marxar sols si estan autoritzats. Es va enviar full per autoritzar per la TPV. </vt:lpstr>
      <vt:lpstr>Presentación de PowerPoint</vt:lpstr>
      <vt:lpstr>IMPORTANT!!!</vt:lpstr>
      <vt:lpstr>DEURES</vt:lpstr>
      <vt:lpstr>UNA TASCA IMPORTANT: LLEGIR CADA DIA PER MILLORAR LA VELOCITAT LECTORA I LA COMPRENSIÓ.</vt:lpstr>
      <vt:lpstr>PLÀSTICA:   “Gaudí”</vt:lpstr>
      <vt:lpstr>AVALUACIÓ</vt:lpstr>
      <vt:lpstr>SORTIDES</vt:lpstr>
      <vt:lpstr>INFORMACIONS DIVERSES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Benvinguts a l’aula dels ALUMNES DE 4t A</dc:title>
  <dc:creator>prof</dc:creator>
  <cp:lastModifiedBy>prof</cp:lastModifiedBy>
  <cp:revision>1</cp:revision>
  <dcterms:created xsi:type="dcterms:W3CDTF">2013-09-05T06:57:29Z</dcterms:created>
  <dcterms:modified xsi:type="dcterms:W3CDTF">2021-09-10T10:02:19Z</dcterms:modified>
</cp:coreProperties>
</file>