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9144000"/>
  <p:notesSz cx="6858000" cy="9144000"/>
  <p:embeddedFontLst>
    <p:embeddedFont>
      <p:font typeface="EB Garamond"/>
      <p:regular r:id="rId28"/>
      <p:bold r:id="rId29"/>
      <p:italic r:id="rId30"/>
      <p:boldItalic r:id="rId31"/>
    </p:embeddedFont>
    <p:embeddedFont>
      <p:font typeface="Gill Sans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iVEa7PEAPHw3wPAA0TX998k80N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EBGaramond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EBGaramon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EBGaramond-boldItalic.fntdata"/><Relationship Id="rId30" Type="http://schemas.openxmlformats.org/officeDocument/2006/relationships/font" Target="fonts/EBGaramond-italic.fntdata"/><Relationship Id="rId11" Type="http://schemas.openxmlformats.org/officeDocument/2006/relationships/slide" Target="slides/slide4.xml"/><Relationship Id="rId33" Type="http://schemas.openxmlformats.org/officeDocument/2006/relationships/font" Target="fonts/GillSans-bold.fntdata"/><Relationship Id="rId10" Type="http://schemas.openxmlformats.org/officeDocument/2006/relationships/slide" Target="slides/slide3.xml"/><Relationship Id="rId32" Type="http://schemas.openxmlformats.org/officeDocument/2006/relationships/font" Target="fonts/GillSans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d8a60b4c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d8a60b4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ed8a60b4cf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d8a60b4cf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d8a60b4c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ed8a60b4cf_0_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54112160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g95411216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954112160a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54112160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3" name="Google Shape;203;g95411216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954112160a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3faab89dd_4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" name="Google Shape;93;g93faab89d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93faab89dd_4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6f962fc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96f962fc7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" type="body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1372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8627"/>
                </a:srgbClr>
              </a:gs>
              <a:gs pos="70000">
                <a:srgbClr val="FFFDF8">
                  <a:alpha val="53725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50%" l="50%" r="50%" t="50%"/>
            </a:path>
            <a:tileRect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28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28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2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9" name="Google Shape;19;p28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1372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8627"/>
                </a:srgbClr>
              </a:gs>
              <a:gs pos="70000">
                <a:srgbClr val="FFFDF8">
                  <a:alpha val="53725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50%" l="50%" r="50%" t="50%"/>
            </a:path>
            <a:tileRect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31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3725"/>
                </a:srgbClr>
              </a:gs>
              <a:gs pos="50000">
                <a:srgbClr val="C0E3F0">
                  <a:alpha val="88627"/>
                </a:srgbClr>
              </a:gs>
              <a:gs pos="95000">
                <a:srgbClr val="65C6EA">
                  <a:alpha val="86666"/>
                </a:srgbClr>
              </a:gs>
              <a:gs pos="100000">
                <a:srgbClr val="00BBF1">
                  <a:alpha val="83529"/>
                </a:srgbClr>
              </a:gs>
            </a:gsLst>
            <a:path path="circle">
              <a:fillToRect b="50%" l="50%" r="50%" t="50%"/>
            </a:path>
            <a:tileRect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Google Shape;57;p31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cap="rnd" cmpd="sng" w="12700">
            <a:solidFill>
              <a:srgbClr val="307F93">
                <a:alpha val="5843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1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0" name="Google Shape;60;p3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6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6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3725"/>
                </a:srgbClr>
              </a:gs>
              <a:gs pos="50000">
                <a:srgbClr val="C0E3F0">
                  <a:alpha val="88627"/>
                </a:srgbClr>
              </a:gs>
              <a:gs pos="95000">
                <a:srgbClr val="65C6EA">
                  <a:alpha val="86666"/>
                </a:srgbClr>
              </a:gs>
              <a:gs pos="100000">
                <a:srgbClr val="00BBF1">
                  <a:alpha val="83529"/>
                </a:srgbClr>
              </a:gs>
            </a:gsLst>
            <a:path path="circle">
              <a:fillToRect b="50%" l="50%" r="50%" t="50%"/>
            </a:path>
            <a:tileRect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36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cap="rnd" cmpd="sng" w="12700">
            <a:solidFill>
              <a:srgbClr val="307F93">
                <a:alpha val="5843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5" name="Google Shape;75;p36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Google Shape;76;p3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6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cristinacortell@roureda.cat" TargetMode="External"/><Relationship Id="rId4" Type="http://schemas.openxmlformats.org/officeDocument/2006/relationships/hyperlink" Target="mailto:ramonperez@roureda.cat" TargetMode="External"/><Relationship Id="rId5" Type="http://schemas.openxmlformats.org/officeDocument/2006/relationships/hyperlink" Target="mailto:saraymoya@roureda.cat" TargetMode="External"/><Relationship Id="rId6" Type="http://schemas.openxmlformats.org/officeDocument/2006/relationships/hyperlink" Target="mailto:estefaniaperez@roureda.cat" TargetMode="External"/><Relationship Id="rId7" Type="http://schemas.openxmlformats.org/officeDocument/2006/relationships/hyperlink" Target="mailto:justnavarro@roureda.cat" TargetMode="External"/><Relationship Id="rId8" Type="http://schemas.openxmlformats.org/officeDocument/2006/relationships/hyperlink" Target="mailto:annaallue@roureda.ca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hyperlink" Target="http://escolaroureda.wix.com/escola-roure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285750"/>
            <a:ext cx="8477250" cy="63579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title"/>
          </p:nvPr>
        </p:nvSpPr>
        <p:spPr>
          <a:xfrm>
            <a:off x="106200" y="425150"/>
            <a:ext cx="8330700" cy="1036500"/>
          </a:xfrm>
          <a:prstGeom prst="rect">
            <a:avLst/>
          </a:prstGeom>
          <a:solidFill>
            <a:srgbClr val="FAAE7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EB Garamond"/>
              <a:buNone/>
            </a:pPr>
            <a:br>
              <a:rPr b="0" i="0" lang="en-US" sz="430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i="0" lang="en-US" sz="300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Benvinguts a l’aula dels </a:t>
            </a:r>
            <a:r>
              <a:rPr b="1" lang="en-US" sz="3000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ALUMNES DE 3r B</a:t>
            </a:r>
            <a:endParaRPr b="1" sz="3000">
              <a:solidFill>
                <a:srgbClr val="835E0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EB Garamond"/>
              <a:buNone/>
            </a:pPr>
            <a:br>
              <a:rPr b="0" i="0" lang="en-US" sz="280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1423875" y="-3"/>
            <a:ext cx="75105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AGENDA</a:t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995250" y="1271575"/>
            <a:ext cx="8450400" cy="50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⦿"/>
            </a:pPr>
            <a:r>
              <a:rPr b="0" i="0" lang="en-US" sz="2500" u="sng">
                <a:solidFill>
                  <a:srgbClr val="27130E"/>
                </a:solidFill>
                <a:latin typeface="Gill Sans"/>
                <a:ea typeface="Gill Sans"/>
                <a:cs typeface="Gill Sans"/>
                <a:sym typeface="Gill Sans"/>
              </a:rPr>
              <a:t>Fomentar l’ús de l’agenda </a:t>
            </a:r>
            <a:endParaRPr/>
          </a:p>
          <a:p>
            <a:pPr indent="-155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Mitjà de comunicació principal mestre /família </a:t>
            </a:r>
            <a:r>
              <a:rPr lang="en-US" sz="2200"/>
              <a:t>(</a:t>
            </a:r>
            <a:r>
              <a:rPr b="1" lang="en-US" sz="2200"/>
              <a:t>els/les alumnes </a:t>
            </a:r>
            <a:r>
              <a:rPr lang="en-US" sz="2200"/>
              <a:t>han d’informar el/la mestre/a que tenen una nota a l’agenda).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Conté informació important per la família.</a:t>
            </a:r>
            <a:endParaRPr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Eina bàsica per l’alumne:</a:t>
            </a:r>
            <a:endParaRPr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</a:t>
            </a:r>
            <a:endParaRPr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ORGANITZACIÓ</a:t>
            </a:r>
            <a:endParaRPr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</a:t>
            </a:r>
            <a:endParaRPr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PLANIFICACIÓ</a:t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lang="en-US" sz="2200"/>
              <a:t>Cal potenciar l’autonomia de l’alumne/a però sempre sota la supervisió familiar.</a:t>
            </a:r>
            <a:endParaRPr b="1" sz="2200"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sz="2200"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sz="2200"/>
          </a:p>
          <a:p>
            <a:pPr indent="-325753" lvl="0" marL="32575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rPr b="1" lang="en-US" sz="2700">
                <a:latin typeface="Comic Sans MS"/>
                <a:ea typeface="Comic Sans MS"/>
                <a:cs typeface="Comic Sans MS"/>
                <a:sym typeface="Comic Sans MS"/>
              </a:rPr>
              <a:t> Cal justificar les absències per escrit.</a:t>
            </a:r>
            <a:endParaRPr b="0" i="0" sz="22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</p:txBody>
      </p:sp>
      <p:pic>
        <p:nvPicPr>
          <p:cNvPr descr="C:\Users\Prof\AppData\Local\Microsoft\Windows\Temporary Internet Files\Content.IE5\NA50LJ5Z\MC900310838[1].wmf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50" y="857250"/>
            <a:ext cx="15938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d8a60b4cf_0_0"/>
          <p:cNvSpPr txBox="1"/>
          <p:nvPr>
            <p:ph type="title"/>
          </p:nvPr>
        </p:nvSpPr>
        <p:spPr>
          <a:xfrm>
            <a:off x="1435608" y="274320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ed8a60b4cf_0_0"/>
          <p:cNvSpPr txBox="1"/>
          <p:nvPr>
            <p:ph idx="1" type="body"/>
          </p:nvPr>
        </p:nvSpPr>
        <p:spPr>
          <a:xfrm>
            <a:off x="1435592" y="1524000"/>
            <a:ext cx="7315200" cy="46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r>
              <a:rPr b="1" lang="en-US" sz="2000">
                <a:solidFill>
                  <a:srgbClr val="572314"/>
                </a:solidFill>
              </a:rPr>
              <a:t>-SOBRETOT, INFORMEU A LA MESTRA DE QUI UTILITZARÀ EL SERVEI DE MENJADOR, AUTOCAR, …</a:t>
            </a:r>
            <a:endParaRPr b="1" sz="2000">
              <a:solidFill>
                <a:srgbClr val="572314"/>
              </a:solidFill>
            </a:endParaRPr>
          </a:p>
          <a:p>
            <a:pPr indent="0" lvl="0" marL="0" rtl="0" algn="l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br>
              <a:rPr b="1" lang="en-US" sz="2000">
                <a:solidFill>
                  <a:srgbClr val="572314"/>
                </a:solidFill>
              </a:rPr>
            </a:br>
            <a:r>
              <a:rPr b="1" lang="en-US" sz="2000">
                <a:solidFill>
                  <a:srgbClr val="572314"/>
                </a:solidFill>
              </a:rPr>
              <a:t>-</a:t>
            </a:r>
            <a:r>
              <a:rPr b="1" lang="en-US" sz="2000">
                <a:solidFill>
                  <a:schemeClr val="accent5"/>
                </a:solidFill>
              </a:rPr>
              <a:t>SI HEU CANVIAT D’ADREÇA O NÚMERO DE TELÈFON (AQUEST ANY CALDRÀ MÉS D’UN NÚMERO DE TELÈFON), EMAIL, AVISEU A LA TUTORA. </a:t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r>
              <a:t/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2000"/>
              <a:t>A partir de 3r poden marxar sols si estan autoritzats. Es va enviar full per autoritzar per la TPV.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d8a60b4cf_0_7"/>
          <p:cNvSpPr txBox="1"/>
          <p:nvPr>
            <p:ph type="title"/>
          </p:nvPr>
        </p:nvSpPr>
        <p:spPr>
          <a:xfrm>
            <a:off x="1435608" y="274320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MATERIAL</a:t>
            </a:r>
            <a:endParaRPr/>
          </a:p>
        </p:txBody>
      </p:sp>
      <p:sp>
        <p:nvSpPr>
          <p:cNvPr id="159" name="Google Shape;159;ged8a60b4cf_0_7"/>
          <p:cNvSpPr txBox="1"/>
          <p:nvPr>
            <p:ph idx="1" type="body"/>
          </p:nvPr>
        </p:nvSpPr>
        <p:spPr>
          <a:xfrm>
            <a:off x="1435600" y="1195025"/>
            <a:ext cx="7708500" cy="566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1" lang="en-US" sz="1400"/>
              <a:t> </a:t>
            </a:r>
            <a:r>
              <a:rPr b="1" lang="en-US" sz="1800"/>
              <a:t>CAL PORTAR </a:t>
            </a:r>
            <a:r>
              <a:rPr b="1" lang="en-US" sz="1800">
                <a:solidFill>
                  <a:srgbClr val="007EEA"/>
                </a:solidFill>
              </a:rPr>
              <a:t> NOMÉS </a:t>
            </a:r>
            <a:r>
              <a:rPr b="1" lang="en-US" sz="1800"/>
              <a:t>EL MATERIAL QUE CONSTA A LA LLISTA</a:t>
            </a:r>
            <a:endParaRPr sz="18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Motxilla</a:t>
            </a:r>
            <a:endParaRPr sz="32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Carmanyola per l’esmorzar</a:t>
            </a:r>
            <a:endParaRPr sz="32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Ampolla d’aigua diària</a:t>
            </a:r>
            <a:endParaRPr sz="32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Mascareta de recanvi (marcades amb el nom)</a:t>
            </a:r>
            <a:endParaRPr sz="32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Bata o samarreta per plàstica</a:t>
            </a:r>
            <a:endParaRPr sz="32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Capsa de mocadors de paper</a:t>
            </a:r>
            <a:endParaRPr sz="32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- 2 paquets de tovalloletes humides                                                              - 2 Rotllos de paper per les mans. </a:t>
            </a:r>
            <a:endParaRPr sz="18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	 - Estoig </a:t>
            </a:r>
            <a:r>
              <a:rPr lang="en-US" sz="1800"/>
              <a:t>( petit i a ser possible no metàl.lic).</a:t>
            </a:r>
            <a:endParaRPr sz="18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Carmanyola per guardar material (25x14x7)</a:t>
            </a:r>
            <a:endParaRPr sz="1800"/>
          </a:p>
          <a:p>
            <a:pPr indent="-282575" lvl="0" marL="36512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- Ronyonera o moneder, bossa, etc. amb anella. </a:t>
            </a:r>
            <a:endParaRPr sz="1800"/>
          </a:p>
          <a:p>
            <a:pPr indent="-276225" lvl="0" marL="1143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lang="en-US" sz="1800"/>
              <a:t>      -</a:t>
            </a:r>
            <a:r>
              <a:rPr lang="en-US" sz="1800"/>
              <a:t>L’agenda, llibretes, carpetes, carpesans... seran facilitades per    </a:t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      l’escola a l’inici del curs.</a:t>
            </a:r>
            <a:endParaRPr sz="1800"/>
          </a:p>
          <a:p>
            <a:pPr indent="-34290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Llibreta mida DINA-5 (poden decorar-la): important que sigui nova </a:t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                 TOT EL MATERIAL HA D’ESTAR MARCAT AMB EL NOM</a:t>
            </a:r>
            <a:endParaRPr sz="1800"/>
          </a:p>
          <a:p>
            <a:pPr indent="0" lvl="0" marL="825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/>
              <a:t>El dia </a:t>
            </a:r>
            <a:r>
              <a:rPr b="1" lang="en-US" sz="1800" u="sng"/>
              <a:t>d'Educació Física </a:t>
            </a:r>
            <a:r>
              <a:rPr lang="en-US" sz="1800"/>
              <a:t>tots els infants han de portar: xandall, bambes i un necesser amb una tovallola petita i una samarreta de recanvi.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54112160a_0_0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IMPORTANT!!!</a:t>
            </a:r>
            <a:endParaRPr/>
          </a:p>
        </p:txBody>
      </p:sp>
      <p:sp>
        <p:nvSpPr>
          <p:cNvPr id="166" name="Google Shape;166;g954112160a_0_0"/>
          <p:cNvSpPr txBox="1"/>
          <p:nvPr>
            <p:ph idx="1" type="body"/>
          </p:nvPr>
        </p:nvSpPr>
        <p:spPr>
          <a:xfrm>
            <a:off x="1216000" y="2346125"/>
            <a:ext cx="7499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/>
              <a:t>Abans del dia 13 de setembre cal haver fet el pagament de material i reutilització o haver parlat per telèfon amb l’equip directiu.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/>
          <p:nvPr>
            <p:ph type="title"/>
          </p:nvPr>
        </p:nvSpPr>
        <p:spPr>
          <a:xfrm>
            <a:off x="457200" y="254000"/>
            <a:ext cx="8229600" cy="960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DEURES</a:t>
            </a:r>
            <a:endParaRPr/>
          </a:p>
        </p:txBody>
      </p:sp>
      <p:sp>
        <p:nvSpPr>
          <p:cNvPr id="172" name="Google Shape;172;p14"/>
          <p:cNvSpPr txBox="1"/>
          <p:nvPr>
            <p:ph idx="1" type="body"/>
          </p:nvPr>
        </p:nvSpPr>
        <p:spPr>
          <a:xfrm>
            <a:off x="1042987" y="1214437"/>
            <a:ext cx="7643812" cy="535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7132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204"/>
              </a:buClr>
              <a:buSzPts val="2800"/>
              <a:buChar char="⚫"/>
            </a:pPr>
            <a:r>
              <a:rPr b="0" i="0" lang="en-US" sz="2800" u="none">
                <a:solidFill>
                  <a:srgbClr val="713204"/>
                </a:solidFill>
                <a:latin typeface="Gill Sans"/>
                <a:ea typeface="Gill Sans"/>
                <a:cs typeface="Gill Sans"/>
                <a:sym typeface="Gill Sans"/>
              </a:rPr>
              <a:t>Aquest curs s’enduran deures </a:t>
            </a:r>
            <a:r>
              <a:rPr lang="en-US" sz="2800">
                <a:solidFill>
                  <a:srgbClr val="713204"/>
                </a:solidFill>
              </a:rPr>
              <a:t>quan no hagin acabat les tasques previstes a la classe o considerem necessari reforçar alguns dels continguts treballats.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13204"/>
              </a:buClr>
              <a:buSzPts val="2800"/>
              <a:buChar char="⚫"/>
            </a:pPr>
            <a:r>
              <a:rPr lang="en-US" sz="2800">
                <a:solidFill>
                  <a:srgbClr val="713204"/>
                </a:solidFill>
              </a:rPr>
              <a:t>També hi haurà tasques digitals per fer a casa. </a:t>
            </a:r>
            <a:endParaRPr sz="2800"/>
          </a:p>
          <a:p>
            <a:pPr indent="-282575" lvl="0" marL="3651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800" u="none">
                <a:solidFill>
                  <a:srgbClr val="71320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800">
              <a:solidFill>
                <a:srgbClr val="713204"/>
              </a:solidFill>
            </a:endParaRPr>
          </a:p>
          <a:p>
            <a:pPr indent="-28257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  <a:p>
            <a:pPr indent="-282575" lvl="0" marL="3651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None/>
            </a:pPr>
            <a:r>
              <a:rPr b="1" i="1" lang="en-US" sz="33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 b="1" i="1" sz="3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301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1" i="1" sz="3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:\Users\Prof\AppData\Local\Microsoft\Windows\Temporary Internet Files\Content.IE5\MIX52JT9\MC900312466[1].wmf" id="173" name="Google Shape;1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40000">
            <a:off x="7117390" y="251092"/>
            <a:ext cx="1812925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type="title"/>
          </p:nvPr>
        </p:nvSpPr>
        <p:spPr>
          <a:xfrm>
            <a:off x="761100" y="457200"/>
            <a:ext cx="8382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b="0" i="0" lang="en-US" sz="3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UNA TASCA IMPORTANT: LLEGIR CADA DIA PER MILLORAR LA VELOCITAT LECTORA I LA COMPRENSIÓ.</a:t>
            </a:r>
            <a:endParaRPr sz="4100"/>
          </a:p>
        </p:txBody>
      </p:sp>
      <p:pic>
        <p:nvPicPr>
          <p:cNvPr descr="ninos-leyendo.jpg" id="179" name="Google Shape;17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5387" y="2714625"/>
            <a:ext cx="436562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1269380" y="240775"/>
            <a:ext cx="4980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b="0" i="0" lang="en-US" sz="315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PLÀSTICA: </a:t>
            </a:r>
            <a:br>
              <a:rPr b="0" i="0" lang="en-US" sz="315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i="0" lang="en-US" sz="315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“</a:t>
            </a:r>
            <a:r>
              <a:rPr b="0" i="0" lang="en-US" sz="3150" u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SALVADOR DALÍ</a:t>
            </a:r>
            <a:r>
              <a:rPr b="0" i="0" lang="en-US" sz="315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”</a:t>
            </a:r>
            <a:endParaRPr sz="3870"/>
          </a:p>
        </p:txBody>
      </p:sp>
      <p:pic>
        <p:nvPicPr>
          <p:cNvPr descr="http://blocs.xtec.cat/curriculars/files/2008/03/Captura-de-pantalla-2012-07-23-a-les-20.52.39-300x206.png" id="185" name="Google Shape;18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2874962"/>
            <a:ext cx="28575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020850" y="1343787"/>
            <a:ext cx="4040100" cy="1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0" i="0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Continuarem treballant en anglès (Arts and Craft).</a:t>
            </a:r>
            <a:endParaRPr/>
          </a:p>
        </p:txBody>
      </p:sp>
      <p:pic>
        <p:nvPicPr>
          <p:cNvPr descr="DALI.jpg" id="187" name="Google Shape;187;p2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0950" y="1484312"/>
            <a:ext cx="4021137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764516" y="0"/>
            <a:ext cx="7772400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400"/>
              <a:buFont typeface="Gill Sans"/>
              <a:buNone/>
            </a:pPr>
            <a:r>
              <a:rPr b="1" i="0" lang="en-US" sz="440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AVALUACIÓ</a:t>
            </a:r>
            <a:endParaRPr/>
          </a:p>
        </p:txBody>
      </p:sp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239151" y="801858"/>
            <a:ext cx="8649261" cy="60561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0E04"/>
              </a:buClr>
              <a:buSzPts val="2000"/>
              <a:buFont typeface="Gill Sans"/>
              <a:buChar char="●"/>
            </a:pPr>
            <a:r>
              <a:rPr i="0" lang="en-US" sz="2000" u="none">
                <a:solidFill>
                  <a:srgbClr val="320E04"/>
                </a:solidFill>
              </a:rPr>
              <a:t>L’AVALUACIÓ DE LES ÀREES ES FA D’ACORD AMB ELS CRITERIS PENJATS A LA WEB DE L’ESCOLA, PERÒ CAL TENIR EN COMPTE QUE ELS DEURES SÓN UN PERCENTATGE DE LA NOTA FINAL DE  TRIMESTRE I DE CICLE.</a:t>
            </a:r>
            <a:endParaRPr i="0" sz="2000" u="none">
              <a:solidFill>
                <a:srgbClr val="320E04"/>
              </a:solidFill>
            </a:endParaRPr>
          </a:p>
          <a:p>
            <a:pPr indent="0" lvl="0" marL="17462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 sz="2000" u="none">
              <a:solidFill>
                <a:srgbClr val="320E04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0E04"/>
              </a:buClr>
              <a:buSzPts val="2000"/>
              <a:buFont typeface="Gill Sans"/>
              <a:buChar char="●"/>
            </a:pPr>
            <a:r>
              <a:rPr i="0" lang="en-US" sz="2000" u="none">
                <a:solidFill>
                  <a:srgbClr val="320E04"/>
                </a:solidFill>
              </a:rPr>
              <a:t>S’AVALUA EL MEDI PER SEPARAT  ( SOCIAL I NATURAL) I TAMBÉ S’AVALUA L’ÀREA DE VALORS, EN CANVI LA NOTA DE MÚSICA I PLÀSTICA ÉS CONJUNTA.</a:t>
            </a:r>
            <a:endParaRPr/>
          </a:p>
          <a:p>
            <a:pPr indent="0" lvl="0" marL="17462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 sz="2000" u="none">
              <a:solidFill>
                <a:srgbClr val="320E04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0E04"/>
              </a:buClr>
              <a:buSzPts val="2000"/>
              <a:buFont typeface="Gill Sans"/>
              <a:buChar char="●"/>
            </a:pPr>
            <a:r>
              <a:rPr i="0" lang="en-US" sz="2000" u="none">
                <a:solidFill>
                  <a:srgbClr val="320E04"/>
                </a:solidFill>
              </a:rPr>
              <a:t>TRES INFORMES, UN PER TRIMESTRE.</a:t>
            </a:r>
            <a:endParaRPr/>
          </a:p>
          <a:p>
            <a:pPr indent="0" lvl="0" marL="17462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None/>
            </a:pPr>
            <a:r>
              <a:t/>
            </a:r>
            <a:endParaRPr i="0" sz="2000" u="none">
              <a:solidFill>
                <a:srgbClr val="320E04"/>
              </a:solidFill>
            </a:endParaRPr>
          </a:p>
          <a:p>
            <a:pPr indent="0" lvl="0" marL="1746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u="sng">
                <a:solidFill>
                  <a:srgbClr val="572314"/>
                </a:solidFill>
              </a:rPr>
              <a:t>NOMENCLATURES DE LES NOTES:</a:t>
            </a:r>
            <a:br>
              <a:rPr b="1" lang="en-US">
                <a:solidFill>
                  <a:srgbClr val="572314"/>
                </a:solidFill>
              </a:rPr>
            </a:br>
            <a:r>
              <a:rPr b="1" lang="en-US">
                <a:solidFill>
                  <a:srgbClr val="572314"/>
                </a:solidFill>
              </a:rPr>
              <a:t>ASSOLIMENT EXCEL·LENT- AE (9-10)</a:t>
            </a:r>
            <a:br>
              <a:rPr b="1" lang="en-US">
                <a:solidFill>
                  <a:srgbClr val="572314"/>
                </a:solidFill>
              </a:rPr>
            </a:br>
            <a:r>
              <a:rPr b="1" lang="en-US">
                <a:solidFill>
                  <a:srgbClr val="572314"/>
                </a:solidFill>
              </a:rPr>
              <a:t>ASSOLIMENT NOTABLE- AN (7-8)</a:t>
            </a:r>
            <a:br>
              <a:rPr b="1" lang="en-US">
                <a:solidFill>
                  <a:srgbClr val="572314"/>
                </a:solidFill>
              </a:rPr>
            </a:br>
            <a:r>
              <a:rPr b="1" lang="en-US">
                <a:solidFill>
                  <a:srgbClr val="572314"/>
                </a:solidFill>
              </a:rPr>
              <a:t>ASSOLIMENT SATISFACTORI- AS (5-6)</a:t>
            </a:r>
            <a:br>
              <a:rPr b="1" lang="en-US">
                <a:solidFill>
                  <a:srgbClr val="572314"/>
                </a:solidFill>
              </a:rPr>
            </a:br>
            <a:r>
              <a:rPr b="1" lang="en-US">
                <a:solidFill>
                  <a:srgbClr val="572314"/>
                </a:solidFill>
              </a:rPr>
              <a:t>NO ASSOLIMENT- NA (4,3,2,1,0)</a:t>
            </a:r>
            <a:endParaRPr/>
          </a:p>
          <a:p>
            <a:pPr indent="0" lvl="0" marL="182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 sz="2000" u="none">
              <a:solidFill>
                <a:srgbClr val="320E0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SORTIDES</a:t>
            </a:r>
            <a:endParaRPr/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1435100" y="1447800"/>
            <a:ext cx="74994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900FF"/>
              </a:buClr>
              <a:buSzPts val="2080"/>
              <a:buFont typeface="Noto Sans Symbols"/>
              <a:buChar char="🞭"/>
            </a:pPr>
            <a:r>
              <a:rPr b="1" i="0" lang="en-US" sz="26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 realitzaran en funció de la situació sanitària.</a:t>
            </a:r>
            <a:r>
              <a:rPr b="1" lang="en-US" sz="2600">
                <a:solidFill>
                  <a:schemeClr val="dk1"/>
                </a:solidFill>
              </a:rPr>
              <a:t> </a:t>
            </a:r>
            <a:endParaRPr b="1" sz="2600"/>
          </a:p>
          <a:p>
            <a:pPr indent="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/>
              <a:t>PRIMER TRIMESTRE</a:t>
            </a:r>
            <a:r>
              <a:rPr b="0" i="0" lang="en-US" sz="2100" u="none">
                <a:solidFill>
                  <a:srgbClr val="FBF1A5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21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301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2304200" y="3094775"/>
            <a:ext cx="57612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Jardí botànic “Mar i Murtra”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539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Roureda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Teatre Clavé </a:t>
            </a:r>
            <a:r>
              <a:rPr b="1"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“La motxilla de l’Ada”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SEGON </a:t>
            </a:r>
            <a:r>
              <a:rPr b="1"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TRIMESTRE</a:t>
            </a:r>
            <a:r>
              <a:rPr lang="en-US" sz="2100">
                <a:solidFill>
                  <a:srgbClr val="FBF1A5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Museu Dalí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TERCER  TRIMESTRE</a:t>
            </a:r>
            <a:r>
              <a:rPr lang="en-US" sz="2100">
                <a:solidFill>
                  <a:srgbClr val="FBF1A5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100">
              <a:solidFill>
                <a:srgbClr val="FBF1A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BF1A5"/>
                </a:solidFill>
                <a:latin typeface="Gill Sans"/>
                <a:ea typeface="Gill Sans"/>
                <a:cs typeface="Gill Sans"/>
                <a:sym typeface="Gill Sans"/>
              </a:rPr>
              <a:t>      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 baixada del Riu Tordera. Montseny/ Malgrat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Riu   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Acompanyants: </a:t>
            </a: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imprescindible ser de l’AMPA i tenir la doble pauta de vacunació.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54112160a_0_6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INFORMACIONS DIVERSES</a:t>
            </a:r>
            <a:endParaRPr/>
          </a:p>
        </p:txBody>
      </p:sp>
      <p:sp>
        <p:nvSpPr>
          <p:cNvPr id="207" name="Google Shape;207;g954112160a_0_6"/>
          <p:cNvSpPr txBox="1"/>
          <p:nvPr>
            <p:ph idx="1" type="body"/>
          </p:nvPr>
        </p:nvSpPr>
        <p:spPr>
          <a:xfrm>
            <a:off x="1435100" y="1609675"/>
            <a:ext cx="7499400" cy="5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4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004"/>
              <a:t>- ATENCIÓ A LES FAMÍLIES: entrevistes i resposta als emails. </a:t>
            </a:r>
            <a:r>
              <a:rPr b="1" lang="en-US" sz="2004"/>
              <a:t>L’agenda és el principal mitjà de comunicació </a:t>
            </a:r>
            <a:r>
              <a:rPr lang="en-US" sz="2004"/>
              <a:t>(Dimarts de 12:30 a 13:30 ONLINE).</a:t>
            </a:r>
            <a:endParaRPr sz="2004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4"/>
              <a:t>     - ANIVERSARIS (</a:t>
            </a:r>
            <a:r>
              <a:rPr lang="en-US" sz="2190"/>
              <a:t> No es podrà dur esmorzars</a:t>
            </a:r>
            <a:r>
              <a:rPr lang="en-US" sz="2004"/>
              <a:t>).</a:t>
            </a:r>
            <a:endParaRPr sz="2004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4"/>
              <a:t>   - DELEGATS ( 1 per classe).</a:t>
            </a:r>
            <a:endParaRPr sz="2004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A la TPV teniu diferents autoritzacions per signar ( sortir sols, reutilització de llibres, pagaments…)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3faab89dd_4_0"/>
          <p:cNvSpPr txBox="1"/>
          <p:nvPr>
            <p:ph idx="1" type="body"/>
          </p:nvPr>
        </p:nvSpPr>
        <p:spPr>
          <a:xfrm>
            <a:off x="1326875" y="1380175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400">
                <a:solidFill>
                  <a:srgbClr val="000000"/>
                </a:solidFill>
              </a:rPr>
              <a:t>TOTA LA INFORMACIÓ QUE DONAREM AVUI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400">
                <a:solidFill>
                  <a:srgbClr val="000000"/>
                </a:solidFill>
              </a:rPr>
              <a:t>I LA PROGRAMACIÓ QUE REALITZAREM ÉS A CURT TERMINI I POT ANAR VARIANT SEGONS LES INSTRUCCIONS QUE ANEM REBENT DEL DEPARTAMENT DE SALUT I DEL DEPARTAMENT D’EDUCACIÓ.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idx="1" type="subTitle"/>
          </p:nvPr>
        </p:nvSpPr>
        <p:spPr>
          <a:xfrm>
            <a:off x="381000" y="3695475"/>
            <a:ext cx="8458200" cy="2995800"/>
          </a:xfrm>
          <a:prstGeom prst="rect">
            <a:avLst/>
          </a:prstGeom>
          <a:solidFill>
            <a:srgbClr val="C58D01"/>
          </a:solidFill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269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60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6987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b="1" lang="en-US" sz="3000">
                <a:solidFill>
                  <a:srgbClr val="000000"/>
                </a:solidFill>
              </a:rPr>
              <a:t>Algunes coses poden canviar en funció del moment, però us mantindrem sempre informades i agraïm per endavant la vostra col.laboració. </a:t>
            </a:r>
            <a:endParaRPr b="1" sz="3000">
              <a:solidFill>
                <a:srgbClr val="000000"/>
              </a:solidFill>
            </a:endParaRPr>
          </a:p>
          <a:p>
            <a:pPr indent="0" lvl="0" marL="26987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b="1" lang="en-US" sz="3000">
                <a:solidFill>
                  <a:srgbClr val="000000"/>
                </a:solidFill>
              </a:rPr>
              <a:t>Gràcies.</a:t>
            </a:r>
            <a:r>
              <a:rPr b="1" lang="en-US" sz="3600">
                <a:solidFill>
                  <a:srgbClr val="320E04"/>
                </a:solidFill>
              </a:rPr>
              <a:t> </a:t>
            </a: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5143500" y="857250"/>
            <a:ext cx="3643312" cy="1785937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5429250" y="1285875"/>
            <a:ext cx="3286125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2E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5F2E9"/>
                </a:solidFill>
                <a:latin typeface="Arial"/>
                <a:ea typeface="Arial"/>
                <a:cs typeface="Arial"/>
                <a:sym typeface="Arial"/>
              </a:rPr>
              <a:t>PRECS I PREGUNTES.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thumbs.dreamstime.com/thumb_479/1266520189G777b2.jpg"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3575" y="306462"/>
            <a:ext cx="3500437" cy="320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701000"/>
                </a:solidFill>
                <a:latin typeface="Gill Sans"/>
                <a:ea typeface="Gill Sans"/>
                <a:cs typeface="Gill Sans"/>
                <a:sym typeface="Gill Sans"/>
              </a:rPr>
              <a:t>MESTRES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1435100" y="1447800"/>
            <a:ext cx="7499350" cy="5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🞭"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Tutora 3r </a:t>
            </a:r>
            <a:r>
              <a:rPr lang="en-US"/>
              <a:t>B</a:t>
            </a: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en-US"/>
              <a:t>Rosa Salichs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t/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🞭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Especialistes :   </a:t>
            </a:r>
            <a:r>
              <a:rPr lang="en-US" sz="2400"/>
              <a:t>Ramón Pérez / Saray Moya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/>
              <a:t>                      Estefanía Pérez / Just Navarro / Anna Allué</a:t>
            </a:r>
            <a:endParaRPr sz="2400"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t/>
            </a:r>
            <a:endParaRPr sz="2400"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u="sng">
                <a:solidFill>
                  <a:srgbClr val="274E13"/>
                </a:solidFill>
              </a:rPr>
              <a:t>rosasalichs</a:t>
            </a:r>
            <a:r>
              <a:rPr b="0" i="0" lang="en-US" sz="2400" u="sng" cap="none" strike="noStrike">
                <a:solidFill>
                  <a:srgbClr val="274E13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@roureda.cat</a:t>
            </a:r>
            <a:endParaRPr b="0" i="0" sz="2400" u="sng" cap="none" strike="noStrike">
              <a:solidFill>
                <a:srgbClr val="274E1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u="sng">
                <a:solidFill>
                  <a:srgbClr val="274E1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ramonperez@roureda.cat</a:t>
            </a:r>
            <a:endParaRPr sz="2400" u="sng">
              <a:solidFill>
                <a:srgbClr val="274E13"/>
              </a:solidFill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sng" cap="none" strike="noStrike">
                <a:solidFill>
                  <a:srgbClr val="274E13"/>
                </a:solidFill>
                <a:latin typeface="Gill Sans"/>
                <a:ea typeface="Gill Sans"/>
                <a:cs typeface="Gill Sans"/>
                <a:sym typeface="Gil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saraymoya@roureda.cat</a:t>
            </a:r>
            <a:endParaRPr b="0" i="0" sz="2400" u="sng" cap="none" strike="noStrike">
              <a:solidFill>
                <a:srgbClr val="274E1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u="sng">
                <a:solidFill>
                  <a:srgbClr val="274E1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estefaniaperez@roureda.cat</a:t>
            </a:r>
            <a:endParaRPr sz="2400" u="sng">
              <a:solidFill>
                <a:srgbClr val="274E13"/>
              </a:solidFill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7"/>
              </a:rPr>
              <a:t>justnavarro@roureda.cat</a:t>
            </a:r>
            <a:endParaRPr sz="2400" u="sng">
              <a:solidFill>
                <a:srgbClr val="274E13"/>
              </a:solidFill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8"/>
              </a:rPr>
              <a:t>annaallue@roureda.cat</a:t>
            </a:r>
            <a:endParaRPr sz="2400" u="sng">
              <a:solidFill>
                <a:srgbClr val="274E13"/>
              </a:solidFill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sz="2400" u="sng">
              <a:solidFill>
                <a:srgbClr val="274E13"/>
              </a:solidFill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  </a:t>
            </a:r>
            <a:endParaRPr/>
          </a:p>
          <a:p>
            <a:pPr indent="-16065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977704" y="0"/>
            <a:ext cx="7239000" cy="8469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b="1" i="0" lang="en-US" sz="4000" u="non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ENTRADES I SORTIDES</a:t>
            </a:r>
            <a:endParaRPr sz="4000"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825125" y="815925"/>
            <a:ext cx="8319000" cy="60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Entrarem i sortirem per la rampa del menjador.</a:t>
            </a:r>
            <a:endParaRPr/>
          </a:p>
          <a:p>
            <a:pPr indent="-273050" lvl="0" marL="273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Entrades: </a:t>
            </a:r>
            <a:r>
              <a:rPr b="1" lang="en-US" sz="2000"/>
              <a:t>9:05h</a:t>
            </a:r>
            <a:r>
              <a:rPr lang="en-US" sz="2000"/>
              <a:t> i </a:t>
            </a:r>
            <a:r>
              <a:rPr b="1" lang="en-US" sz="2000"/>
              <a:t>15:05h</a:t>
            </a:r>
            <a:r>
              <a:rPr lang="en-US" sz="2000"/>
              <a:t>.</a:t>
            </a:r>
            <a:endParaRPr/>
          </a:p>
          <a:p>
            <a:pPr indent="-273050" lvl="0" marL="273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Sortides: </a:t>
            </a:r>
            <a:r>
              <a:rPr b="1" lang="en-US" sz="2000"/>
              <a:t>12:35h</a:t>
            </a:r>
            <a:r>
              <a:rPr lang="en-US" sz="2000"/>
              <a:t> i </a:t>
            </a:r>
            <a:r>
              <a:rPr b="1" lang="en-US" sz="2000"/>
              <a:t>16:35h.</a:t>
            </a:r>
            <a:endParaRPr b="1" sz="2000"/>
          </a:p>
          <a:p>
            <a:pPr indent="-393700" lvl="0" marL="273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⦿"/>
            </a:pPr>
            <a:r>
              <a:t/>
            </a:r>
            <a:endParaRPr b="1" sz="2000"/>
          </a:p>
          <a:p>
            <a:pPr indent="-273050" lvl="0" marL="273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b="1" lang="en-US" sz="2000">
                <a:solidFill>
                  <a:srgbClr val="922122"/>
                </a:solidFill>
              </a:rPr>
              <a:t>MÀXIMA PUNTUALITAT EN LES ENTRADES I SORTIDES PER EVITAR AGLOMERACIONS I PODER MANTENIR LES DISTÀNCIES DE SEGURETAT RECOMANADES. </a:t>
            </a:r>
            <a:endParaRPr b="1" sz="2000">
              <a:solidFill>
                <a:srgbClr val="922122"/>
              </a:solidFill>
            </a:endParaRPr>
          </a:p>
          <a:p>
            <a:pPr indent="-393700" lvl="0" marL="273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2122"/>
              </a:buClr>
              <a:buSzPts val="2000"/>
              <a:buChar char="⦿"/>
            </a:pPr>
            <a:r>
              <a:t/>
            </a:r>
            <a:endParaRPr b="1" sz="2000">
              <a:solidFill>
                <a:srgbClr val="922122"/>
              </a:solidFill>
            </a:endParaRPr>
          </a:p>
          <a:p>
            <a:pPr indent="-273050" lvl="0" marL="273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La mestra serà qui surti a buscar els alumnes i qui els treurà</a:t>
            </a:r>
            <a:r>
              <a:rPr b="1" lang="en-US" sz="2000"/>
              <a:t>. </a:t>
            </a:r>
            <a:r>
              <a:rPr lang="en-US" sz="2000"/>
              <a:t>Entraran en fila (</a:t>
            </a:r>
            <a:r>
              <a:rPr b="1" lang="en-US" sz="2000">
                <a:solidFill>
                  <a:srgbClr val="6AA84F"/>
                </a:solidFill>
              </a:rPr>
              <a:t>3r B línia verda</a:t>
            </a:r>
            <a:r>
              <a:rPr lang="en-US" sz="2000"/>
              <a:t>). Les famílies també esperaran a fora, en un espai marcat.</a:t>
            </a:r>
            <a:endParaRPr sz="2000"/>
          </a:p>
          <a:p>
            <a:pPr indent="-273050" lvl="0" marL="2730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A les entrades i a les sortides, </a:t>
            </a:r>
            <a:r>
              <a:rPr b="1" lang="en-US" sz="2000"/>
              <a:t>no es podrà parlar amb el tutor</a:t>
            </a:r>
            <a:r>
              <a:rPr lang="en-US" sz="2000"/>
              <a:t>, utilitzeu els canals per qualsevol dubte, consulta o urgència: telèfon, agenda, correu electrònic del centre.</a:t>
            </a:r>
            <a:endParaRPr sz="2000"/>
          </a:p>
          <a:p>
            <a:pPr indent="-273050" lvl="0" marL="2730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"/>
              <a:buChar char="⦿"/>
            </a:pPr>
            <a:r>
              <a:rPr lang="en-US" sz="2000"/>
              <a:t>En cas de pluja, no hi haurà modificacions en  les entrades i sortides. Cal venir preparats per aquests casos amb una capelina, botes d’aigua, paraigües...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6f962fc74_0_0"/>
          <p:cNvSpPr txBox="1"/>
          <p:nvPr>
            <p:ph type="title"/>
          </p:nvPr>
        </p:nvSpPr>
        <p:spPr>
          <a:xfrm>
            <a:off x="1005900" y="378750"/>
            <a:ext cx="81381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b="1" i="0" lang="en-US" sz="3600" u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MESURES DE SEGURETAT A L’ESCOLA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14" name="Google Shape;114;g96f962fc74_0_0"/>
          <p:cNvSpPr txBox="1"/>
          <p:nvPr>
            <p:ph idx="1" type="body"/>
          </p:nvPr>
        </p:nvSpPr>
        <p:spPr>
          <a:xfrm>
            <a:off x="1005900" y="1107225"/>
            <a:ext cx="8216700" cy="54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Els grups seran </a:t>
            </a:r>
            <a:r>
              <a:rPr b="1" lang="en-US" sz="2100"/>
              <a:t>estables</a:t>
            </a:r>
            <a:r>
              <a:rPr lang="en-US" sz="2100"/>
              <a:t> i no es barrejaran.</a:t>
            </a:r>
            <a:endParaRPr sz="21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/>
              <a:t>Patis</a:t>
            </a:r>
            <a:r>
              <a:rPr lang="en-US" sz="2100"/>
              <a:t>: cada cicle sortirà a una franja horària diferent i cada grup tindrà un espai delimitat.</a:t>
            </a:r>
            <a:endParaRPr sz="2100"/>
          </a:p>
          <a:p>
            <a:pPr indent="-361950" lvl="0" marL="457200" rtl="0" algn="just">
              <a:spcBef>
                <a:spcPts val="600"/>
              </a:spcBef>
              <a:spcAft>
                <a:spcPts val="0"/>
              </a:spcAft>
              <a:buSzPts val="2100"/>
              <a:buFont typeface="Gill Sans"/>
              <a:buChar char="-"/>
            </a:pPr>
            <a:r>
              <a:rPr lang="en-US" sz="2100"/>
              <a:t>Ventilació constant. </a:t>
            </a:r>
            <a:endParaRPr sz="2100"/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SzPts val="2100"/>
              <a:buFont typeface="Gill Sans"/>
              <a:buChar char="-"/>
            </a:pPr>
            <a:r>
              <a:rPr lang="en-US" sz="2100"/>
              <a:t>Gel hidroalcohòlic a les files d’entrada.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00"/>
              <a:t>Telèfons actualitzats </a:t>
            </a:r>
            <a:r>
              <a:rPr lang="en-US" sz="2100"/>
              <a:t>(i més d’un) per trucar en el cas que un alumne tingui febre. L’escola enviarà un formulari perquè cada família pugui complementar amb tots els telèfons possibles.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100"/>
              <a:t>SERÀ NECESSARI PORTAR UNA RONYONERA O SIMILAR PER GUARDAR LA MASCARETA SEMPRE QUE SIGUI NECESSARI. </a:t>
            </a:r>
            <a:endParaRPr b="1"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/>
              <a:t>Caldrà que portin</a:t>
            </a:r>
            <a:r>
              <a:rPr b="1" lang="en-US" sz="2100"/>
              <a:t> mascaretes de recanvi. 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1041009" y="168812"/>
            <a:ext cx="8102992" cy="6689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200"/>
              <a:t>ACTUACIÓ EN CAS DE SIMPTOMATOLOGIA SUSCEPTIBLE DE COVID</a:t>
            </a:r>
            <a:br>
              <a:rPr b="1" lang="en-US" sz="1600"/>
            </a:br>
            <a:br>
              <a:rPr b="1" lang="en-US" sz="1600"/>
            </a:br>
            <a:br>
              <a:rPr lang="en-US" sz="1300"/>
            </a:b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 es presenta la sospita de que un/a alumne/a, presenta símptomes compatibles amb la COVID-19:</a:t>
            </a:r>
            <a:b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Es portarà al despatx de reunions de la direcció.</a:t>
            </a:r>
            <a:b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La persona que l’acompanya s’haurà de desinfectar a consciència les mans i equipar-se amb l’equip EPI. </a:t>
            </a:r>
            <a:b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A l’alumne/a que presenta símptomes  se li posarà una mascareta quirúrgica (de l’equip d’EPI facilitat pel DEGC), se li desinfectarà les mans i se li posarà guants.</a:t>
            </a:r>
            <a:b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La direcció del centre es posarà en contacte amb la família per tal de que vingui a buscar l’infant el més aviat possible (termini màxim, 1h).</a:t>
            </a:r>
            <a:b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 el nen o nena amb símptomes presenta un quadre greu: febre molt alta o dificultats respiratòries, també ens posarem en contacte amb el 061.</a:t>
            </a:r>
            <a:b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família és l’encarregada de contactar amb el seu CAP de referència per valorar la situació i fer les actuacions necessàries. </a:t>
            </a:r>
            <a:br>
              <a:rPr lang="en-US" sz="2000"/>
            </a:b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1744400" y="182122"/>
            <a:ext cx="64581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b="1" i="0" lang="en-US" sz="3800" u="non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CONFINAMENT…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500475" y="771025"/>
            <a:ext cx="8527200" cy="5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>
                <a:solidFill>
                  <a:srgbClr val="000000"/>
                </a:solidFill>
              </a:rPr>
              <a:t>A inici de curs us demanarem la disponibilitat sobre </a:t>
            </a:r>
            <a:r>
              <a:rPr lang="en-US" sz="2000">
                <a:solidFill>
                  <a:srgbClr val="000000"/>
                </a:solidFill>
              </a:rPr>
              <a:t>dispositius i </a:t>
            </a:r>
            <a:r>
              <a:rPr lang="en-US" sz="2000"/>
              <a:t>Portar de casa una bossa per tenir-la preparada als penjadors per agafar-ho tot en cas de confinament.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⦿"/>
            </a:pPr>
            <a:r>
              <a:rPr lang="en-US" sz="2000"/>
              <a:t>En cas de confinament, el contacte amb els alumnes serà diari amb videotrucades a través del Meet.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⦿"/>
            </a:pPr>
            <a:r>
              <a:rPr b="1" lang="en-US" sz="2000"/>
              <a:t>Les activitats seran avaluables i s’avançarà matèria.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⦿"/>
            </a:pPr>
            <a:r>
              <a:rPr lang="en-US" sz="2000"/>
              <a:t>Les famílies que tinguin més problemes per entendre i treballar amb el classroom o amb el funcionament del MEET poden comunicar-ho a la mestra i es facilitarà uns tutorials per ajudar-los.</a:t>
            </a:r>
            <a:endParaRPr sz="2000"/>
          </a:p>
          <a:p>
            <a:pPr indent="-273050" lvl="0" marL="27305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0495" lvl="0" marL="3651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ctrTitle"/>
          </p:nvPr>
        </p:nvSpPr>
        <p:spPr>
          <a:xfrm>
            <a:off x="1258887" y="260350"/>
            <a:ext cx="7407275" cy="779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COM TREBALLEM?</a:t>
            </a:r>
            <a:endParaRPr/>
          </a:p>
        </p:txBody>
      </p:sp>
      <p:sp>
        <p:nvSpPr>
          <p:cNvPr id="131" name="Google Shape;131;p7"/>
          <p:cNvSpPr txBox="1"/>
          <p:nvPr>
            <p:ph idx="1" type="subTitle"/>
          </p:nvPr>
        </p:nvSpPr>
        <p:spPr>
          <a:xfrm>
            <a:off x="1116012" y="1055077"/>
            <a:ext cx="7723187" cy="5658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Aquest any es recuperen les especialitats: educació física, música i anglès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Els dies d’educació física són dilluns i dijous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Arts and crafts es fa en anglès.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Prioritzem un enfoc globalitzat prioritzant: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APRENENTATGE AUTÒNOM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APRENENTATGE DIGITAL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ACCIÓ TUTORIAL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GESTIÓ DE LES EMOCIONS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TAC: desdoblament mig grup. Setmanalment tindran una tasca setmanal relacionada amb allò que hem treballat a l’aula. El correu de l’escola és únicament per ús escolar.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Hora de biblioteca. Biblioteca d’aula.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Plans lectors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LVA: “La veïna més dolenta de totes les veïnes”</a:t>
            </a:r>
            <a:endParaRPr sz="2000">
              <a:solidFill>
                <a:schemeClr val="dk1"/>
              </a:solidFill>
            </a:endParaRPr>
          </a:p>
          <a:p>
            <a:pPr indent="-203200" lvl="0" marL="2698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20E04"/>
              </a:buClr>
              <a:buSzPts val="3200"/>
              <a:buChar char="-"/>
            </a:pPr>
            <a:r>
              <a:t/>
            </a:r>
            <a:endParaRPr sz="3200">
              <a:solidFill>
                <a:srgbClr val="320E04"/>
              </a:solidFill>
            </a:endParaRPr>
          </a:p>
          <a:p>
            <a:pPr indent="-26987" lvl="0" marL="26987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None/>
            </a:pPr>
            <a:r>
              <a:t/>
            </a:r>
            <a:endParaRPr b="0" i="0" sz="200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6987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r>
              <a:t/>
            </a:r>
            <a:endParaRPr b="0" i="0" sz="120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b="0" i="0" sz="120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WEB DE L’ESCOLA</a:t>
            </a:r>
            <a:endParaRPr/>
          </a:p>
        </p:txBody>
      </p:sp>
      <p:pic>
        <p:nvPicPr>
          <p:cNvPr descr="http://static.wixstatic.com/media/dad845_b42c5792d9f3410cbef5654057597320.jpg_srz_p_369_439_75_22_0.50_1.20_0.00_jpg_srz" id="137" name="Google Shape;13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1557337"/>
            <a:ext cx="3422650" cy="407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>
            <p:ph idx="2" type="body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1" i="0" lang="en-US" sz="2400" u="sng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http://escolaroureda.wix.com/escola-roureda</a:t>
            </a:r>
            <a:endParaRPr b="1" i="0" sz="2400" u="sng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6065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1" i="0" lang="en-US" sz="2400" u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Entreu al nostre bloc</a:t>
            </a:r>
            <a:endParaRPr/>
          </a:p>
          <a:p>
            <a:pPr indent="-16065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1" i="0" lang="en-US" sz="2400" u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Criteris d’avaluació</a:t>
            </a:r>
            <a:endParaRPr b="1" i="0" sz="2400" u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6065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b="1" i="0" lang="en-US" sz="2400" u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Competències transversals</a:t>
            </a:r>
            <a:endParaRPr/>
          </a:p>
          <a:p>
            <a:pPr indent="-16065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2013-09-05T06:57:29Z</dcterms:created>
  <dc:creator>prof</dc:creator>
</cp:coreProperties>
</file>