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797675" cy="9926625"/>
  <p:embeddedFontLst>
    <p:embeddedFont>
      <p:font typeface="Architects Daughter"/>
      <p:regular r:id="rId23"/>
    </p:embeddedFont>
    <p:embeddedFont>
      <p:font typeface="EB Garamond"/>
      <p:regular r:id="rId24"/>
      <p:bold r:id="rId25"/>
      <p:italic r:id="rId26"/>
      <p:boldItalic r:id="rId27"/>
    </p:embeddedFon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hs2s7D4wmgEHdWPqSOaHtrunC/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BGaramond-regular.fntdata"/><Relationship Id="rId23" Type="http://schemas.openxmlformats.org/officeDocument/2006/relationships/font" Target="fonts/ArchitectsDaugh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BGaramond-italic.fntdata"/><Relationship Id="rId25" Type="http://schemas.openxmlformats.org/officeDocument/2006/relationships/font" Target="fonts/EBGaramond-bold.fntdata"/><Relationship Id="rId28" Type="http://schemas.openxmlformats.org/officeDocument/2006/relationships/font" Target="fonts/GillSans-regular.fntdata"/><Relationship Id="rId27" Type="http://schemas.openxmlformats.org/officeDocument/2006/relationships/font" Target="fonts/EBGaramon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Gill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Aniversaris: no portar invitacions ni regals</a:t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3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7070c0457_0_8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97070c0457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6e5e24c1d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6e5e24c1d_0_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96e5e24c1d_0_0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e1e3ba7ad_0_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e1e3ba7ad_0_2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ee1e3ba7ad_0_2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6e5e24c1d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6e5e24c1d_0_16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96e5e24c1d_0_16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17457c12_1_57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9417457c12_1_57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Explicar el protocol a seguir (molt breu perquè la família ja té la informació).</a:t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7070c0457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7070c0457_0_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97070c0457_0_0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ut amb llegenda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417457c12_1_82"/>
          <p:cNvSpPr txBox="1"/>
          <p:nvPr>
            <p:ph type="title"/>
          </p:nvPr>
        </p:nvSpPr>
        <p:spPr>
          <a:xfrm>
            <a:off x="457200" y="228600"/>
            <a:ext cx="58980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9417457c12_1_82"/>
          <p:cNvSpPr txBox="1"/>
          <p:nvPr>
            <p:ph idx="1" type="body"/>
          </p:nvPr>
        </p:nvSpPr>
        <p:spPr>
          <a:xfrm>
            <a:off x="457200" y="1497416"/>
            <a:ext cx="58980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2" name="Google Shape;82;g9417457c12_1_82"/>
          <p:cNvSpPr txBox="1"/>
          <p:nvPr>
            <p:ph idx="2" type="body"/>
          </p:nvPr>
        </p:nvSpPr>
        <p:spPr>
          <a:xfrm>
            <a:off x="457200" y="2133600"/>
            <a:ext cx="7239000" cy="4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936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indent="-37084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indent="-320039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?"/>
              <a:defRPr sz="2400"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3" name="Google Shape;83;g9417457c12_1_82"/>
          <p:cNvSpPr txBox="1"/>
          <p:nvPr>
            <p:ph idx="10" type="dt"/>
          </p:nvPr>
        </p:nvSpPr>
        <p:spPr>
          <a:xfrm>
            <a:off x="4246562" y="6557962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9417457c12_1_82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9417457c12_1_82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417457c12_1_89"/>
          <p:cNvSpPr txBox="1"/>
          <p:nvPr>
            <p:ph idx="10" type="dt"/>
          </p:nvPr>
        </p:nvSpPr>
        <p:spPr>
          <a:xfrm>
            <a:off x="4246562" y="6557962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9417457c12_1_89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9417457c12_1_89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417457c12_1_93"/>
          <p:cNvSpPr txBox="1"/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9417457c12_1_93"/>
          <p:cNvSpPr txBox="1"/>
          <p:nvPr>
            <p:ph idx="10" type="dt"/>
          </p:nvPr>
        </p:nvSpPr>
        <p:spPr>
          <a:xfrm>
            <a:off x="4246562" y="6557962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9417457c12_1_93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9417457c12_1_93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417457c12_1_98"/>
          <p:cNvSpPr txBox="1"/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9417457c12_1_98"/>
          <p:cNvSpPr txBox="1"/>
          <p:nvPr>
            <p:ph idx="1" type="body"/>
          </p:nvPr>
        </p:nvSpPr>
        <p:spPr>
          <a:xfrm>
            <a:off x="457200" y="5867400"/>
            <a:ext cx="352050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8" name="Google Shape;98;g9417457c12_1_98"/>
          <p:cNvSpPr txBox="1"/>
          <p:nvPr>
            <p:ph idx="2" type="body"/>
          </p:nvPr>
        </p:nvSpPr>
        <p:spPr>
          <a:xfrm>
            <a:off x="4178808" y="5867400"/>
            <a:ext cx="352050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9" name="Google Shape;99;g9417457c12_1_98"/>
          <p:cNvSpPr txBox="1"/>
          <p:nvPr>
            <p:ph idx="3" type="body"/>
          </p:nvPr>
        </p:nvSpPr>
        <p:spPr>
          <a:xfrm>
            <a:off x="457200" y="1711840"/>
            <a:ext cx="35205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 sz="1800"/>
            </a:lvl3pPr>
            <a:lvl4pPr indent="-30988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00" name="Google Shape;100;g9417457c12_1_98"/>
          <p:cNvSpPr txBox="1"/>
          <p:nvPr>
            <p:ph idx="4" type="body"/>
          </p:nvPr>
        </p:nvSpPr>
        <p:spPr>
          <a:xfrm>
            <a:off x="4178808" y="1711840"/>
            <a:ext cx="35205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 sz="1800"/>
            </a:lvl3pPr>
            <a:lvl4pPr indent="-30988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01" name="Google Shape;101;g9417457c12_1_98"/>
          <p:cNvSpPr txBox="1"/>
          <p:nvPr>
            <p:ph idx="10" type="dt"/>
          </p:nvPr>
        </p:nvSpPr>
        <p:spPr>
          <a:xfrm>
            <a:off x="4246562" y="6557962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9417457c12_1_98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9417457c12_1_98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ctes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417457c12_1_107"/>
          <p:cNvSpPr txBox="1"/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9417457c12_1_107"/>
          <p:cNvSpPr txBox="1"/>
          <p:nvPr>
            <p:ph idx="1" type="body"/>
          </p:nvPr>
        </p:nvSpPr>
        <p:spPr>
          <a:xfrm>
            <a:off x="457200" y="1600200"/>
            <a:ext cx="3520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3pPr>
            <a:lvl4pPr indent="-320039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07" name="Google Shape;107;g9417457c12_1_107"/>
          <p:cNvSpPr txBox="1"/>
          <p:nvPr>
            <p:ph idx="2" type="body"/>
          </p:nvPr>
        </p:nvSpPr>
        <p:spPr>
          <a:xfrm>
            <a:off x="4178808" y="1600200"/>
            <a:ext cx="3520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3pPr>
            <a:lvl4pPr indent="-320039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08" name="Google Shape;108;g9417457c12_1_107"/>
          <p:cNvSpPr txBox="1"/>
          <p:nvPr>
            <p:ph idx="10" type="dt"/>
          </p:nvPr>
        </p:nvSpPr>
        <p:spPr>
          <a:xfrm>
            <a:off x="4246562" y="6557962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9417457c12_1_107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9417457c12_1_107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 vertical" type="vertTx">
  <p:cSld name="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 rot="5400000">
            <a:off x="1653381" y="413543"/>
            <a:ext cx="4846637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ut amb llegenda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936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indent="-3708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?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ctes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417457c12_1_70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9417457c12_1_70"/>
          <p:cNvSpPr txBox="1"/>
          <p:nvPr>
            <p:ph idx="1" type="body"/>
          </p:nvPr>
        </p:nvSpPr>
        <p:spPr>
          <a:xfrm>
            <a:off x="457200" y="1609725"/>
            <a:ext cx="72390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0" name="Google Shape;70;g9417457c12_1_70"/>
          <p:cNvSpPr txBox="1"/>
          <p:nvPr>
            <p:ph idx="10" type="dt"/>
          </p:nvPr>
        </p:nvSpPr>
        <p:spPr>
          <a:xfrm>
            <a:off x="4246562" y="6557962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9417457c12_1_70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9417457c12_1_70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417457c12_1_76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9417457c12_1_76"/>
          <p:cNvSpPr txBox="1"/>
          <p:nvPr>
            <p:ph idx="1" type="body"/>
          </p:nvPr>
        </p:nvSpPr>
        <p:spPr>
          <a:xfrm rot="5400000">
            <a:off x="1653449" y="413475"/>
            <a:ext cx="48465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6" name="Google Shape;76;g9417457c12_1_76"/>
          <p:cNvSpPr txBox="1"/>
          <p:nvPr>
            <p:ph idx="10" type="dt"/>
          </p:nvPr>
        </p:nvSpPr>
        <p:spPr>
          <a:xfrm>
            <a:off x="4246562" y="6557962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9417457c12_1_76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9417457c12_1_76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5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4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417457c12_1_63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2" ty="0" sy="50002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g9417457c12_1_6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Google Shape;63;g9417457c12_1_63"/>
          <p:cNvSpPr txBox="1"/>
          <p:nvPr>
            <p:ph idx="1" type="body"/>
          </p:nvPr>
        </p:nvSpPr>
        <p:spPr>
          <a:xfrm>
            <a:off x="457200" y="1609725"/>
            <a:ext cx="72390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4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g9417457c12_1_63"/>
          <p:cNvSpPr txBox="1"/>
          <p:nvPr>
            <p:ph idx="10" type="dt"/>
          </p:nvPr>
        </p:nvSpPr>
        <p:spPr>
          <a:xfrm>
            <a:off x="4246562" y="6557962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9417457c12_1_63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g9417457c12_1_63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nuriaserra@roureda.cat" TargetMode="External"/><Relationship Id="rId4" Type="http://schemas.openxmlformats.org/officeDocument/2006/relationships/hyperlink" Target="mailto:nuriaserra@roureda.ca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idx="4294967295" type="title"/>
          </p:nvPr>
        </p:nvSpPr>
        <p:spPr>
          <a:xfrm>
            <a:off x="214275" y="4990450"/>
            <a:ext cx="7846500" cy="16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EB Garamond"/>
              <a:buNone/>
            </a:pPr>
            <a:r>
              <a:t/>
            </a:r>
            <a:endParaRPr sz="36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EB Garamond"/>
              <a:buNone/>
            </a:pPr>
            <a:r>
              <a:t/>
            </a:r>
            <a:endParaRPr sz="36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EB Garamond"/>
              <a:buNone/>
            </a:pPr>
            <a:b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ESCOLA LA ROUREDA</a:t>
            </a:r>
            <a:b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P</a:t>
            </a:r>
            <a:r>
              <a:rPr lang="en-US" sz="36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5 B</a:t>
            </a: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CURS 202</a:t>
            </a:r>
            <a:r>
              <a:rPr lang="en-US" sz="36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1</a:t>
            </a: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-2</a:t>
            </a:r>
            <a:r>
              <a:rPr lang="en-US" sz="36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endParaRPr b="1" i="0" sz="3600" u="none" cap="none" strike="noStrike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08225" cy="48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idx="4294967295" type="title"/>
          </p:nvPr>
        </p:nvSpPr>
        <p:spPr>
          <a:xfrm>
            <a:off x="357158" y="328652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EL DIA A DIA DE L’AULA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75" name="Google Shape;175;p3"/>
          <p:cNvSpPr txBox="1"/>
          <p:nvPr>
            <p:ph idx="1" type="body"/>
          </p:nvPr>
        </p:nvSpPr>
        <p:spPr>
          <a:xfrm>
            <a:off x="357150" y="1042950"/>
            <a:ext cx="7499700" cy="54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  <a:highlight>
                  <a:srgbClr val="FFFFFF"/>
                </a:highlight>
              </a:rPr>
              <a:t>Les </a:t>
            </a:r>
            <a:r>
              <a:rPr lang="en-US" sz="2300">
                <a:solidFill>
                  <a:srgbClr val="000000"/>
                </a:solidFill>
                <a:highlight>
                  <a:srgbClr val="FFFFFF"/>
                </a:highlight>
              </a:rPr>
              <a:t>especialitats</a:t>
            </a:r>
            <a:r>
              <a:rPr lang="en-US" sz="2300">
                <a:solidFill>
                  <a:srgbClr val="000000"/>
                </a:solidFill>
                <a:highlight>
                  <a:srgbClr val="FFFFFF"/>
                </a:highlight>
              </a:rPr>
              <a:t> es faran dins l’aula. 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  <a:highlight>
                  <a:srgbClr val="FFFFFF"/>
                </a:highlight>
              </a:rPr>
              <a:t>En el cas de psicomotricitat s’utilitzarà el gimnàs de l’escola. Ja informarem del dia de psicomotricitat. Cal portar mitjons antilliscants. Sí que han d’anar amb xandall. 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  <a:highlight>
                  <a:srgbClr val="FFFFFF"/>
                </a:highlight>
              </a:rPr>
              <a:t>Anglès: es faran dues hores setmanals.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rebuchet MS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Projecte entorn: El nostre barri 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rgbClr val="000000"/>
                </a:solidFill>
                <a:highlight>
                  <a:srgbClr val="FFFFFF"/>
                </a:highlight>
              </a:rPr>
              <a:t>Projecte de la Roureda.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  <a:highlight>
                  <a:srgbClr val="FFFFFF"/>
                </a:highlight>
              </a:rPr>
              <a:t>Projecte gegants i capgrossos.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  <a:highlight>
                  <a:srgbClr val="FFFFFF"/>
                </a:highlight>
              </a:rPr>
              <a:t>Altres...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-143256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idx="4294967295" type="title"/>
          </p:nvPr>
        </p:nvSpPr>
        <p:spPr>
          <a:xfrm>
            <a:off x="457200" y="320675"/>
            <a:ext cx="7239000" cy="679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3600"/>
              <a:buFont typeface="Trebuchet MS"/>
              <a:buNone/>
            </a:pPr>
            <a:r>
              <a:rPr b="1" i="0" lang="en-US" sz="36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EL DIA A DIA DE L’AULA</a:t>
            </a:r>
            <a:endParaRPr b="1" i="0" sz="380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4"/>
          <p:cNvSpPr txBox="1"/>
          <p:nvPr>
            <p:ph idx="1" type="body"/>
          </p:nvPr>
        </p:nvSpPr>
        <p:spPr>
          <a:xfrm>
            <a:off x="457200" y="1135275"/>
            <a:ext cx="7498800" cy="5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Treballem les diferents àrees de forma globalitzada amb una metodologia basada en la manipulació i l’experimentació directa de l’infant.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conferenciant: ja </a:t>
            </a: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donarem unes instruccions del funcionament i del que caldrà preparar. 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Treball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 l’autor: Yayoi Kusama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-US" sz="23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L’animal de la classe: </a:t>
            </a:r>
            <a:endParaRPr sz="23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P5A: tortugues</a:t>
            </a:r>
            <a:endParaRPr sz="23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P5B: granotes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/>
          </a:p>
          <a:p>
            <a:pPr indent="-143256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idx="4294967295" type="title"/>
          </p:nvPr>
        </p:nvSpPr>
        <p:spPr>
          <a:xfrm>
            <a:off x="498075" y="168923"/>
            <a:ext cx="72390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RECORDEU!!!!</a:t>
            </a:r>
            <a:endParaRPr/>
          </a:p>
        </p:txBody>
      </p:sp>
      <p:sp>
        <p:nvSpPr>
          <p:cNvPr id="187" name="Google Shape;187;p6"/>
          <p:cNvSpPr txBox="1"/>
          <p:nvPr>
            <p:ph idx="1" type="body"/>
          </p:nvPr>
        </p:nvSpPr>
        <p:spPr>
          <a:xfrm>
            <a:off x="228525" y="821125"/>
            <a:ext cx="7778100" cy="59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000"/>
              <a:t>Dimecres és el dia de la fruita.</a:t>
            </a:r>
            <a:endParaRPr sz="20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en-US" sz="2000"/>
              <a:t>Llibres i material:</a:t>
            </a:r>
            <a:endParaRPr sz="2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◼"/>
            </a:pPr>
            <a:r>
              <a:rPr lang="en-US" sz="1500"/>
              <a:t>Motxilla (sense rodes)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◼"/>
            </a:pPr>
            <a:r>
              <a:rPr lang="en-US" sz="1500"/>
              <a:t>Carmanyola i tovalló per l’esmorzar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◼"/>
            </a:pPr>
            <a:r>
              <a:rPr lang="en-US" sz="1500"/>
              <a:t>Ampolla d’aigua diària amb el nom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◼"/>
            </a:pPr>
            <a:r>
              <a:rPr lang="en-US" sz="1500"/>
              <a:t>Bata per fer plàstica, amb beta (per poder penjar-la) i el nom.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◼"/>
            </a:pPr>
            <a:r>
              <a:rPr lang="en-US" sz="1500"/>
              <a:t>Capsa de mocadors de paper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◼"/>
            </a:pPr>
            <a:r>
              <a:rPr lang="en-US" sz="1500"/>
              <a:t>Rotlle paper de cuina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◼"/>
            </a:pPr>
            <a:r>
              <a:rPr lang="en-US" sz="1500"/>
              <a:t>Tovalloletes humides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0000"/>
                </a:solidFill>
              </a:rPr>
              <a:t>SI US PLAU POSEU EL NOM A TOTA LA LLISTA ANTERIOR. AH, I A LES JAQUETES (amb beta també)!!!!!</a:t>
            </a:r>
            <a:endParaRPr b="1" sz="1500">
              <a:solidFill>
                <a:srgbClr val="FF0000"/>
              </a:solidFill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⦿"/>
            </a:pPr>
            <a:r>
              <a:rPr lang="en-US" sz="2000"/>
              <a:t>Medicaments: no podem donar cap medicació sense recepta i autorització.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⦿"/>
            </a:pPr>
            <a:r>
              <a:rPr lang="en-US" sz="2000"/>
              <a:t>Informes: Febrer i Juny 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⦿"/>
            </a:pPr>
            <a:r>
              <a:rPr lang="en-US" sz="2000"/>
              <a:t>Delegat pare/mare (1 delegat per aula: )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⦿"/>
            </a:pPr>
            <a:r>
              <a:rPr lang="en-US" sz="2000"/>
              <a:t>Entreviste</a:t>
            </a:r>
            <a:r>
              <a:rPr lang="en-US" sz="2000"/>
              <a:t>s amb famílies: Dimarts, de 12.30h a 13.30 per vídeotrucada amb el Meet. En casos puntuals: presencial.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⦿"/>
            </a:pPr>
            <a:r>
              <a:rPr lang="en-US" sz="2000">
                <a:solidFill>
                  <a:srgbClr val="000000"/>
                </a:solidFill>
              </a:rPr>
              <a:t>Aniversaris: se celebraran a l’aula sense portar res per compartir.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457200" y="320675"/>
            <a:ext cx="7239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701000"/>
                </a:solidFill>
              </a:rPr>
              <a:t>SORTIDES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457200" y="966100"/>
            <a:ext cx="7239000" cy="57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1r TRIMESTRE:</a:t>
            </a:r>
            <a:endParaRPr>
              <a:solidFill>
                <a:srgbClr val="FF0000"/>
              </a:solidFill>
            </a:endParaRPr>
          </a:p>
          <a:p>
            <a:pPr indent="-312039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14"/>
              <a:buChar char="❏"/>
            </a:pPr>
            <a:r>
              <a:rPr lang="en-US"/>
              <a:t>La Roureda</a:t>
            </a:r>
            <a:endParaRPr/>
          </a:p>
          <a:p>
            <a:pPr indent="-312039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4"/>
              <a:buChar char="❏"/>
            </a:pPr>
            <a:r>
              <a:rPr lang="en-US"/>
              <a:t>Teatre Clavé: Les aventures del lleó vergonyós (26 nov.)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r>
              <a:rPr lang="en-US">
                <a:solidFill>
                  <a:srgbClr val="FF0000"/>
                </a:solidFill>
              </a:rPr>
              <a:t>2n TRIMESTRE:</a:t>
            </a:r>
            <a:endParaRPr>
              <a:solidFill>
                <a:srgbClr val="FF0000"/>
              </a:solidFill>
            </a:endParaRPr>
          </a:p>
          <a:p>
            <a:pPr indent="-312039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14"/>
              <a:buChar char="❏"/>
            </a:pPr>
            <a:r>
              <a:rPr lang="en-US"/>
              <a:t>Rukimon- Dosrius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3r TRIMESTRE:</a:t>
            </a:r>
            <a:endParaRPr>
              <a:solidFill>
                <a:srgbClr val="FF0000"/>
              </a:solidFill>
            </a:endParaRPr>
          </a:p>
          <a:p>
            <a:pPr indent="-312039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14"/>
              <a:buChar char="❏"/>
            </a:pPr>
            <a:r>
              <a:rPr lang="en-US"/>
              <a:t>Colònies (28 i 29 abril): us anirem informant en relació a pagaments i organització.</a:t>
            </a:r>
            <a:endParaRPr/>
          </a:p>
          <a:p>
            <a:pPr indent="-312039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4"/>
              <a:buChar char="❏"/>
            </a:pPr>
            <a:r>
              <a:rPr lang="en-US"/>
              <a:t>Teatre Clavé</a:t>
            </a:r>
            <a:endParaRPr/>
          </a:p>
          <a:p>
            <a:pPr indent="-312039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4"/>
              <a:buChar char="❏"/>
            </a:pPr>
            <a:r>
              <a:rPr lang="en-US"/>
              <a:t>Sortida al riu Tordera.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314"/>
              <a:buFont typeface="Noto Sans Symbols"/>
              <a:buNone/>
            </a:pPr>
            <a:r>
              <a:t/>
            </a:r>
            <a:endParaRPr sz="2300">
              <a:solidFill>
                <a:srgbClr val="FF3399"/>
              </a:solidFill>
            </a:endParaRPr>
          </a:p>
          <a:p>
            <a:pPr indent="-312039" lvl="0" marL="45720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314"/>
              <a:buFont typeface="Noto Sans Symbols"/>
              <a:buNone/>
            </a:pPr>
            <a:r>
              <a:rPr lang="en-US" sz="2300">
                <a:solidFill>
                  <a:srgbClr val="FBF1A5"/>
                </a:solidFill>
              </a:rPr>
              <a:t> </a:t>
            </a:r>
            <a:endParaRPr sz="3000"/>
          </a:p>
          <a:p>
            <a:pPr indent="-312039" lvl="0" marL="45720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314"/>
              <a:buFont typeface="Noto Sans Symbols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idx="4294967295" type="title"/>
          </p:nvPr>
        </p:nvSpPr>
        <p:spPr>
          <a:xfrm>
            <a:off x="500034" y="428604"/>
            <a:ext cx="7239000" cy="6772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FESTES A L’ESCOLA</a:t>
            </a:r>
            <a:endParaRPr b="1" i="0" sz="4000" u="none" cap="none" strike="noStrike">
              <a:solidFill>
                <a:srgbClr val="F900C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8"/>
          <p:cNvSpPr txBox="1"/>
          <p:nvPr>
            <p:ph idx="1" type="body"/>
          </p:nvPr>
        </p:nvSpPr>
        <p:spPr>
          <a:xfrm>
            <a:off x="457200" y="1571625"/>
            <a:ext cx="7239000" cy="4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1">
              <a:solidFill>
                <a:srgbClr val="984204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98420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CASTANYADA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NADAL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DF930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CARNAVAL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852F7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EASTER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F27A1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SANT JORDI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00B0F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FINAL DE CURS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1" i="0" sz="2600" u="none">
              <a:solidFill>
                <a:srgbClr val="00B0F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1" i="0" sz="2600" u="none">
              <a:solidFill>
                <a:srgbClr val="00B0F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>
              <a:solidFill>
                <a:srgbClr val="00B0F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1">
              <a:solidFill>
                <a:srgbClr val="00B0F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1">
              <a:solidFill>
                <a:srgbClr val="00B0F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Degut al COVID-19 i a les mesures de seguretat que cal complir, aquest curs les festes no seran obertes a les famílies i es realitzaran com el curs passat.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Prof\AppData\Local\Microsoft\Windows\Temporary Internet Files\Content.IE5\MIX52JT9\MC900382561[1].jpg" id="200" name="Google Shape;2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3650" y="23701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AEGQ8M6A\MC900383170[1].wmf" id="201" name="Google Shape;2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175" y="2390775"/>
            <a:ext cx="688975" cy="614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AEGQ8M6A\MC900439777[1].png" id="202" name="Google Shape;20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3812" y="1262062"/>
            <a:ext cx="682625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MIX52JT9\MP900390493[1].jpg" id="203" name="Google Shape;20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175" y="3213100"/>
            <a:ext cx="51435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MIX52JT9\MC900412814[1].wmf" id="204" name="Google Shape;20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50012" y="3521075"/>
            <a:ext cx="1006475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locs.xtec.cat/marionamartinfantil/files/2011/11/castanyera.png" id="205" name="Google Shape;20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937" y="1571625"/>
            <a:ext cx="1000125" cy="73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7070c0457_0_8"/>
          <p:cNvSpPr txBox="1"/>
          <p:nvPr>
            <p:ph idx="4294967295" type="title"/>
          </p:nvPr>
        </p:nvSpPr>
        <p:spPr>
          <a:xfrm>
            <a:off x="558550" y="152025"/>
            <a:ext cx="72390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CONFINAMENT</a:t>
            </a:r>
            <a:endParaRPr b="1" i="0" sz="380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g97070c0457_0_8"/>
          <p:cNvSpPr txBox="1"/>
          <p:nvPr>
            <p:ph idx="1" type="body"/>
          </p:nvPr>
        </p:nvSpPr>
        <p:spPr>
          <a:xfrm>
            <a:off x="465700" y="900250"/>
            <a:ext cx="7424700" cy="5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730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Font typeface="Arial"/>
              <a:buChar char="⦿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A través de videotrucades us demanarem disponibilitat sobre temes digitals (si no es té cap dispositiu cal fer previsió i comprar-ne, si es pot).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266700" lvl="0" marL="2730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Font typeface="Arial"/>
              <a:buChar char="⦿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Portar de casa una bossa per tenir-la preparada per agafar-ho tot (quaderns, tupper amb material individual…) en cas de confinament. Tot aquest material es farà servir paral.lelament a casa (en cas de confinament) i a l’escola.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266700" lvl="0" marL="2730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Font typeface="Arial"/>
              <a:buChar char="⦿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El contacte amb els alumnes serà a través del Meet.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232409" lvl="0" marL="2730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Char char="⦿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També podreu seguir les activitats proposades a través del bloc (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https://agora.xtec.cat/escola-roureda/)</a:t>
            </a:r>
            <a:r>
              <a:rPr lang="en-US" sz="1900">
                <a:latin typeface="Arial"/>
                <a:ea typeface="Arial"/>
                <a:cs typeface="Arial"/>
                <a:sym typeface="Arial"/>
              </a:rPr>
              <a:t> on penjarem una programació de les activitats que farem durant la setmana.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266700" lvl="0" marL="2730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Font typeface="Arial"/>
              <a:buChar char="⦿"/>
            </a:pP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Les activitats seran avaluables i s’avançarà matèria.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66700" lvl="0" marL="2730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Char char="⦿"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famílies que tinguin problemes per entendre i treballar amb el funcionament del MEET o altres recursos que utilitzem, poden comunicar-ho a la mestra i es facilitarà uns tutorials per ajudar-los.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idx="4294967295" type="title"/>
          </p:nvPr>
        </p:nvSpPr>
        <p:spPr>
          <a:xfrm>
            <a:off x="442900" y="338868"/>
            <a:ext cx="72390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PRECS I PREGUNTES</a:t>
            </a:r>
            <a:endParaRPr/>
          </a:p>
        </p:txBody>
      </p:sp>
      <p:sp>
        <p:nvSpPr>
          <p:cNvPr id="217" name="Google Shape;217;p11"/>
          <p:cNvSpPr txBox="1"/>
          <p:nvPr>
            <p:ph idx="1" type="body"/>
          </p:nvPr>
        </p:nvSpPr>
        <p:spPr>
          <a:xfrm>
            <a:off x="1785937" y="5275825"/>
            <a:ext cx="45531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Bon </a:t>
            </a:r>
            <a:r>
              <a:rPr lang="en-US"/>
              <a:t>c</a:t>
            </a: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urs i moltes gràcies per la vostra assistència!</a:t>
            </a:r>
            <a:endParaRPr/>
          </a:p>
        </p:txBody>
      </p:sp>
      <p:pic>
        <p:nvPicPr>
          <p:cNvPr descr="http://static.wixstatic.com/media/dad845_a3d53682b6f04cf592471b60a5cff8a4.jpg_srz_p_509_359_75_22_0.50_1.20_0.00_jpg_srz"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300" y="1384425"/>
            <a:ext cx="484822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6e5e24c1d_0_0"/>
          <p:cNvSpPr txBox="1"/>
          <p:nvPr>
            <p:ph type="title"/>
          </p:nvPr>
        </p:nvSpPr>
        <p:spPr>
          <a:xfrm>
            <a:off x="457200" y="591200"/>
            <a:ext cx="7239000" cy="636000"/>
          </a:xfrm>
          <a:prstGeom prst="rect">
            <a:avLst/>
          </a:prstGeom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TINGUEU EN COMPTE QUE: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3" name="Google Shape;123;g96e5e24c1d_0_0"/>
          <p:cNvSpPr txBox="1"/>
          <p:nvPr>
            <p:ph idx="1" type="body"/>
          </p:nvPr>
        </p:nvSpPr>
        <p:spPr>
          <a:xfrm>
            <a:off x="457200" y="2200925"/>
            <a:ext cx="7239000" cy="30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 LA INFORMACIÓ QUE DONAREM AVUI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LA PROGRAMACIÓ QUE REALITZAREM ÉS A CURT TERMINI I POT ANAR VARIANT SEGONS LES INSTRUCCIONS QUE ANEM REBENT DEL DEPARTAMENT DE SALUT I DEL DEPARTAMENT D’EDUCACIÓ.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idx="4294967295"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MESTRES</a:t>
            </a:r>
            <a:endParaRPr b="1" i="0" sz="3800" u="none" cap="none" strike="noStrike">
              <a:solidFill>
                <a:srgbClr val="F900C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2"/>
          <p:cNvSpPr txBox="1"/>
          <p:nvPr>
            <p:ph idx="1" type="body"/>
          </p:nvPr>
        </p:nvSpPr>
        <p:spPr>
          <a:xfrm>
            <a:off x="457200" y="1567950"/>
            <a:ext cx="7500900" cy="47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98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Tutor P</a:t>
            </a:r>
            <a:r>
              <a:rPr lang="en-US"/>
              <a:t>5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A: </a:t>
            </a:r>
            <a:r>
              <a:rPr lang="en-US"/>
              <a:t>Joan Lobato</a:t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Email: </a:t>
            </a:r>
            <a:r>
              <a:rPr lang="en-US" u="sng">
                <a:solidFill>
                  <a:srgbClr val="0000FF"/>
                </a:solidFill>
              </a:rPr>
              <a:t>joanlobato@roureda.cat</a:t>
            </a:r>
            <a:endParaRPr u="sng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98"/>
              <a:buChar char="●"/>
            </a:pPr>
            <a:r>
              <a:rPr lang="en-US"/>
              <a:t>Tutora P5 B: Núria Serra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Email: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nuriaserra</a:t>
            </a:r>
            <a:r>
              <a:rPr b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@roureda.cat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Especialistes:</a:t>
            </a:r>
            <a:endParaRPr/>
          </a:p>
          <a:p>
            <a:pPr indent="-31203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14"/>
              <a:buChar char="●"/>
            </a:pPr>
            <a:r>
              <a:rPr lang="en-US"/>
              <a:t>Música: Ramón Pérez</a:t>
            </a:r>
            <a:endParaRPr/>
          </a:p>
          <a:p>
            <a:pPr indent="-31203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14"/>
              <a:buChar char="●"/>
            </a:pPr>
            <a:r>
              <a:rPr lang="en-US"/>
              <a:t>Psicomotricitat: Saray Moya</a:t>
            </a:r>
            <a:endParaRPr/>
          </a:p>
          <a:p>
            <a:pPr indent="-31203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14"/>
              <a:buChar char="●"/>
            </a:pPr>
            <a:r>
              <a:rPr lang="en-US"/>
              <a:t>MALL: Saray Bonilla</a:t>
            </a:r>
            <a:endParaRPr/>
          </a:p>
          <a:p>
            <a:pPr indent="-31203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14"/>
              <a:buChar char="●"/>
            </a:pPr>
            <a:r>
              <a:rPr lang="en-US"/>
              <a:t>Anglès: Adelaida Sánchez</a:t>
            </a:r>
            <a:endParaRPr/>
          </a:p>
          <a:p>
            <a:pPr indent="-31203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14"/>
              <a:buChar char="●"/>
            </a:pPr>
            <a:r>
              <a:rPr lang="en-US"/>
              <a:t>MEE: Roser Casanovas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6368" lvl="4" marL="12795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4" marL="12795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e1e3ba7ad_0_2"/>
          <p:cNvSpPr txBox="1"/>
          <p:nvPr>
            <p:ph type="title"/>
          </p:nvPr>
        </p:nvSpPr>
        <p:spPr>
          <a:xfrm>
            <a:off x="457200" y="320675"/>
            <a:ext cx="7239000" cy="522300"/>
          </a:xfrm>
          <a:prstGeom prst="rect">
            <a:avLst/>
          </a:prstGeom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HORARI AULA P5 B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6" name="Google Shape;136;gee1e3ba7ad_0_2"/>
          <p:cNvSpPr txBox="1"/>
          <p:nvPr>
            <p:ph idx="1" type="body"/>
          </p:nvPr>
        </p:nvSpPr>
        <p:spPr>
          <a:xfrm>
            <a:off x="457200" y="1609725"/>
            <a:ext cx="7239000" cy="48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gee1e3ba7ad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21250"/>
            <a:ext cx="7115850" cy="543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idx="4294967295" type="title"/>
          </p:nvPr>
        </p:nvSpPr>
        <p:spPr>
          <a:xfrm>
            <a:off x="457200" y="295500"/>
            <a:ext cx="7239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ENTRADES I SORTIDES</a:t>
            </a:r>
            <a:endParaRPr b="1" i="0" sz="380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259800" y="1003600"/>
            <a:ext cx="7633800" cy="57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●"/>
            </a:pPr>
            <a:r>
              <a:rPr lang="en-US" sz="2000"/>
              <a:t>P5A i P5B</a:t>
            </a: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Entrarà i sortirà sempre pel menjador. </a:t>
            </a:r>
            <a:endParaRPr b="0" i="0" sz="20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Matí: </a:t>
            </a:r>
            <a:r>
              <a:rPr lang="en-US" sz="2000"/>
              <a:t>de 9 a 12.30h i tarda de 15 a 16.30h.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73050" lvl="0" marL="2730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22122"/>
                </a:solidFill>
                <a:latin typeface="Arial"/>
                <a:ea typeface="Arial"/>
                <a:cs typeface="Arial"/>
                <a:sym typeface="Arial"/>
              </a:rPr>
              <a:t>MÀXIMA PUNTUALITAT EN LES ENTRADES I SORTIDES PER EVITAR AGLOMERACIONS I PODER MANTENIR LES DISTÀNCIES DE SEGURETAT RECOMANADES.</a:t>
            </a:r>
            <a:endParaRPr b="1" sz="1800">
              <a:solidFill>
                <a:srgbClr val="92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92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mestra serà qui surti a buscar </a:t>
            </a:r>
            <a:r>
              <a:rPr lang="en-US" sz="2000"/>
              <a:t>els</a:t>
            </a: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alumnes i qui els traurà. Les famílies no podran entrar a l’escola.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Entraran en fila i sortiran també en fila però en ordre </a:t>
            </a:r>
            <a:r>
              <a:rPr lang="en-US" sz="2000"/>
              <a:t>numèric. L</a:t>
            </a: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 famílies també esperaran a fora, en un espai marcat, també en el mateix ordre </a:t>
            </a:r>
            <a:r>
              <a:rPr lang="en-US" sz="2000"/>
              <a:t>numèric que el seu fill/a</a:t>
            </a: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les entrades i a les sortides no es podrà parlar amb el tutor</a:t>
            </a:r>
            <a:r>
              <a:rPr lang="en-US" sz="2000"/>
              <a:t>.</a:t>
            </a: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/>
              <a:t>La nostra comunicació serà a través de l’agenda. </a:t>
            </a:r>
            <a:r>
              <a:rPr lang="en-US" sz="2000"/>
              <a:t>En cas d’urgència podeu utilitzar el telèfon. El correu electrònic l’utilitzarem per donar i rebre informacions que no siguin immediates. (Destinarem un dia per contestar els vostres correus: dimarts de 12:30 a 13:30).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6e5e24c1d_0_16"/>
          <p:cNvSpPr txBox="1"/>
          <p:nvPr>
            <p:ph idx="1" type="body"/>
          </p:nvPr>
        </p:nvSpPr>
        <p:spPr>
          <a:xfrm>
            <a:off x="297550" y="823075"/>
            <a:ext cx="7667700" cy="4900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En cas de pluja, no hi haurà modificacions en  les entrades i sortides. Cal venir preparats per aquests casos amb una capelina, botes d’aigua...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obretot, informeu a la mestra de qui utilitzarà el servei de menjador, autocar, ...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durant el curs canvieu l’adreça o número de telèfon (aquest any caldrà més d’un número de telèfon), email, aviseu a la tutora.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Autoritzacions sobre la recollida dels alumnes. Recordeu d’entrar a la TPV per signar totes les autoritzacions.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417457c12_1_57"/>
          <p:cNvSpPr txBox="1"/>
          <p:nvPr>
            <p:ph idx="4294967295" type="title"/>
          </p:nvPr>
        </p:nvSpPr>
        <p:spPr>
          <a:xfrm>
            <a:off x="500034" y="285728"/>
            <a:ext cx="7239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  <a:endParaRPr b="1" i="0" sz="3800" u="none" cap="none" strike="noStrike">
              <a:solidFill>
                <a:srgbClr val="F900C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g9417457c12_1_57"/>
          <p:cNvSpPr txBox="1"/>
          <p:nvPr>
            <p:ph idx="1" type="body"/>
          </p:nvPr>
        </p:nvSpPr>
        <p:spPr>
          <a:xfrm>
            <a:off x="306500" y="1749700"/>
            <a:ext cx="7786800" cy="4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00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>
                <a:solidFill>
                  <a:srgbClr val="591F4D"/>
                </a:solidFill>
                <a:latin typeface="Arial"/>
                <a:ea typeface="Arial"/>
                <a:cs typeface="Arial"/>
                <a:sym typeface="Arial"/>
              </a:rPr>
              <a:t>OMENTEM L’ÚS DE L’AGENDA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52527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84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2000"/>
              <a:buFont typeface="Arial"/>
              <a:buChar char="◼"/>
            </a:pPr>
            <a:r>
              <a:rPr i="0" lang="en-US" sz="200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Mitjà de comunicació principal mestre/família (transport escolar, menjador…).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84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2000"/>
              <a:buFont typeface="Arial"/>
              <a:buChar char="◼"/>
            </a:pPr>
            <a:r>
              <a:rPr i="0" lang="en-US" sz="200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Important justificar les faltes d’assistència per escrit.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84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2000"/>
              <a:buFont typeface="Arial"/>
              <a:buChar char="◼"/>
            </a:pPr>
            <a:r>
              <a:rPr i="0" lang="en-US" sz="200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S’ha de portar a l’escola cada dia.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1684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84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2000"/>
              <a:buFont typeface="Arial"/>
              <a:buChar char="◼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0" lang="en-US" sz="200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igneu les informacions reb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i="0" lang="en-US" sz="200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des.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1684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2000"/>
              <a:buFont typeface="Arial"/>
              <a:buChar char="◼"/>
            </a:pPr>
            <a:r>
              <a:rPr i="0" lang="en-US" sz="200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rPr>
              <a:t>Calendari del curs (festius, dies lliure disposició, vacances…).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Prof\AppData\Local\Microsoft\Windows\Temporary Internet Files\Content.IE5\NA50LJ5Z\MC900310838[1].wmf" id="156" name="Google Shape;156;g9417457c12_1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5" y="428625"/>
            <a:ext cx="1593852" cy="105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idx="4294967295" type="title"/>
          </p:nvPr>
        </p:nvSpPr>
        <p:spPr>
          <a:xfrm>
            <a:off x="457200" y="499450"/>
            <a:ext cx="72390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b="1" i="0" lang="en-US" sz="302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MESURES DE SEGURETAT A L’ESCOLA</a:t>
            </a:r>
            <a:endParaRPr b="1" i="0" sz="272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318900" y="1372900"/>
            <a:ext cx="75156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Font typeface="Arial"/>
              <a:buChar char="⦿"/>
            </a:pPr>
            <a:r>
              <a:rPr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grups seran estables i no es barrejaran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27940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Font typeface="Arial"/>
              <a:buChar char="⦿"/>
            </a:pPr>
            <a:r>
              <a:rPr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patis: cada 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nivell </a:t>
            </a:r>
            <a:r>
              <a:rPr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sortirà a una franja d’horari diferent i espai delimitat.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27940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60"/>
              <a:buFont typeface="Arial"/>
              <a:buChar char="⦿"/>
            </a:pPr>
            <a:r>
              <a:rPr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menors de 6 anys no cal que portin mascareta. La resta d’alumnat sí, i per tant hauran de portar-la fins que entren dins la seva aula.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27940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60"/>
              <a:buFont typeface="Arial"/>
              <a:buChar char="⦿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Telèfons actualitzats (i més d’un) per trucar en el cas que un alumne tingui algun símptoma compatible de Covid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i="0" lang="en-US" sz="2100"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Si teniu un telèfon nou o un correu nou, si us plau, envieu un correu.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18034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0099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7070c0457_0_0"/>
          <p:cNvSpPr txBox="1"/>
          <p:nvPr>
            <p:ph idx="1" type="body"/>
          </p:nvPr>
        </p:nvSpPr>
        <p:spPr>
          <a:xfrm>
            <a:off x="507875" y="844575"/>
            <a:ext cx="7239000" cy="564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1" lang="en-US" sz="16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n-US" sz="1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es presenta la sospita de que un/a alumne/a, presenta símptomes compatibles amb la COVID-19: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Es portarà al despatx de reunions de la direcció.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La persona que l’acompanya s’haurà de desinfectar a consciència les mans. I equipar-se amb l’equip EPI.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 l’alumne/a que presenta símptomes  se li posarà una mascareta quirúrgica (de l’equip d’EPI facilitat pel DEGC), se li desinfectarà les mans i se li posarà guants.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La direcció del centre es posarà en contacte amb la família per tal de que vingui a buscar l’infant el més aviat possible (termini màxim, 1h).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el nen o nena amb símptomes presenta un quadre greu: febre molt alta o dificultats respiratòries, també ens posarem en contacte amb el 061.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família és l’encarregada de contactar amb el seu CAP de referència per valorar la situació i fer les actuacions necessàries.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97070c0457_0_0"/>
          <p:cNvSpPr txBox="1"/>
          <p:nvPr/>
        </p:nvSpPr>
        <p:spPr>
          <a:xfrm>
            <a:off x="380625" y="287175"/>
            <a:ext cx="76962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rPr>
              <a:t>ACTUACIÓ EN CAS DE SIMPTOMATOLOGIA SUSCEPTIBLE DE COVID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2013-09-05T06:57:29Z</dcterms:created>
  <dc:creator>prof</dc:creator>
</cp:coreProperties>
</file>