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9144000"/>
  <p:notesSz cx="6858000" cy="9144000"/>
  <p:embeddedFontLst>
    <p:embeddedFont>
      <p:font typeface="Architects Daughter"/>
      <p:regular r:id="rId31"/>
    </p:embeddedFont>
    <p:embeddedFont>
      <p:font typeface="Libre Franklin"/>
      <p:regular r:id="rId32"/>
      <p:bold r:id="rId33"/>
      <p:italic r:id="rId34"/>
      <p:boldItalic r:id="rId35"/>
    </p:embeddedFont>
    <p:embeddedFont>
      <p:font typeface="Gill Sans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8" roundtripDataSignature="AMtx7miLXjO3lEafwz1q5I90JYmtRUxr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chitectsDaughter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ibreFranklin-bold.fntdata"/><Relationship Id="rId10" Type="http://schemas.openxmlformats.org/officeDocument/2006/relationships/slide" Target="slides/slide5.xml"/><Relationship Id="rId32" Type="http://schemas.openxmlformats.org/officeDocument/2006/relationships/font" Target="fonts/LibreFranklin-regular.fntdata"/><Relationship Id="rId13" Type="http://schemas.openxmlformats.org/officeDocument/2006/relationships/slide" Target="slides/slide8.xml"/><Relationship Id="rId35" Type="http://schemas.openxmlformats.org/officeDocument/2006/relationships/font" Target="fonts/LibreFranklin-boldItalic.fntdata"/><Relationship Id="rId12" Type="http://schemas.openxmlformats.org/officeDocument/2006/relationships/slide" Target="slides/slide7.xml"/><Relationship Id="rId34" Type="http://schemas.openxmlformats.org/officeDocument/2006/relationships/font" Target="fonts/LibreFranklin-italic.fntdata"/><Relationship Id="rId15" Type="http://schemas.openxmlformats.org/officeDocument/2006/relationships/slide" Target="slides/slide10.xml"/><Relationship Id="rId37" Type="http://schemas.openxmlformats.org/officeDocument/2006/relationships/font" Target="fonts/GillSans-bold.fntdata"/><Relationship Id="rId14" Type="http://schemas.openxmlformats.org/officeDocument/2006/relationships/slide" Target="slides/slide9.xml"/><Relationship Id="rId36" Type="http://schemas.openxmlformats.org/officeDocument/2006/relationships/font" Target="fonts/GillSans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3" name="Google Shape;21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e73294c5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gee73294c5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42fa35b5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g942fa35b5f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2" type="sldNum"/>
          </p:nvPr>
        </p:nvSpPr>
        <p:spPr>
          <a:xfrm>
            <a:off x="8714816" y="6473825"/>
            <a:ext cx="273609" cy="2649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7" name="Google Shape;67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0" name="Google Shape;60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14.png"/><Relationship Id="rId6" Type="http://schemas.openxmlformats.org/officeDocument/2006/relationships/image" Target="../media/image6.png"/><Relationship Id="rId7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bernainglada@roureda.cat" TargetMode="External"/><Relationship Id="rId4" Type="http://schemas.openxmlformats.org/officeDocument/2006/relationships/hyperlink" Target="mailto:silviaferrer@roureda.cat" TargetMode="External"/><Relationship Id="rId5" Type="http://schemas.openxmlformats.org/officeDocument/2006/relationships/hyperlink" Target="mailto:saraymoya@roureda.cat" TargetMode="External"/><Relationship Id="rId6" Type="http://schemas.openxmlformats.org/officeDocument/2006/relationships/hyperlink" Target="mailto:annaallue@roureda.cat" TargetMode="External"/><Relationship Id="rId7" Type="http://schemas.openxmlformats.org/officeDocument/2006/relationships/hyperlink" Target="mailto:ramonperez@roureda.ca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hyperlink" Target="http://escolaroureda.wix.com/escola-roureda" TargetMode="External"/><Relationship Id="rId5" Type="http://schemas.openxmlformats.org/officeDocument/2006/relationships/hyperlink" Target="http://escolaroureda.wix.com/escola-roureda" TargetMode="External"/><Relationship Id="rId6" Type="http://schemas.openxmlformats.org/officeDocument/2006/relationships/hyperlink" Target="https://agora.xtec.cat/escola-roured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723278" y="4432125"/>
            <a:ext cx="63222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mic Sans MS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</a:rPr>
              <a:t>BENVINGUTS A L’AULA DE 2n </a:t>
            </a:r>
            <a:endParaRPr b="1" i="0" sz="45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mic Sans MS"/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</a:rPr>
              <a:t>2021-22</a:t>
            </a:r>
            <a:endParaRPr b="1" i="0" sz="1900" u="none" cap="none" strike="noStrike">
              <a:solidFill>
                <a:srgbClr val="000000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>
            <p:ph idx="4294967295" type="body"/>
          </p:nvPr>
        </p:nvSpPr>
        <p:spPr>
          <a:xfrm>
            <a:off x="297030" y="1914525"/>
            <a:ext cx="832961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i="0" lang="en-US" sz="4400" strike="noStrike">
                <a:solidFill>
                  <a:srgbClr val="271D18"/>
                </a:solidFill>
                <a:latin typeface="Calibri"/>
                <a:ea typeface="Calibri"/>
                <a:cs typeface="Calibri"/>
                <a:sym typeface="Calibri"/>
              </a:rPr>
              <a:t>Fomentar l’ús de l’agenda 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br>
              <a:rPr b="0"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b="0" lang="en-US" sz="240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Mitjà de comunicació principal mestre/família. </a:t>
            </a:r>
            <a:endParaRPr b="0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Conté informació important per la família.</a:t>
            </a:r>
            <a:endParaRPr b="0" i="0" sz="2400" u="none" strike="noStrike">
              <a:solidFill>
                <a:srgbClr val="3891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Eina bàsica per l’alumne per organitzar-se i planificar-se.</a:t>
            </a:r>
            <a:endParaRPr b="0" i="0" sz="2400" u="none" strike="noStrike">
              <a:solidFill>
                <a:srgbClr val="3891A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Informar a la mestra de qui utilitza el servei de menjador, autocar...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None/>
            </a:pPr>
            <a:r>
              <a:t/>
            </a:r>
            <a:endParaRPr b="0" i="0" sz="1800" u="none" strike="noStrike">
              <a:solidFill>
                <a:srgbClr val="3891A7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25754" lvl="0" marL="32575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</a:pPr>
            <a:r>
              <a:rPr lang="en-US" sz="2090"/>
              <a:t> </a:t>
            </a:r>
            <a:endParaRPr b="1"/>
          </a:p>
          <a:p>
            <a:pPr indent="-325754" lvl="0" marL="325754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oto Sans Symbols"/>
              <a:buNone/>
            </a:pPr>
            <a:r>
              <a:rPr b="1" lang="en-US"/>
              <a:t>Cal justificar les absències. </a:t>
            </a:r>
            <a:endParaRPr sz="2090"/>
          </a:p>
          <a:p>
            <a:pPr indent="-325754" lvl="0" marL="32575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Noto Sans Symbols"/>
              <a:buNone/>
            </a:pPr>
            <a:r>
              <a:rPr lang="en-US" sz="2090"/>
              <a:t>   </a:t>
            </a:r>
            <a:endParaRPr/>
          </a:p>
        </p:txBody>
      </p:sp>
      <p:pic>
        <p:nvPicPr>
          <p:cNvPr descr="C:\Users\Prof\AppData\Local\Microsoft\Windows\Temporary Internet Files\Content.IE5\NA50LJ5Z\MC900310838[1].wmf"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9587" y="567139"/>
            <a:ext cx="1593850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8"/>
          <p:cNvSpPr/>
          <p:nvPr/>
        </p:nvSpPr>
        <p:spPr>
          <a:xfrm>
            <a:off x="2954367" y="172447"/>
            <a:ext cx="31854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437622" y="1144495"/>
            <a:ext cx="7858180" cy="74789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1920" lvl="0" marL="444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Molt important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puntualitat tant a les entrades com a les sortides. Rescordeu que seran per ordre alfabètic (cognom).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92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Noto Sans Symbols"/>
              <a:buChar char="⮚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Justifiquem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faltes a l’agenda.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44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2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347889" y="172447"/>
            <a:ext cx="839845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PUNTUALITAT I ASSISTÈNCIA</a:t>
            </a:r>
            <a:endParaRPr b="1" i="0" sz="4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/>
        </p:nvSpPr>
        <p:spPr>
          <a:xfrm>
            <a:off x="500034" y="836612"/>
            <a:ext cx="8643966" cy="5876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26987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hi haurà AGRUPAMENTS FLEXIBLES.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APRENENTATGE AUTÒNOM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APRENENTATGE DIGITAL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 TUTORIAL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•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 DE LES EMOCIONS</a:t>
            </a:r>
            <a:endParaRPr/>
          </a:p>
          <a:p>
            <a:pPr indent="0" lvl="0" marL="2698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Projecte interdisciplinar amb treball cooperatiu</a:t>
            </a:r>
            <a:endParaRPr b="0" i="0" sz="2000" u="none" cap="none" strike="noStrike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Gust per la lectura (Pla Lector).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Caixa dels missatges secrets.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Llibreta pel gust d’escriure (llibreta bonica mig foli).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Comprensió lectora (en farem una setmanal i sempre serà amb modelatge de la mestra primer i una altra sols).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Treball d’habilitats socials per millorar l’actitud i cohesió dins el grup.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80"/>
              <a:buFont typeface="Arial"/>
              <a:buChar char="-"/>
            </a:pPr>
            <a:r>
              <a:rPr b="0" i="0" lang="en-US" sz="2000" u="none" cap="none" strike="noStrike">
                <a:solidFill>
                  <a:srgbClr val="320E04"/>
                </a:solidFill>
                <a:latin typeface="Calibri"/>
                <a:ea typeface="Calibri"/>
                <a:cs typeface="Calibri"/>
                <a:sym typeface="Calibri"/>
              </a:rPr>
              <a:t>Jocs matemàtics.</a:t>
            </a:r>
            <a:endParaRPr b="0" i="0" sz="2000" u="none" cap="none" strike="noStrike">
              <a:solidFill>
                <a:srgbClr val="320E0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6987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743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6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20E0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1740341" y="124320"/>
            <a:ext cx="626325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 TREBALLEM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"/>
          <p:cNvSpPr txBox="1"/>
          <p:nvPr>
            <p:ph idx="4294967295" type="body"/>
          </p:nvPr>
        </p:nvSpPr>
        <p:spPr>
          <a:xfrm>
            <a:off x="96253" y="164225"/>
            <a:ext cx="8807115" cy="6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9470" lvl="0" marL="33947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65"/>
              <a:buFont typeface="Noto Sans Symbols"/>
              <a:buNone/>
            </a:pPr>
            <a:r>
              <a:rPr lang="en-US" sz="1465"/>
              <a:t>    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rPr lang="en-US" sz="296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CAL PORTAR </a:t>
            </a:r>
            <a:r>
              <a:rPr b="1" lang="en-US" sz="1850">
                <a:solidFill>
                  <a:srgbClr val="007EEA"/>
                </a:solidFill>
                <a:latin typeface="Calibri"/>
                <a:ea typeface="Calibri"/>
                <a:cs typeface="Calibri"/>
                <a:sym typeface="Calibri"/>
              </a:rPr>
              <a:t> NOMÉS</a:t>
            </a:r>
            <a:r>
              <a:rPr lang="en-US" sz="1850">
                <a:solidFill>
                  <a:srgbClr val="007EE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50">
                <a:latin typeface="Calibri"/>
                <a:ea typeface="Calibri"/>
                <a:cs typeface="Calibri"/>
                <a:sym typeface="Calibri"/>
              </a:rPr>
              <a:t>EL MATERIAL QUE CONSTA A LA LLISTA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Motxilla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Carmanyola per l’esmorzar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Una ampolla d’aigua diària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Bata o samarreta per plàstica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Mascareta de recanvi.</a:t>
            </a:r>
            <a:endParaRPr/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Carmanyola de plastic amb pestanyes 25x14x7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- 1 capsa de mocadors de paper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40005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- 1 paquet de tovalloletes humides.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- 2 rotlles de paper de cuina per eixugar les mans.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lang="en-US" sz="18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Ronyonera per guardar la mascareta. Si no teniu ronyonera doncs alguna cosa semblant que es puguin penjar, com un clauer amb un petit moneder, etc...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370"/>
              </a:spcBef>
              <a:spcAft>
                <a:spcPts val="0"/>
              </a:spcAft>
              <a:buClr>
                <a:srgbClr val="FF0000"/>
              </a:buClr>
              <a:buSzPts val="1850"/>
              <a:buFont typeface="Noto Sans Symbols"/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370"/>
              </a:spcBef>
              <a:spcAft>
                <a:spcPts val="0"/>
              </a:spcAft>
              <a:buClr>
                <a:srgbClr val="FF0000"/>
              </a:buClr>
              <a:buSzPts val="1850"/>
              <a:buFont typeface="Noto Sans Symbols"/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 US PLAU, MARQUEU JAQUETES i BATA.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5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None/>
            </a:pPr>
            <a:r>
              <a:t/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ts val="1850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El dia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d'Educació Física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tots els infants han de portar: xandall, bambes i un necesser amb una tovallola petita i una samarreta de recanvi. 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370"/>
              </a:spcBef>
              <a:spcAft>
                <a:spcPts val="0"/>
              </a:spcAft>
              <a:buSzPts val="185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Les llibretes, carpetes, carpesans, llapis, colors, gomes,...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seran  facilitades per l’escola a l’inici del curs.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39470" lvl="0" marL="339470" rtl="0" algn="l">
              <a:lnSpc>
                <a:spcPct val="6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Noto Sans Symbols"/>
              <a:buNone/>
            </a:pPr>
            <a:r>
              <a:t/>
            </a:r>
            <a:endParaRPr sz="29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>
            <p:ph idx="4294967295" type="body"/>
          </p:nvPr>
        </p:nvSpPr>
        <p:spPr>
          <a:xfrm>
            <a:off x="500034" y="214290"/>
            <a:ext cx="8229600" cy="642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A192"/>
              </a:buClr>
              <a:buSzPts val="4400"/>
              <a:buFont typeface="Noto Sans Symbols"/>
              <a:buNone/>
            </a:pPr>
            <a:r>
              <a:rPr lang="en-US" u="none"/>
              <a:t> </a:t>
            </a:r>
            <a:endParaRPr u="none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A192"/>
              </a:buClr>
              <a:buSzPts val="3200"/>
              <a:buFont typeface="Noto Sans Symbols"/>
              <a:buNone/>
            </a:pPr>
            <a:r>
              <a:t/>
            </a:r>
            <a:endParaRPr u="none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4400"/>
              <a:t>Els </a:t>
            </a:r>
            <a:r>
              <a:rPr lang="en-US" sz="4400">
                <a:solidFill>
                  <a:schemeClr val="dk1"/>
                </a:solidFill>
              </a:rPr>
              <a:t>llibres s’hauran de portar el primer </a:t>
            </a:r>
            <a:r>
              <a:rPr lang="en-US" sz="4400"/>
              <a:t>dia d’escola.</a:t>
            </a:r>
            <a:endParaRPr sz="4400"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/>
              <a:t> 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1397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/>
              <a:t>   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2973604" y="172447"/>
            <a:ext cx="314701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LLIBRES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idx="4294967295" type="body"/>
          </p:nvPr>
        </p:nvSpPr>
        <p:spPr>
          <a:xfrm>
            <a:off x="428600" y="1071550"/>
            <a:ext cx="8229600" cy="555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/>
              <a:t>	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>
                <a:solidFill>
                  <a:schemeClr val="accent2"/>
                </a:solidFill>
              </a:rPr>
              <a:t>	</a:t>
            </a:r>
            <a:r>
              <a:rPr b="1" lang="en-US" u="sng">
                <a:solidFill>
                  <a:schemeClr val="accent2"/>
                </a:solidFill>
              </a:rPr>
              <a:t>DEURES SISTEMATITZATS</a:t>
            </a:r>
            <a:endParaRPr>
              <a:solidFill>
                <a:schemeClr val="accent2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/>
              <a:t>          Dilluns</a:t>
            </a:r>
            <a:r>
              <a:rPr lang="en-US" sz="3000"/>
              <a:t>: expressió escrita i operacions matemàtiques</a:t>
            </a:r>
            <a:r>
              <a:rPr lang="en-US"/>
              <a:t>.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 sz="3000"/>
              <a:t>          Dimecres: </a:t>
            </a:r>
            <a:r>
              <a:rPr lang="en-US"/>
              <a:t>comprensió lectora (</a:t>
            </a:r>
            <a:r>
              <a:rPr i="1" lang="en-US"/>
              <a:t>serà digital</a:t>
            </a:r>
            <a:r>
              <a:rPr lang="en-US"/>
              <a:t>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1" u="sng"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b="1" lang="en-US">
                <a:solidFill>
                  <a:schemeClr val="accent2"/>
                </a:solidFill>
              </a:rPr>
              <a:t>	</a:t>
            </a:r>
            <a:r>
              <a:rPr b="1" lang="en-US" u="sng">
                <a:solidFill>
                  <a:schemeClr val="accent2"/>
                </a:solidFill>
              </a:rPr>
              <a:t>DEURES NO SISTEMATITZATS</a:t>
            </a:r>
            <a:endParaRPr>
              <a:solidFill>
                <a:schemeClr val="accent2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 sz="3000"/>
              <a:t>            Feines </a:t>
            </a:r>
            <a:r>
              <a:rPr lang="en-US"/>
              <a:t>per acabar.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/>
              <a:t>            Lectura.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 sz="3000"/>
              <a:t>            </a:t>
            </a:r>
            <a:r>
              <a:rPr lang="en-US"/>
              <a:t>Activitats  de recerca per medi.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None/>
            </a:pPr>
            <a:r>
              <a:rPr lang="en-US" sz="3000"/>
              <a:t>	</a:t>
            </a:r>
            <a:r>
              <a:rPr lang="en-US"/>
              <a:t>	 	</a:t>
            </a:r>
            <a:r>
              <a:rPr lang="en-US" sz="3000"/>
              <a:t>Lectura i treball </a:t>
            </a:r>
            <a:r>
              <a:rPr lang="en-US"/>
              <a:t>escrit de dos llibres (gener I maig).</a:t>
            </a:r>
            <a:endParaRPr/>
          </a:p>
        </p:txBody>
      </p:sp>
      <p:sp>
        <p:nvSpPr>
          <p:cNvPr id="171" name="Google Shape;171;p14"/>
          <p:cNvSpPr/>
          <p:nvPr/>
        </p:nvSpPr>
        <p:spPr>
          <a:xfrm>
            <a:off x="1000099" y="2348586"/>
            <a:ext cx="2859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2" name="Google Shape;172;p14"/>
          <p:cNvSpPr/>
          <p:nvPr/>
        </p:nvSpPr>
        <p:spPr>
          <a:xfrm>
            <a:off x="999951" y="3176445"/>
            <a:ext cx="2859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:\Users\Prof\AppData\Local\Microsoft\Windows\Temporary Internet Files\Content.IE5\MIX52JT9\MC900312466[1].wmf" id="173" name="Google Shape;17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88904">
            <a:off x="6364287" y="473075"/>
            <a:ext cx="1812926" cy="16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4"/>
          <p:cNvSpPr/>
          <p:nvPr/>
        </p:nvSpPr>
        <p:spPr>
          <a:xfrm>
            <a:off x="3012075" y="172447"/>
            <a:ext cx="307007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999951" y="4291470"/>
            <a:ext cx="2859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996017" y="4667681"/>
            <a:ext cx="2859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996017" y="5130621"/>
            <a:ext cx="2859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996017" y="5593567"/>
            <a:ext cx="285900" cy="21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9" name="Google Shape;179;p14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1015464" y="285749"/>
            <a:ext cx="721413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TASCA IMPORTANT: LLEGIR CADA DIA PER MILLORAR LA VELOCITAT LECTORA I LA COMPRENSIÓ.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1544" y="2700136"/>
            <a:ext cx="3781425" cy="32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/>
          <p:nvPr>
            <p:ph idx="1" type="body"/>
          </p:nvPr>
        </p:nvSpPr>
        <p:spPr>
          <a:xfrm>
            <a:off x="341183" y="1693364"/>
            <a:ext cx="8258204" cy="5429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08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b="1" lang="en-US" sz="2000"/>
              <a:t>AMB EL PROJECTE DE LA ROUREDA TREBALLEM TOTES LES ÀREES:</a:t>
            </a:r>
            <a:endParaRPr sz="2000"/>
          </a:p>
          <a:p>
            <a:pPr indent="-406400" lvl="0" marL="4572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Català: diferents tipologies escrites (text descriptiu, text expositiu i text  poètic).</a:t>
            </a:r>
            <a:endParaRPr/>
          </a:p>
          <a:p>
            <a:pPr indent="-406400" lvl="0" marL="4572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Matemàtiques: espai i forma (damunt, sota , davant,darrere, lluny, a prop) mesures…</a:t>
            </a:r>
            <a:endParaRPr/>
          </a:p>
          <a:p>
            <a:pPr indent="-406400" lvl="0" marL="4572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Medi social i natural: paisatge, plantes, animals, recollida de dades, observació, ...</a:t>
            </a:r>
            <a:endParaRPr/>
          </a:p>
          <a:p>
            <a:pPr indent="-406400" lvl="0" marL="45720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Expressió artística: treball de plàstica a partir del paisatge  proper i de l’ofici que dóna nom a la nostra aula i que servirà per decorar la classe.</a:t>
            </a:r>
            <a:endParaRPr/>
          </a:p>
          <a:p>
            <a:pPr indent="0" lvl="0" marL="508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br>
              <a:rPr lang="en-US" sz="1600"/>
            </a:br>
            <a:endParaRPr sz="1600"/>
          </a:p>
          <a:p>
            <a:pPr indent="-254000" lvl="0" marL="34290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195" name="Google Shape;195;p15"/>
          <p:cNvSpPr/>
          <p:nvPr/>
        </p:nvSpPr>
        <p:spPr>
          <a:xfrm>
            <a:off x="341183" y="92933"/>
            <a:ext cx="804419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PROJECTE INTERDISCIPLINAR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“LA ROUREDA”</a:t>
            </a:r>
            <a:endParaRPr b="1" i="0" sz="4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6"/>
          <p:cNvSpPr txBox="1"/>
          <p:nvPr>
            <p:ph idx="4294967295" type="body"/>
          </p:nvPr>
        </p:nvSpPr>
        <p:spPr>
          <a:xfrm>
            <a:off x="571472" y="1214422"/>
            <a:ext cx="4040188" cy="1643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7030A0"/>
                </a:solidFill>
                <a:latin typeface="Comic Sans MS"/>
                <a:ea typeface="Comic Sans MS"/>
                <a:cs typeface="Comic Sans MS"/>
                <a:sym typeface="Comic Sans MS"/>
              </a:rPr>
              <a:t>ROMERO BRITTO</a:t>
            </a:r>
            <a:endParaRPr b="1" i="0" sz="3200" u="none" cap="none" strike="noStrike">
              <a:solidFill>
                <a:srgbClr val="7030A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120376" y="285728"/>
            <a:ext cx="9023624" cy="206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ARTS AND CRAFTS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4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TREBALLEM UN AUTOR EN ANGLÈS</a:t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descr="El artista brasileño Romero Britto cuenta con un espacio permanente en  Madrid" id="202" name="Google Shape;202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romerobritto" id="203" name="Google Shape;2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8283" y="2468140"/>
            <a:ext cx="4089361" cy="22994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eply in Love - Romero Britto" id="204" name="Google Shape;20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596" y="3429000"/>
            <a:ext cx="4038591" cy="3028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idx="4294967295" type="body"/>
          </p:nvPr>
        </p:nvSpPr>
        <p:spPr>
          <a:xfrm>
            <a:off x="523345" y="1647559"/>
            <a:ext cx="7772400" cy="385765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lnSpcReduction="20000"/>
          </a:bodyPr>
          <a:lstStyle/>
          <a:p>
            <a:pPr indent="-4318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L’avaluació de les àrees es fa d’acord amb els criteris penjats a la web de l’escola, però cal tenir en compte que els deures són un percentatge de la nota final de  trimestre i de cicle.</a:t>
            </a:r>
            <a:endParaRPr/>
          </a:p>
          <a:p>
            <a:pPr indent="-4318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S’avalua el medi conjuntament   ( social i natural). </a:t>
            </a:r>
            <a:endParaRPr/>
          </a:p>
          <a:p>
            <a:pPr indent="-4318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També s’avalua l’àrea de valors.</a:t>
            </a:r>
            <a:endParaRPr/>
          </a:p>
          <a:p>
            <a:pPr indent="-4318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La nota de música i plàstica és conjunta.</a:t>
            </a:r>
            <a:endParaRPr/>
          </a:p>
          <a:p>
            <a:pPr indent="-431800" lvl="0" marL="45720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 sz="2400"/>
              <a:t>Tres informes d’avaluació, un per trimestre.</a:t>
            </a:r>
            <a:endParaRPr/>
          </a:p>
          <a:p>
            <a:pPr indent="-139700" lvl="0" marL="34290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2194560" y="428603"/>
            <a:ext cx="4976261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AVALUACIÓ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/>
          <p:nvPr/>
        </p:nvSpPr>
        <p:spPr>
          <a:xfrm>
            <a:off x="255750" y="814825"/>
            <a:ext cx="8632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TOTA LA </a:t>
            </a:r>
            <a:r>
              <a:rPr b="1" i="0" lang="en-US" sz="4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INFORMACIÓ</a:t>
            </a: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DONAREM AVUI I LA PROGRAMACIÓ QUE REALITZAREM ÉS A CURT TERMINI I POT ANAR VARIANT SEGONS LES INSTRUCCIONS QUE ANEM REBENT DEL DEPARTAMENT DE SALUT I DEL DEPARTAMENT D’EDUCACIÓ.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"/>
          <p:cNvSpPr/>
          <p:nvPr/>
        </p:nvSpPr>
        <p:spPr>
          <a:xfrm>
            <a:off x="2194560" y="428603"/>
            <a:ext cx="4976261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INFORMES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p20"/>
          <p:cNvSpPr/>
          <p:nvPr/>
        </p:nvSpPr>
        <p:spPr>
          <a:xfrm>
            <a:off x="1015464" y="1889770"/>
            <a:ext cx="7271887" cy="3570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NOMENCLATURES DE LES NOTES: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-ASSOLIMENT EXCEL·LENT: AE (9-10)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-ASSOLIMENT NOTABLE: AN (7-8)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-ASSOLIMENT SATISFACTORI: AS (5-6)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-NO ASSOLIMENT: NA (4,3,2,1,0)</a:t>
            </a:r>
            <a:br>
              <a:rPr b="1" i="0" lang="en-US" sz="2000" u="none" cap="none" strike="noStrike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000" u="none" cap="none" strike="noStrike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/>
          <p:nvPr/>
        </p:nvSpPr>
        <p:spPr>
          <a:xfrm>
            <a:off x="2194560" y="428603"/>
            <a:ext cx="4976261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PROVES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36"/>
          <p:cNvSpPr/>
          <p:nvPr/>
        </p:nvSpPr>
        <p:spPr>
          <a:xfrm>
            <a:off x="957714" y="1882192"/>
            <a:ext cx="4572000" cy="4139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25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SETEMBRE: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ACL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255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MAIG: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ACL  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Prova diagnòstica de 2n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6.googleusercontent.com/l9UdjRIFfQ-7nAWy9n7pScOsvmJcwHJI91PkcdGpy7l5vkX8l5sqw_67Wa6_9vw9kE2ImqfP7ggKSzYG6lSiu_kNbz0qWjXwNt99ISOajO0MP_JFvdnPrlRKNq1xck7p=s0" id="223" name="Google Shape;223;p36"/>
          <p:cNvPicPr preferRelativeResize="0"/>
          <p:nvPr/>
        </p:nvPicPr>
        <p:blipFill rotWithShape="1">
          <a:blip r:embed="rId3">
            <a:alphaModFix/>
          </a:blip>
          <a:srcRect b="7567" l="1" r="-2238" t="0"/>
          <a:stretch/>
        </p:blipFill>
        <p:spPr>
          <a:xfrm>
            <a:off x="5452711" y="1973179"/>
            <a:ext cx="2536257" cy="2233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/>
          <p:nvPr/>
        </p:nvSpPr>
        <p:spPr>
          <a:xfrm>
            <a:off x="2215010" y="223878"/>
            <a:ext cx="4976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SORTIDES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37"/>
          <p:cNvSpPr/>
          <p:nvPr/>
        </p:nvSpPr>
        <p:spPr>
          <a:xfrm>
            <a:off x="383425" y="1050051"/>
            <a:ext cx="81381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57175" lvl="0" marL="2571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Teniu les sortides a la pàgina web de l’escola.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7175" lvl="0" marL="257175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Aquest any hi haurà pares acompanyants. Han de complir els següents requisits: tenir la pauta de vacunació completa, portar el certificat de vacunació i ser de l’AMPA.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/>
          <p:nvPr>
            <p:ph idx="4294967295" type="body"/>
          </p:nvPr>
        </p:nvSpPr>
        <p:spPr>
          <a:xfrm>
            <a:off x="214282" y="2217560"/>
            <a:ext cx="8686800" cy="4572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-376381" lvl="0" marL="45720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ct val="153110"/>
              <a:buChar char="•"/>
            </a:pP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ATENCIÓ A LES FAMÍLIES: entrevistes i resposta als emails. </a:t>
            </a:r>
            <a:r>
              <a:rPr b="1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L’agenda és el principal mitjà de comunicació </a:t>
            </a: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(Dimarts de 12:30 a 13:30 ONLINE).  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376381" lvl="0" marL="45720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ct val="153110"/>
              <a:buChar char="•"/>
            </a:pP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ANIVERSARIS ( No es </a:t>
            </a:r>
            <a:r>
              <a:rPr lang="en-US" sz="3800">
                <a:solidFill>
                  <a:srgbClr val="000000"/>
                </a:solidFill>
              </a:rPr>
              <a:t>celebraran)</a:t>
            </a: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     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376381" lvl="0" marL="45720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SzPct val="153110"/>
              <a:buChar char="•"/>
            </a:pP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DELEGATS ( 1 per classe).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3763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110"/>
              <a:buChar char="•"/>
            </a:pP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Abans del dia 13 s’ha d’haver fet el pagament de material i reutilització o haver parlat per telèfon amb l’equip directiu, si és el cas.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3763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110"/>
              <a:buChar char="•"/>
            </a:pPr>
            <a:r>
              <a:rPr b="0" i="0" lang="en-US" sz="3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la TPV teniu diferents autoritzacions per signar.</a:t>
            </a:r>
            <a:endParaRPr/>
          </a:p>
          <a:p>
            <a:pPr indent="-3763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110"/>
              <a:buChar char="•"/>
            </a:pPr>
            <a:r>
              <a:rPr lang="en-US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menjador escolar, acollida matinal i extraescolars, es regeixen per la mateixa normativa que la de l’escola i s’hauran de complir les normes.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3763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110"/>
              <a:buChar char="•"/>
            </a:pPr>
            <a:r>
              <a:rPr lang="en-US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famílies no podran entrar a l’escola en aquests serveis.</a:t>
            </a:r>
            <a:endParaRPr sz="3800">
              <a:latin typeface="Calibri"/>
              <a:ea typeface="Calibri"/>
              <a:cs typeface="Calibri"/>
              <a:sym typeface="Calibri"/>
            </a:endParaRPr>
          </a:p>
          <a:p>
            <a:pPr indent="-376381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3110"/>
              <a:buChar char="•"/>
            </a:pPr>
            <a:r>
              <a:rPr lang="en-US" sz="3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l’acollida s’obrirà la porta a les 8:00h i a les 8:30h, fora d’aquest horari no podrà entrar cap infant.</a:t>
            </a:r>
            <a:endParaRPr sz="3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5454"/>
              <a:buNone/>
            </a:pPr>
            <a:r>
              <a:t/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254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363636"/>
              <a:buNone/>
            </a:pPr>
            <a:br>
              <a:rPr b="0" lang="en-US" sz="1600"/>
            </a:br>
            <a:endParaRPr sz="2405"/>
          </a:p>
          <a:p>
            <a:pPr indent="-154940" lvl="0" marL="342900" rtl="0" algn="l">
              <a:lnSpc>
                <a:spcPct val="15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81818"/>
              <a:buFont typeface="Noto Sans Symbols"/>
              <a:buNone/>
            </a:pPr>
            <a:r>
              <a:t/>
            </a:r>
            <a:endParaRPr sz="2960"/>
          </a:p>
        </p:txBody>
      </p:sp>
      <p:sp>
        <p:nvSpPr>
          <p:cNvPr id="235" name="Google Shape;235;p18"/>
          <p:cNvSpPr/>
          <p:nvPr/>
        </p:nvSpPr>
        <p:spPr>
          <a:xfrm>
            <a:off x="1236966" y="174516"/>
            <a:ext cx="6641432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INFORMACIONS DIVERSES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/>
          <p:nvPr/>
        </p:nvSpPr>
        <p:spPr>
          <a:xfrm>
            <a:off x="1214413" y="1084291"/>
            <a:ext cx="6715172" cy="3416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84204"/>
              </a:buClr>
              <a:buSzPts val="2080"/>
              <a:buFont typeface="Comic Sans MS"/>
              <a:buNone/>
            </a:pPr>
            <a:r>
              <a:rPr b="1" i="1" lang="en-US" sz="2400" u="none" cap="none" strike="noStrike">
                <a:solidFill>
                  <a:srgbClr val="98420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CASTANYADA</a:t>
            </a:r>
            <a:endParaRPr b="0" i="1" sz="28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80"/>
              <a:buFont typeface="Comic Sans MS"/>
              <a:buNone/>
            </a:pPr>
            <a:r>
              <a:rPr b="1" i="1" lang="en-US" sz="2400" u="none" cap="none" strike="noStrike">
                <a:solidFill>
                  <a:srgbClr val="FF00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NADAL</a:t>
            </a:r>
            <a:endParaRPr b="0" i="1" sz="28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F9307"/>
              </a:buClr>
              <a:buSzPts val="2080"/>
              <a:buFont typeface="Comic Sans MS"/>
              <a:buNone/>
            </a:pPr>
            <a:r>
              <a:rPr b="1" i="1" lang="en-US" sz="2400" u="none" cap="none" strike="noStrike">
                <a:solidFill>
                  <a:srgbClr val="DF9307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CARNAVAL</a:t>
            </a:r>
            <a:endParaRPr b="0" i="1" sz="28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52F74"/>
              </a:buClr>
              <a:buSzPts val="2080"/>
              <a:buFont typeface="Comic Sans MS"/>
              <a:buNone/>
            </a:pPr>
            <a:r>
              <a:rPr b="1" i="1" lang="en-US" sz="2400" u="none" cap="none" strike="noStrike">
                <a:solidFill>
                  <a:srgbClr val="852F74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EASTER</a:t>
            </a:r>
            <a:endParaRPr b="0" i="1" sz="28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7A16"/>
              </a:buClr>
              <a:buSzPts val="2080"/>
              <a:buFont typeface="Comic Sans MS"/>
              <a:buNone/>
            </a:pPr>
            <a:r>
              <a:rPr b="1" i="1" lang="en-US" sz="2400" u="none" cap="none" strike="noStrike">
                <a:solidFill>
                  <a:srgbClr val="F27A1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SANT JORDI</a:t>
            </a:r>
            <a:endParaRPr b="0" i="1" sz="28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080"/>
              <a:buFont typeface="Comic Sans MS"/>
              <a:buNone/>
            </a:pPr>
            <a:r>
              <a:rPr b="1" i="1" lang="en-US" sz="2400" u="none" cap="none" strike="noStrike">
                <a:solidFill>
                  <a:srgbClr val="00B0F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FINAL DE CURS</a:t>
            </a:r>
            <a:endParaRPr b="0" i="1" sz="2800" u="none" cap="none" strike="noStrike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500033" y="4791339"/>
            <a:ext cx="8143932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73050" lvl="0" marL="2730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Architects Daughter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Degut al COVID-19 i a les mesures de segur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 que cal complir, aquest curs les festes no seran obertes a les famílies. Ja anirem informant de com es realitzaran.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 txBox="1"/>
          <p:nvPr/>
        </p:nvSpPr>
        <p:spPr>
          <a:xfrm>
            <a:off x="2680636" y="5099446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274320" y="286116"/>
            <a:ext cx="8595359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FESTES A L’ESCOLA</a:t>
            </a:r>
            <a:endParaRPr b="1" i="0" sz="32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http://blocs.xtec.cat/marionamartinfantil/files/2011/11/castanyera.png"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9107" y="1500174"/>
            <a:ext cx="1615473" cy="11864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P900390493[1].jpg" id="245" name="Google Shape;24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1900" y="2977411"/>
            <a:ext cx="668736" cy="9329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AEGQ8M6A\MC900439777[1].png" id="246" name="Google Shape;24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1712" y="1347819"/>
            <a:ext cx="920924" cy="920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C900412814[1].wmf" id="247" name="Google Shape;24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7824" y="3529897"/>
            <a:ext cx="677771" cy="55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Prof\AppData\Local\Microsoft\Windows\Temporary Internet Files\Content.IE5\MIX52JT9\MC900382561[1].jpg" id="248" name="Google Shape;24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78592" y="2524290"/>
            <a:ext cx="906240" cy="90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2286000" y="3275112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1046403" y="4144440"/>
            <a:ext cx="7051193" cy="1862008"/>
          </a:xfrm>
          <a:prstGeom prst="rect">
            <a:avLst/>
          </a:prstGeom>
          <a:solidFill>
            <a:srgbClr val="F2DAD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26988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Algunes coses poden canviar en funció del moment, però us mantindrem sempre informades i agraïm per endavant la vostra col.laboració. 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6988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Gràcies. 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427382" y="156204"/>
            <a:ext cx="7563680" cy="1579158"/>
          </a:xfrm>
          <a:prstGeom prst="flowChartPunchedTape">
            <a:avLst/>
          </a:prstGeom>
          <a:solidFill>
            <a:srgbClr val="D99593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PRECS I PREGUNTES</a:t>
            </a:r>
            <a:r>
              <a:rPr b="1" i="0" lang="en-US" sz="3200" u="none" cap="none" strike="noStrike">
                <a:solidFill>
                  <a:srgbClr val="953734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95373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3.googleusercontent.com/cZo_4zQHIO7SHeU9XbB-wFTsysE9zUApEPOMz0sDdvfvQ8kDI_sNALbw0cC0MYThGemIUujQBu9C_LXmqNjTQhJnDuUNdVMk6lGbJ3WPUabO3cP8ejJyJwU34128qnve=s0"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277" y="1795976"/>
            <a:ext cx="3322319" cy="2348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4294967295" type="body"/>
          </p:nvPr>
        </p:nvSpPr>
        <p:spPr>
          <a:xfrm>
            <a:off x="457200" y="1020207"/>
            <a:ext cx="8540700" cy="55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95"/>
              <a:buFont typeface="Arial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Tutora de 2nB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 Sílvia Ferrer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95"/>
              <a:buFont typeface="Arial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Especialistes :</a:t>
            </a:r>
            <a:endParaRPr/>
          </a:p>
          <a:p>
            <a:pPr indent="-285750" lvl="2" marL="12001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Saray Moya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Educació musical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 Ramon Pérez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Educació Especial: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Anna Allué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2001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40"/>
              <a:buFont typeface="Calibri"/>
              <a:buChar char="-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Llengua Anglesa: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Estefania Pérez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			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40"/>
              <a:buChar char="•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Correus dels mestres: </a:t>
            </a:r>
            <a:br>
              <a:rPr b="1"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bernainglada@roureda.cat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08607" lvl="3" marL="1565908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silviaferrer@roureda.cat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08607" lvl="3" marL="1565908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saraymoya@roureda.cat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8608" lvl="3" marL="1565909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2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annaallue@roureda.cat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8608" lvl="3" marL="1565909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2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ramonperez@roureda.cat</a:t>
            </a:r>
            <a:endParaRPr sz="18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8608" lvl="3" marL="1565909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20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estefaniaperez@roureda.cat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08608" lvl="3" marL="1565909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08608" lvl="3" marL="1565909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  <a:p>
            <a:pPr indent="-308609" lvl="0" marL="308609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2"/>
              <a:buFont typeface="Noto Sans Symbols"/>
              <a:buNone/>
            </a:pPr>
            <a:r>
              <a:rPr lang="en-US" sz="1800"/>
              <a:t>                                                                </a:t>
            </a:r>
            <a:endParaRPr sz="1800"/>
          </a:p>
        </p:txBody>
      </p:sp>
      <p:sp>
        <p:nvSpPr>
          <p:cNvPr id="98" name="Google Shape;98;p2"/>
          <p:cNvSpPr/>
          <p:nvPr/>
        </p:nvSpPr>
        <p:spPr>
          <a:xfrm>
            <a:off x="2192265" y="96789"/>
            <a:ext cx="5070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ELS MESTRES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ee73294c53_0_0"/>
          <p:cNvPicPr preferRelativeResize="0"/>
          <p:nvPr/>
        </p:nvPicPr>
        <p:blipFill rotWithShape="1">
          <a:blip r:embed="rId3">
            <a:alphaModFix/>
          </a:blip>
          <a:srcRect b="8877" l="15684" r="13999" t="20012"/>
          <a:stretch/>
        </p:blipFill>
        <p:spPr>
          <a:xfrm>
            <a:off x="266125" y="1212775"/>
            <a:ext cx="8784048" cy="5256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ee73294c53_0_0"/>
          <p:cNvSpPr/>
          <p:nvPr/>
        </p:nvSpPr>
        <p:spPr>
          <a:xfrm>
            <a:off x="1990400" y="124320"/>
            <a:ext cx="57631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HORARI DE 2n B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/>
          <p:nvPr/>
        </p:nvSpPr>
        <p:spPr>
          <a:xfrm>
            <a:off x="428600" y="1126100"/>
            <a:ext cx="8072400" cy="5447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Horari de 2n: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9h a 12:30h i de 15h a 16:30h.  Entrarà i sortirà sempre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AMB MASCARETA.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Entrarà per la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 petita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sortirà per la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 principal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 mestres sortiran a la porta a buscar als alumnes i els acompanyarà fins la sortida. Les famílies no podran entrar a l’escola. </a:t>
            </a:r>
            <a:endParaRPr b="0" i="0" sz="2000" u="none" cap="none" strike="noStrike">
              <a:solidFill>
                <a:srgbClr val="4F27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Entraran en fila i sortiran també en fila però en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ordre de llista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(les families també s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esperaran a fora, també en ordre alfabètic). Per les entrades els alumnes tindran una línia de color marcada al terra per a cada classes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línia blava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). </a:t>
            </a:r>
            <a:endParaRPr b="0" i="0" sz="2000" u="none" cap="none" strike="noStrike">
              <a:solidFill>
                <a:srgbClr val="4F27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les entrades i a les sortides, no es podrà parlar amb el tutor, utilitzeu els canals per qualsevol dubte, consulta o urgència: telèfon, agenda, correu electrònic de la mestra.</a:t>
            </a:r>
            <a:endParaRPr b="0" i="0" sz="2000" u="none" cap="none" strike="noStrike">
              <a:solidFill>
                <a:srgbClr val="4F27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de pluja, no hi haurà modificacions en les entrades i sortides. Cal venir preparats per aquests casos amb una capelina, botes d’aigua, paraigües…</a:t>
            </a:r>
            <a:endParaRPr b="0" i="0" sz="2000" u="none" cap="none" strike="noStrike">
              <a:solidFill>
                <a:srgbClr val="4F271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817006" y="124320"/>
            <a:ext cx="81099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ENTRADES I SORTIDES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42fa35b5f_1_0"/>
          <p:cNvSpPr txBox="1"/>
          <p:nvPr>
            <p:ph idx="1" type="body"/>
          </p:nvPr>
        </p:nvSpPr>
        <p:spPr>
          <a:xfrm>
            <a:off x="104992" y="1990389"/>
            <a:ext cx="8356500" cy="6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 </a:t>
            </a:r>
            <a:r>
              <a:rPr b="1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grups seran estables</a:t>
            </a: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 no es barrejaran, no hi haurà A.F.</a:t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Els </a:t>
            </a:r>
            <a:r>
              <a:rPr b="1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patis</a:t>
            </a: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cada grup sortirà en una franja d’horari diferent i espai delimitat sense mascareta. </a:t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L’alumnat haurà de dur la mascareta</a:t>
            </a:r>
            <a:r>
              <a:rPr b="1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fins que entren dins la seva aula.  </a:t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SERÀ NECESSARI PORTAR UNA RONYONERA O SIMILAR PER GUARDAR LA MASCARETA.</a:t>
            </a:r>
            <a:b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b="1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Telèfons actualitzats</a:t>
            </a: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(i més d’un) per trucar en el cas que un alumne tingui febre. Si algú canvia de telèfon que ens el faci arribar.    </a:t>
            </a:r>
            <a:endParaRPr b="0"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i="0" lang="en-US" sz="1800" u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   </a:t>
            </a:r>
            <a:endParaRPr b="0" sz="1400"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300"/>
          </a:p>
        </p:txBody>
      </p:sp>
      <p:sp>
        <p:nvSpPr>
          <p:cNvPr id="116" name="Google Shape;116;g942fa35b5f_1_0"/>
          <p:cNvSpPr/>
          <p:nvPr/>
        </p:nvSpPr>
        <p:spPr>
          <a:xfrm>
            <a:off x="0" y="127717"/>
            <a:ext cx="941796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MESURES DE SEGURETAT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L’ESCOLA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idx="1" type="body"/>
          </p:nvPr>
        </p:nvSpPr>
        <p:spPr>
          <a:xfrm>
            <a:off x="117022" y="859420"/>
            <a:ext cx="8798377" cy="6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br>
              <a:rPr b="1" lang="en-US" sz="20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es presenta la sospita de que un/a alumne/a, presenta símptomes compatibles amb la COVID-19: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Es portarà al despatx de reunions de la direcció.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La persona que l’acompanya s’haurà de desinfectar a consciència les mans i equipar-se amb l’equip EPI. 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 l’alumne/a que presenta símptomes  se li posarà una mascareta quirúrgica (de l’equip d’EPI facilitat pel DEGC), se li desinfectarà les mans i se li posarà guants.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La direcció del centre es posarà en contacte amb la família per tal de que vingui a buscar l’infant el més aviat possible (termini màxim, 1h).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el nen o nena amb símptomes presenta un quadre greu: febre molt alta o dificultats respiratòries, també ens posarem en contacte amb el 061.</a:t>
            </a: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família és l’encarregada de contactar amb el seu CAP de referència per valorar la situació i fer les actuacions necessàries. </a:t>
            </a:r>
            <a:br>
              <a:rPr lang="en-US" sz="2000">
                <a:solidFill>
                  <a:srgbClr val="57231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endParaRPr b="0"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122" name="Google Shape;122;p3"/>
          <p:cNvSpPr/>
          <p:nvPr/>
        </p:nvSpPr>
        <p:spPr>
          <a:xfrm>
            <a:off x="205998" y="127717"/>
            <a:ext cx="900599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ACTUACIÓ EN CAS DE SIMPTOMATOLOGIA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SUSCEPTIBLE DE COVID</a:t>
            </a:r>
            <a:endParaRPr b="1" i="0" sz="3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224059" y="1390885"/>
            <a:ext cx="8546962" cy="372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Portar de casa una bossa per tenir-la preparada als penjadors per agafar-ho tot en cas de confinament.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de confinament, el contacte amb els alumnes serà diari amb videotrucades a través del Meet.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activitats seran avaluables i s’avançarà matèria.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famílies que tinguin més problemes per entendre i treballar amb el classroom o amb el funcionament del MEET poden comunicar-ho a la mestra i es facilitarà uns tutorials per ajudar-los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0" marL="2730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428596" y="136352"/>
            <a:ext cx="825418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 CAS DE CONFINAMENT</a:t>
            </a:r>
            <a:endParaRPr b="1" i="0" sz="4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tatic.wixstatic.com/media/dad845_b42c5792d9f3410cbef5654057597320.jpg_srz_p_369_439_75_22_0.50_1.20_0.00_jpg_srz"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525" y="1571625"/>
            <a:ext cx="2896425" cy="40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7"/>
          <p:cNvSpPr txBox="1"/>
          <p:nvPr>
            <p:ph idx="4294967295" type="body"/>
          </p:nvPr>
        </p:nvSpPr>
        <p:spPr>
          <a:xfrm>
            <a:off x="3553850" y="1571650"/>
            <a:ext cx="5289900" cy="4071900"/>
          </a:xfrm>
          <a:prstGeom prst="rect">
            <a:avLst/>
          </a:prstGeom>
          <a:noFill/>
          <a:ln cap="flat" cmpd="sng" w="9525">
            <a:solidFill>
              <a:srgbClr val="95373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Aquesta és l’adreça de la nostra web:</a:t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1" sz="2200" u="sng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en-U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https://agora.xtec.cat/escola-roureda/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Què hi trobem: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Criteris d’avaluació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Competències transversals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Informacions generals de centre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bloc de tots els cursos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La programació setmanal.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>
            <a:off x="1547978" y="124320"/>
            <a:ext cx="664797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WEB DE L’ESCOLA</a:t>
            </a:r>
            <a:endParaRPr b="1" i="0" sz="5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ajes">
  <a:themeElements>
    <a:clrScheme name="Viaj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A22E"/>
      </a:accent1>
      <a:accent2>
        <a:srgbClr val="A5644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Prof</dc:creator>
</cp:coreProperties>
</file>