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3" r:id="rId4"/>
    <p:sldId id="269" r:id="rId5"/>
    <p:sldId id="270" r:id="rId6"/>
    <p:sldId id="271" r:id="rId7"/>
    <p:sldId id="272" r:id="rId8"/>
    <p:sldId id="261" r:id="rId9"/>
    <p:sldId id="262" r:id="rId10"/>
    <p:sldId id="265" r:id="rId11"/>
    <p:sldId id="267" r:id="rId12"/>
  </p:sldIdLst>
  <p:sldSz cx="9144000" cy="6858000" type="screen4x3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>
        <p:scale>
          <a:sx n="68" d="100"/>
          <a:sy n="68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BBFFA-069E-429F-BCFE-BC7A2F15266C}" type="datetimeFigureOut">
              <a:rPr lang="ca-ES" smtClean="0"/>
              <a:t>03/03/2020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3DD1C-AEDD-4BA4-A215-495F7D82040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7634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EDA52-CC43-4ECD-8F95-05FFD98676B4}" type="datetimeFigureOut">
              <a:rPr lang="ca-ES" smtClean="0"/>
              <a:t>03/03/2020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229F1-0EAB-4B73-B6AC-9D128F5759E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5120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29F1-0EAB-4B73-B6AC-9D128F5759EB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68937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29F1-0EAB-4B73-B6AC-9D128F5759EB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7459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29F1-0EAB-4B73-B6AC-9D128F5759EB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315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29F1-0EAB-4B73-B6AC-9D128F5759EB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2693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29F1-0EAB-4B73-B6AC-9D128F5759EB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35831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29F1-0EAB-4B73-B6AC-9D128F5759EB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7674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29F1-0EAB-4B73-B6AC-9D128F5759EB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2434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29F1-0EAB-4B73-B6AC-9D128F5759EB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07839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29F1-0EAB-4B73-B6AC-9D128F5759EB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207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29F1-0EAB-4B73-B6AC-9D128F5759EB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043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229F1-0EAB-4B73-B6AC-9D128F5759EB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347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36B-999D-4ED4-93CA-1DA2AE4E9BAE}" type="datetimeFigureOut">
              <a:rPr lang="ca-ES" smtClean="0"/>
              <a:t>03/03/2020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A699-A52C-4626-BACA-DC585C0D5F4B}" type="slidenum">
              <a:rPr lang="ca-ES" smtClean="0"/>
              <a:t>‹Nº›</a:t>
            </a:fld>
            <a:endParaRPr lang="ca-E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36B-999D-4ED4-93CA-1DA2AE4E9BAE}" type="datetimeFigureOut">
              <a:rPr lang="ca-ES" smtClean="0"/>
              <a:t>03/03/2020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A699-A52C-4626-BACA-DC585C0D5F4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36B-999D-4ED4-93CA-1DA2AE4E9BAE}" type="datetimeFigureOut">
              <a:rPr lang="ca-ES" smtClean="0"/>
              <a:t>03/03/2020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A699-A52C-4626-BACA-DC585C0D5F4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36B-999D-4ED4-93CA-1DA2AE4E9BAE}" type="datetimeFigureOut">
              <a:rPr lang="ca-ES" smtClean="0"/>
              <a:t>03/03/2020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A699-A52C-4626-BACA-DC585C0D5F4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36B-999D-4ED4-93CA-1DA2AE4E9BAE}" type="datetimeFigureOut">
              <a:rPr lang="ca-ES" smtClean="0"/>
              <a:t>03/03/2020</a:t>
            </a:fld>
            <a:endParaRPr lang="ca-E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A699-A52C-4626-BACA-DC585C0D5F4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36B-999D-4ED4-93CA-1DA2AE4E9BAE}" type="datetimeFigureOut">
              <a:rPr lang="ca-ES" smtClean="0"/>
              <a:t>03/03/2020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A699-A52C-4626-BACA-DC585C0D5F4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36B-999D-4ED4-93CA-1DA2AE4E9BAE}" type="datetimeFigureOut">
              <a:rPr lang="ca-ES" smtClean="0"/>
              <a:t>03/03/2020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A699-A52C-4626-BACA-DC585C0D5F4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36B-999D-4ED4-93CA-1DA2AE4E9BAE}" type="datetimeFigureOut">
              <a:rPr lang="ca-ES" smtClean="0"/>
              <a:t>03/03/2020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A699-A52C-4626-BACA-DC585C0D5F4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36B-999D-4ED4-93CA-1DA2AE4E9BAE}" type="datetimeFigureOut">
              <a:rPr lang="ca-ES" smtClean="0"/>
              <a:t>03/03/2020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A699-A52C-4626-BACA-DC585C0D5F4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36B-999D-4ED4-93CA-1DA2AE4E9BAE}" type="datetimeFigureOut">
              <a:rPr lang="ca-ES" smtClean="0"/>
              <a:t>03/03/2020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A699-A52C-4626-BACA-DC585C0D5F4B}" type="slidenum">
              <a:rPr lang="ca-ES" smtClean="0"/>
              <a:t>‹Nº›</a:t>
            </a:fld>
            <a:endParaRPr lang="ca-E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3436B-999D-4ED4-93CA-1DA2AE4E9BAE}" type="datetimeFigureOut">
              <a:rPr lang="ca-ES" smtClean="0"/>
              <a:t>03/03/2020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CA699-A52C-4626-BACA-DC585C0D5F4B}" type="slidenum">
              <a:rPr lang="ca-ES" smtClean="0"/>
              <a:t>‹Nº›</a:t>
            </a:fld>
            <a:endParaRPr lang="ca-E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553436B-999D-4ED4-93CA-1DA2AE4E9BAE}" type="datetimeFigureOut">
              <a:rPr lang="ca-ES" smtClean="0"/>
              <a:t>03/03/2020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8CCA699-A52C-4626-BACA-DC585C0D5F4B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idx="1"/>
          </p:nvPr>
        </p:nvSpPr>
        <p:spPr>
          <a:xfrm>
            <a:off x="457200" y="4653136"/>
            <a:ext cx="8305800" cy="1382877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ca-ES" sz="6000" b="1" dirty="0" smtClean="0">
                <a:solidFill>
                  <a:schemeClr val="accent2">
                    <a:lumMod val="50000"/>
                  </a:schemeClr>
                </a:solidFill>
              </a:rPr>
              <a:t>Eva Gilabert Rofes                                  </a:t>
            </a:r>
            <a:r>
              <a:rPr lang="ca-ES" sz="4300" b="1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ESCOLA </a:t>
            </a:r>
            <a:r>
              <a:rPr lang="ca-ES" sz="4300" b="1" dirty="0">
                <a:solidFill>
                  <a:schemeClr val="tx1"/>
                </a:solidFill>
                <a:latin typeface="Bernard MT Condensed" panose="02050806060905020404" pitchFamily="18" charset="0"/>
              </a:rPr>
              <a:t>EL BOSC DE </a:t>
            </a:r>
            <a:r>
              <a:rPr lang="ca-ES" sz="4300" b="1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MONT-RAL</a:t>
            </a:r>
            <a:endParaRPr lang="ca-ES" sz="4300" dirty="0" smtClean="0">
              <a:latin typeface="Bernard MT Condensed" panose="02050806060905020404" pitchFamily="18" charset="0"/>
            </a:endParaRPr>
          </a:p>
          <a:p>
            <a:r>
              <a:rPr lang="ca-ES" sz="8600" dirty="0" smtClean="0"/>
              <a:t>          				</a:t>
            </a:r>
            <a:r>
              <a:rPr lang="ca-ES" sz="8600" b="1" dirty="0">
                <a:solidFill>
                  <a:schemeClr val="tx1"/>
                </a:solidFill>
              </a:rPr>
              <a:t> </a:t>
            </a:r>
            <a:r>
              <a:rPr lang="ca-ES" sz="8600" b="1" dirty="0" smtClean="0">
                <a:solidFill>
                  <a:schemeClr val="tx1"/>
                </a:solidFill>
              </a:rPr>
              <a:t>    </a:t>
            </a:r>
            <a:r>
              <a:rPr lang="ca-ES" sz="4500" b="1" dirty="0" smtClean="0">
                <a:solidFill>
                  <a:schemeClr val="tx1"/>
                </a:solidFill>
              </a:rPr>
              <a:t>ZER El Francolí                                                                                                                                                                                                            </a:t>
            </a:r>
            <a:endParaRPr lang="ca-ES" sz="4500" b="1" dirty="0">
              <a:solidFill>
                <a:schemeClr val="tx1"/>
              </a:solidFill>
            </a:endParaRPr>
          </a:p>
          <a:p>
            <a:r>
              <a:rPr lang="ca-ES" dirty="0" smtClean="0"/>
              <a:t>   </a:t>
            </a:r>
            <a:endParaRPr lang="ca-ES" dirty="0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a-ES" dirty="0" smtClean="0">
                <a:solidFill>
                  <a:schemeClr val="tx1"/>
                </a:solidFill>
              </a:rPr>
              <a:t/>
            </a:r>
            <a:br>
              <a:rPr lang="ca-ES" dirty="0" smtClean="0">
                <a:solidFill>
                  <a:schemeClr val="tx1"/>
                </a:solidFill>
              </a:rPr>
            </a:br>
            <a:r>
              <a:rPr lang="ca-ES" dirty="0" smtClean="0">
                <a:solidFill>
                  <a:schemeClr val="tx1"/>
                </a:solidFill>
              </a:rPr>
              <a:t/>
            </a:r>
            <a:br>
              <a:rPr lang="ca-ES" dirty="0" smtClean="0">
                <a:solidFill>
                  <a:schemeClr val="tx1"/>
                </a:solidFill>
              </a:rPr>
            </a:br>
            <a:r>
              <a:rPr lang="ca-ES" dirty="0" smtClean="0">
                <a:solidFill>
                  <a:schemeClr val="tx1"/>
                </a:solidFill>
              </a:rPr>
              <a:t>PROJECTE DE DIRECCIÓ</a:t>
            </a:r>
            <a:r>
              <a:rPr lang="ca-ES" dirty="0" smtClean="0"/>
              <a:t>  </a:t>
            </a:r>
            <a:r>
              <a:rPr lang="ca-ES" dirty="0" smtClean="0">
                <a:solidFill>
                  <a:schemeClr val="tx1"/>
                </a:solidFill>
              </a:rPr>
              <a:t>2020-2024</a:t>
            </a:r>
            <a:br>
              <a:rPr lang="ca-ES" dirty="0" smtClean="0">
                <a:solidFill>
                  <a:schemeClr val="tx1"/>
                </a:solidFill>
              </a:rPr>
            </a:br>
            <a:endParaRPr lang="ca-ES" dirty="0">
              <a:solidFill>
                <a:schemeClr val="tx1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653136"/>
            <a:ext cx="1714876" cy="1368152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87" y="332656"/>
            <a:ext cx="5447694" cy="292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52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idx="1"/>
          </p:nvPr>
        </p:nvSpPr>
        <p:spPr>
          <a:xfrm>
            <a:off x="323528" y="6166561"/>
            <a:ext cx="8305800" cy="1382877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251520" y="5777880"/>
            <a:ext cx="8136904" cy="1080120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chemeClr val="tx1"/>
                </a:solidFill>
              </a:rPr>
              <a:t/>
            </a:r>
            <a:br>
              <a:rPr lang="ca-ES" dirty="0" smtClean="0">
                <a:solidFill>
                  <a:schemeClr val="tx1"/>
                </a:solidFill>
              </a:rPr>
            </a:br>
            <a:r>
              <a:rPr lang="ca-ES" dirty="0">
                <a:solidFill>
                  <a:schemeClr val="tx1"/>
                </a:solidFill>
              </a:rPr>
              <a:t/>
            </a:r>
            <a:br>
              <a:rPr lang="ca-ES" dirty="0">
                <a:solidFill>
                  <a:schemeClr val="tx1"/>
                </a:solidFill>
              </a:rPr>
            </a:br>
            <a:r>
              <a:rPr lang="ca-ES" dirty="0" smtClean="0">
                <a:solidFill>
                  <a:schemeClr val="tx1"/>
                </a:solidFill>
              </a:rPr>
              <a:t/>
            </a:r>
            <a:br>
              <a:rPr lang="ca-ES" dirty="0" smtClean="0">
                <a:solidFill>
                  <a:schemeClr val="tx1"/>
                </a:solidFill>
              </a:rPr>
            </a:br>
            <a:r>
              <a:rPr lang="ca-ES" dirty="0">
                <a:solidFill>
                  <a:schemeClr val="tx1"/>
                </a:solidFill>
              </a:rPr>
              <a:t/>
            </a:r>
            <a:br>
              <a:rPr lang="ca-ES" dirty="0">
                <a:solidFill>
                  <a:schemeClr val="tx1"/>
                </a:solidFill>
              </a:rPr>
            </a:br>
            <a:r>
              <a:rPr lang="ca-ES" dirty="0" smtClean="0">
                <a:solidFill>
                  <a:schemeClr val="tx1"/>
                </a:solidFill>
              </a:rPr>
              <a:t>Retiment de compte- mecanismes de difusió</a:t>
            </a:r>
            <a:br>
              <a:rPr lang="ca-ES" dirty="0" smtClean="0">
                <a:solidFill>
                  <a:schemeClr val="tx1"/>
                </a:solidFill>
              </a:rPr>
            </a:br>
            <a:r>
              <a:rPr lang="ca-ES" dirty="0">
                <a:solidFill>
                  <a:schemeClr val="tx1"/>
                </a:solidFill>
              </a:rPr>
              <a:t/>
            </a:r>
            <a:br>
              <a:rPr lang="ca-ES" dirty="0">
                <a:solidFill>
                  <a:schemeClr val="tx1"/>
                </a:solidFill>
              </a:rPr>
            </a:br>
            <a:r>
              <a:rPr lang="ca-ES" dirty="0" smtClean="0">
                <a:solidFill>
                  <a:schemeClr val="tx1"/>
                </a:solidFill>
              </a:rPr>
              <a:t/>
            </a:r>
            <a:br>
              <a:rPr lang="ca-ES" dirty="0" smtClean="0">
                <a:solidFill>
                  <a:schemeClr val="tx1"/>
                </a:solidFill>
              </a:rPr>
            </a:br>
            <a:r>
              <a:rPr lang="ca-ES" dirty="0">
                <a:solidFill>
                  <a:schemeClr val="tx1"/>
                </a:solidFill>
              </a:rPr>
              <a:t/>
            </a:r>
            <a:br>
              <a:rPr lang="ca-ES" dirty="0">
                <a:solidFill>
                  <a:schemeClr val="tx1"/>
                </a:solidFill>
              </a:rPr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sz="2000" b="0" dirty="0" smtClean="0">
                <a:solidFill>
                  <a:schemeClr val="tx1"/>
                </a:solidFill>
              </a:rPr>
              <a:t>- Al Claustre ( PGA, PEZ, </a:t>
            </a:r>
            <a:r>
              <a:rPr lang="ca-ES" sz="2000" b="0" dirty="0" err="1" smtClean="0">
                <a:solidFill>
                  <a:schemeClr val="tx1"/>
                </a:solidFill>
              </a:rPr>
              <a:t>PdD</a:t>
            </a:r>
            <a:r>
              <a:rPr lang="ca-ES" sz="2000" b="0" dirty="0" smtClean="0">
                <a:solidFill>
                  <a:schemeClr val="tx1"/>
                </a:solidFill>
              </a:rPr>
              <a:t>)</a:t>
            </a:r>
            <a:br>
              <a:rPr lang="ca-ES" sz="2000" b="0" dirty="0" smtClean="0">
                <a:solidFill>
                  <a:schemeClr val="tx1"/>
                </a:solidFill>
              </a:rPr>
            </a:br>
            <a:r>
              <a:rPr lang="ca-ES" sz="2000" b="0" dirty="0" smtClean="0">
                <a:solidFill>
                  <a:schemeClr val="tx1"/>
                </a:solidFill>
              </a:rPr>
              <a:t>- Al Consell escolar ( PGA, PEZ, </a:t>
            </a:r>
            <a:r>
              <a:rPr lang="ca-ES" sz="2000" b="0" dirty="0" err="1" smtClean="0">
                <a:solidFill>
                  <a:schemeClr val="tx1"/>
                </a:solidFill>
              </a:rPr>
              <a:t>PdD</a:t>
            </a:r>
            <a:r>
              <a:rPr lang="ca-ES" sz="2000" b="0" dirty="0" smtClean="0">
                <a:solidFill>
                  <a:schemeClr val="tx1"/>
                </a:solidFill>
              </a:rPr>
              <a:t>)</a:t>
            </a:r>
            <a:br>
              <a:rPr lang="ca-ES" sz="2000" b="0" dirty="0" smtClean="0">
                <a:solidFill>
                  <a:schemeClr val="tx1"/>
                </a:solidFill>
              </a:rPr>
            </a:br>
            <a:r>
              <a:rPr lang="ca-ES" sz="2000" b="0" dirty="0" smtClean="0">
                <a:solidFill>
                  <a:schemeClr val="tx1"/>
                </a:solidFill>
              </a:rPr>
              <a:t>- Famílies</a:t>
            </a:r>
            <a:r>
              <a:rPr lang="ca-ES" sz="2000" b="0" dirty="0" smtClean="0">
                <a:solidFill>
                  <a:schemeClr val="tx1"/>
                </a:solidFill>
              </a:rPr>
              <a:t/>
            </a:r>
            <a:br>
              <a:rPr lang="ca-ES" sz="2000" b="0" dirty="0" smtClean="0">
                <a:solidFill>
                  <a:schemeClr val="tx1"/>
                </a:solidFill>
              </a:rPr>
            </a:br>
            <a:r>
              <a:rPr lang="ca-ES" sz="2000" b="0" dirty="0" smtClean="0">
                <a:solidFill>
                  <a:schemeClr val="tx1"/>
                </a:solidFill>
              </a:rPr>
              <a:t>- Administració Educativa ( Inspecció)</a:t>
            </a:r>
            <a:br>
              <a:rPr lang="ca-ES" sz="2000" b="0" dirty="0" smtClean="0">
                <a:solidFill>
                  <a:schemeClr val="tx1"/>
                </a:solidFill>
              </a:rPr>
            </a:br>
            <a:r>
              <a:rPr lang="ca-ES" sz="2000" b="0" dirty="0" smtClean="0">
                <a:solidFill>
                  <a:schemeClr val="tx1"/>
                </a:solidFill>
              </a:rPr>
              <a:t>- Administració Local ( Ajuntament)</a:t>
            </a:r>
            <a:br>
              <a:rPr lang="ca-ES" sz="2000" b="0" dirty="0" smtClean="0">
                <a:solidFill>
                  <a:schemeClr val="tx1"/>
                </a:solidFill>
              </a:rPr>
            </a:br>
            <a:r>
              <a:rPr lang="ca-ES" sz="2000" b="0" dirty="0" smtClean="0">
                <a:solidFill>
                  <a:schemeClr val="tx1"/>
                </a:solidFill>
              </a:rPr>
              <a:t>- </a:t>
            </a:r>
            <a:r>
              <a:rPr lang="ca-ES" sz="2000" b="0" dirty="0" smtClean="0">
                <a:solidFill>
                  <a:srgbClr val="00B0F0"/>
                </a:solidFill>
              </a:rPr>
              <a:t>Reunions, convocatòries, WEB i xarxes socials</a:t>
            </a:r>
            <a:r>
              <a:rPr lang="ca-ES" sz="2000" b="0" dirty="0" smtClean="0">
                <a:solidFill>
                  <a:schemeClr val="tx1"/>
                </a:solidFill>
              </a:rPr>
              <a:t/>
            </a:r>
            <a:br>
              <a:rPr lang="ca-ES" sz="2000" b="0" dirty="0" smtClean="0">
                <a:solidFill>
                  <a:schemeClr val="tx1"/>
                </a:solidFill>
              </a:rPr>
            </a:br>
            <a:r>
              <a:rPr lang="ca-ES" sz="1800" b="0" dirty="0">
                <a:solidFill>
                  <a:schemeClr val="tx1"/>
                </a:solidFill>
              </a:rPr>
              <a:t/>
            </a:r>
            <a:br>
              <a:rPr lang="ca-ES" sz="1800" b="0" dirty="0">
                <a:solidFill>
                  <a:schemeClr val="tx1"/>
                </a:solidFill>
              </a:rPr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156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per\Desktop\fotografies Francesc Torres\104EOS5D\IMG_5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79378"/>
            <a:ext cx="7632848" cy="5088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34737" y="-619599"/>
            <a:ext cx="8136904" cy="1600327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Bodoni MT" pitchFamily="18" charset="0"/>
              </a:rPr>
              <a:t>Tot </a:t>
            </a:r>
            <a:r>
              <a:rPr lang="en-US" sz="3200" i="1" dirty="0" err="1">
                <a:solidFill>
                  <a:schemeClr val="tx1"/>
                </a:solidFill>
                <a:latin typeface="Bodoni MT" pitchFamily="18" charset="0"/>
              </a:rPr>
              <a:t>està</a:t>
            </a:r>
            <a:r>
              <a:rPr lang="en-US" sz="3200" i="1" dirty="0">
                <a:solidFill>
                  <a:schemeClr val="tx1"/>
                </a:solidFill>
                <a:latin typeface="Bodoni MT" pitchFamily="18" charset="0"/>
              </a:rPr>
              <a:t> per </a:t>
            </a:r>
            <a:r>
              <a:rPr lang="en-US" sz="3200" i="1" dirty="0" err="1">
                <a:solidFill>
                  <a:schemeClr val="tx1"/>
                </a:solidFill>
                <a:latin typeface="Bodoni MT" pitchFamily="18" charset="0"/>
              </a:rPr>
              <a:t>fer</a:t>
            </a:r>
            <a:r>
              <a:rPr lang="en-US" sz="3200" i="1" dirty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Bodoni MT" pitchFamily="18" charset="0"/>
              </a:rPr>
              <a:t>i</a:t>
            </a:r>
            <a:r>
              <a:rPr lang="en-US" sz="3200" i="1" dirty="0">
                <a:solidFill>
                  <a:schemeClr val="tx1"/>
                </a:solidFill>
                <a:latin typeface="Bodoni MT" pitchFamily="18" charset="0"/>
              </a:rPr>
              <a:t> tot </a:t>
            </a:r>
            <a:r>
              <a:rPr lang="en-US" sz="3200" i="1" dirty="0" err="1">
                <a:solidFill>
                  <a:schemeClr val="tx1"/>
                </a:solidFill>
                <a:latin typeface="Bodoni MT" pitchFamily="18" charset="0"/>
              </a:rPr>
              <a:t>és</a:t>
            </a:r>
            <a:r>
              <a:rPr lang="en-US" sz="3200" i="1" dirty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3200" i="1" dirty="0" smtClean="0">
                <a:solidFill>
                  <a:schemeClr val="tx1"/>
                </a:solidFill>
                <a:latin typeface="Bodoni MT" pitchFamily="18" charset="0"/>
              </a:rPr>
              <a:t>possible</a:t>
            </a:r>
            <a:r>
              <a:rPr lang="en-US" sz="3200" i="1" dirty="0">
                <a:solidFill>
                  <a:schemeClr val="tx1"/>
                </a:solidFill>
                <a:latin typeface="Bodoni MT" pitchFamily="18" charset="0"/>
              </a:rPr>
              <a:t>.</a:t>
            </a:r>
            <a:r>
              <a:rPr lang="en-US" sz="32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/>
            </a:r>
            <a:br>
              <a:rPr lang="en-US" sz="32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n-US" sz="20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Miquel </a:t>
            </a:r>
            <a:r>
              <a:rPr lang="en-US" sz="2000" i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Martí</a:t>
            </a:r>
            <a:r>
              <a:rPr lang="en-US" sz="20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Pol</a:t>
            </a:r>
            <a:endParaRPr lang="ca-ES" sz="2000" i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39552" y="6069294"/>
            <a:ext cx="7885557" cy="1584176"/>
          </a:xfrm>
        </p:spPr>
        <p:txBody>
          <a:bodyPr>
            <a:normAutofit/>
          </a:bodyPr>
          <a:lstStyle/>
          <a:p>
            <a:pPr algn="ctr"/>
            <a:r>
              <a:rPr lang="ca-ES" sz="3200" b="1" dirty="0" smtClean="0">
                <a:solidFill>
                  <a:srgbClr val="FF9900"/>
                </a:solidFill>
              </a:rPr>
              <a:t>Moltes gràcies per la </a:t>
            </a:r>
            <a:r>
              <a:rPr lang="ca-ES" sz="3200" b="1" smtClean="0">
                <a:solidFill>
                  <a:srgbClr val="FF9900"/>
                </a:solidFill>
              </a:rPr>
              <a:t>vostra atenció.</a:t>
            </a:r>
            <a:endParaRPr lang="ca-ES" sz="32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idx="1"/>
          </p:nvPr>
        </p:nvSpPr>
        <p:spPr>
          <a:xfrm>
            <a:off x="457200" y="4653136"/>
            <a:ext cx="8305800" cy="1382877"/>
          </a:xfrm>
        </p:spPr>
        <p:txBody>
          <a:bodyPr>
            <a:normAutofit fontScale="92500" lnSpcReduction="10000"/>
          </a:bodyPr>
          <a:lstStyle/>
          <a:p>
            <a:r>
              <a:rPr lang="ca-ES" dirty="0">
                <a:solidFill>
                  <a:schemeClr val="tx1"/>
                </a:solidFill>
              </a:rPr>
              <a:t>-   </a:t>
            </a:r>
            <a:r>
              <a:rPr lang="ca-ES" dirty="0" smtClean="0">
                <a:solidFill>
                  <a:schemeClr val="tx1"/>
                </a:solidFill>
              </a:rPr>
              <a:t> Projecte </a:t>
            </a:r>
            <a:r>
              <a:rPr lang="ca-ES" dirty="0">
                <a:solidFill>
                  <a:schemeClr val="tx1"/>
                </a:solidFill>
              </a:rPr>
              <a:t>innovador, engrescador</a:t>
            </a:r>
          </a:p>
          <a:p>
            <a:r>
              <a:rPr lang="ca-ES" dirty="0">
                <a:solidFill>
                  <a:schemeClr val="tx1"/>
                </a:solidFill>
              </a:rPr>
              <a:t>-   </a:t>
            </a:r>
            <a:r>
              <a:rPr lang="ca-ES" dirty="0" smtClean="0">
                <a:solidFill>
                  <a:schemeClr val="tx1"/>
                </a:solidFill>
              </a:rPr>
              <a:t> Claustre </a:t>
            </a:r>
            <a:r>
              <a:rPr lang="ca-ES" dirty="0">
                <a:solidFill>
                  <a:schemeClr val="tx1"/>
                </a:solidFill>
              </a:rPr>
              <a:t>compromès</a:t>
            </a:r>
          </a:p>
          <a:p>
            <a:pPr marL="342900" indent="-342900">
              <a:buFontTx/>
              <a:buChar char="-"/>
            </a:pPr>
            <a:r>
              <a:rPr lang="ca-ES" dirty="0">
                <a:solidFill>
                  <a:schemeClr val="tx1"/>
                </a:solidFill>
              </a:rPr>
              <a:t>Famílies participatives</a:t>
            </a:r>
          </a:p>
          <a:p>
            <a:pPr marL="342900" indent="-342900">
              <a:buFontTx/>
              <a:buChar char="-"/>
            </a:pPr>
            <a:r>
              <a:rPr lang="ca-ES" dirty="0">
                <a:solidFill>
                  <a:schemeClr val="tx1"/>
                </a:solidFill>
              </a:rPr>
              <a:t>Administració local </a:t>
            </a:r>
            <a:r>
              <a:rPr lang="ca-ES" dirty="0" smtClean="0">
                <a:solidFill>
                  <a:schemeClr val="tx1"/>
                </a:solidFill>
              </a:rPr>
              <a:t>lligam important de xarxa</a:t>
            </a:r>
          </a:p>
          <a:p>
            <a:endParaRPr lang="ca-ES" dirty="0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05800" cy="1143000"/>
          </a:xfrm>
        </p:spPr>
        <p:txBody>
          <a:bodyPr/>
          <a:lstStyle/>
          <a:p>
            <a:r>
              <a:rPr lang="ca-ES" dirty="0" smtClean="0">
                <a:solidFill>
                  <a:schemeClr val="tx1"/>
                </a:solidFill>
              </a:rPr>
              <a:t>   Perquè sóc aquí?</a:t>
            </a:r>
            <a:endParaRPr lang="ca-ES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cartell portes obertes i trípctic\Flyers davant i darrere portes obertes\flyer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067944" cy="4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95536" y="3154196"/>
            <a:ext cx="8075240" cy="1125672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chemeClr val="tx1"/>
                </a:solidFill>
              </a:rPr>
              <a:t/>
            </a:r>
            <a:br>
              <a:rPr lang="ca-ES" dirty="0" smtClean="0">
                <a:solidFill>
                  <a:schemeClr val="tx1"/>
                </a:solidFill>
              </a:rPr>
            </a:br>
            <a:r>
              <a:rPr lang="ca-ES" dirty="0" smtClean="0">
                <a:solidFill>
                  <a:schemeClr val="tx1"/>
                </a:solidFill>
              </a:rPr>
              <a:t>Diagnosis del centre, de què partim?</a:t>
            </a:r>
            <a:br>
              <a:rPr lang="ca-ES" dirty="0" smtClean="0">
                <a:solidFill>
                  <a:schemeClr val="tx1"/>
                </a:solidFill>
              </a:rPr>
            </a:br>
            <a:r>
              <a:rPr lang="ca-ES" dirty="0" smtClean="0">
                <a:solidFill>
                  <a:schemeClr val="tx1"/>
                </a:solidFill>
              </a:rPr>
              <a:t/>
            </a:r>
            <a:br>
              <a:rPr lang="ca-ES" dirty="0" smtClean="0">
                <a:solidFill>
                  <a:schemeClr val="tx1"/>
                </a:solidFill>
              </a:rPr>
            </a:br>
            <a:r>
              <a:rPr lang="ca-ES" dirty="0" smtClean="0">
                <a:solidFill>
                  <a:schemeClr val="tx1"/>
                </a:solidFill>
              </a:rPr>
              <a:t/>
            </a:r>
            <a:br>
              <a:rPr lang="ca-ES" dirty="0" smtClean="0">
                <a:solidFill>
                  <a:schemeClr val="tx1"/>
                </a:solidFill>
              </a:rPr>
            </a:br>
            <a:r>
              <a:rPr lang="ca-ES" dirty="0">
                <a:solidFill>
                  <a:schemeClr val="tx1"/>
                </a:solidFill>
              </a:rPr>
              <a:t/>
            </a:r>
            <a:br>
              <a:rPr lang="ca-ES" dirty="0">
                <a:solidFill>
                  <a:schemeClr val="tx1"/>
                </a:solidFill>
              </a:rPr>
            </a:br>
            <a:r>
              <a:rPr lang="ca-ES" dirty="0" smtClean="0">
                <a:solidFill>
                  <a:schemeClr val="tx1"/>
                </a:solidFill>
              </a:rPr>
              <a:t/>
            </a:r>
            <a:br>
              <a:rPr lang="ca-ES" dirty="0" smtClean="0">
                <a:solidFill>
                  <a:schemeClr val="tx1"/>
                </a:solidFill>
              </a:rPr>
            </a:br>
            <a:r>
              <a:rPr lang="ca-ES" dirty="0" smtClean="0">
                <a:solidFill>
                  <a:schemeClr val="tx1"/>
                </a:solidFill>
              </a:rPr>
              <a:t/>
            </a:r>
            <a:br>
              <a:rPr lang="ca-ES" dirty="0" smtClean="0">
                <a:solidFill>
                  <a:schemeClr val="tx1"/>
                </a:solidFill>
              </a:rPr>
            </a:br>
            <a:r>
              <a:rPr lang="ca-ES" dirty="0" smtClean="0">
                <a:solidFill>
                  <a:schemeClr val="tx1"/>
                </a:solidFill>
              </a:rPr>
              <a:t/>
            </a:r>
            <a:br>
              <a:rPr lang="ca-ES" dirty="0" smtClean="0">
                <a:solidFill>
                  <a:schemeClr val="tx1"/>
                </a:solidFill>
              </a:rPr>
            </a:br>
            <a:endParaRPr lang="ca-ES" dirty="0">
              <a:solidFill>
                <a:schemeClr val="tx1"/>
              </a:solidFill>
            </a:endParaRPr>
          </a:p>
        </p:txBody>
      </p:sp>
      <p:pic>
        <p:nvPicPr>
          <p:cNvPr id="5" name="Picture 4" descr="Resultat d'imatges de anàlisi da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2" y="1196752"/>
            <a:ext cx="842216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4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7746" y="4653136"/>
            <a:ext cx="8305800" cy="720080"/>
          </a:xfrm>
        </p:spPr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accent2">
                    <a:lumMod val="50000"/>
                  </a:schemeClr>
                </a:solidFill>
              </a:rPr>
              <a:t>Les nostres </a:t>
            </a:r>
            <a:r>
              <a:rPr lang="ca-ES" sz="4000" dirty="0" smtClean="0">
                <a:solidFill>
                  <a:schemeClr val="accent2">
                    <a:lumMod val="50000"/>
                  </a:schemeClr>
                </a:solidFill>
              </a:rPr>
              <a:t>fortaleses </a:t>
            </a:r>
            <a:r>
              <a:rPr lang="ca-ES" sz="1600" dirty="0" smtClean="0">
                <a:solidFill>
                  <a:schemeClr val="accent2">
                    <a:lumMod val="50000"/>
                  </a:schemeClr>
                </a:solidFill>
              </a:rPr>
              <a:t>(anàlisi intern)</a:t>
            </a:r>
            <a:endParaRPr lang="ca-E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23528" y="260648"/>
            <a:ext cx="8568952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200" dirty="0">
                <a:solidFill>
                  <a:schemeClr val="bg1"/>
                </a:solidFill>
                <a:latin typeface="Century Gothic"/>
                <a:ea typeface="Times New Roman"/>
                <a:cs typeface="ArialMT"/>
              </a:rPr>
              <a:t>Continuïtat del projecte de direcció.</a:t>
            </a:r>
            <a:endParaRPr lang="ca-ES" sz="1200" dirty="0">
              <a:solidFill>
                <a:schemeClr val="bg1"/>
              </a:solidFill>
              <a:latin typeface="Century Gothic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200" dirty="0">
                <a:solidFill>
                  <a:schemeClr val="tx1"/>
                </a:solidFill>
                <a:latin typeface="Century Gothic"/>
                <a:ea typeface="Times New Roman"/>
                <a:cs typeface="ArialMT"/>
              </a:rPr>
              <a:t>Bon ambient de treball i implicació dins del claustre d’escola i de ZER.</a:t>
            </a:r>
            <a:endParaRPr lang="ca-ES" sz="1200" dirty="0">
              <a:solidFill>
                <a:schemeClr val="tx1"/>
              </a:solidFill>
              <a:latin typeface="Century Gothic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200" dirty="0">
                <a:solidFill>
                  <a:schemeClr val="bg1"/>
                </a:solidFill>
                <a:latin typeface="Century Gothic"/>
                <a:ea typeface="Times New Roman"/>
                <a:cs typeface="Mangal"/>
              </a:rPr>
              <a:t>Inquietud del professorat per treballar des de la innovació pedagògica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200" dirty="0">
                <a:solidFill>
                  <a:schemeClr val="tx1"/>
                </a:solidFill>
                <a:latin typeface="Century Gothic"/>
                <a:ea typeface="Times New Roman"/>
                <a:cs typeface="Mangal"/>
              </a:rPr>
              <a:t>La mirada inclusiva envers als membres de la Comunitat Educativa </a:t>
            </a:r>
            <a:endParaRPr lang="ca-ES" sz="1200" dirty="0" smtClean="0">
              <a:solidFill>
                <a:schemeClr val="tx1"/>
              </a:solidFill>
              <a:latin typeface="Century Gothic"/>
              <a:ea typeface="Times New Roman"/>
              <a:cs typeface="Mangal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200" dirty="0" smtClean="0">
                <a:solidFill>
                  <a:schemeClr val="bg1"/>
                </a:solidFill>
                <a:latin typeface="Century Gothic"/>
                <a:ea typeface="Times New Roman"/>
                <a:cs typeface="ArialMT"/>
              </a:rPr>
              <a:t>Presència </a:t>
            </a:r>
            <a:r>
              <a:rPr lang="ca-ES" sz="1200" dirty="0">
                <a:solidFill>
                  <a:schemeClr val="bg1"/>
                </a:solidFill>
                <a:latin typeface="Century Gothic"/>
                <a:ea typeface="Times New Roman"/>
                <a:cs typeface="ArialMT"/>
              </a:rPr>
              <a:t>tecnològica a l’aula.</a:t>
            </a:r>
            <a:endParaRPr lang="ca-ES" sz="1200" dirty="0">
              <a:solidFill>
                <a:schemeClr val="bg1"/>
              </a:solidFill>
              <a:latin typeface="Century Gothic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200" dirty="0">
                <a:solidFill>
                  <a:schemeClr val="tx1"/>
                </a:solidFill>
                <a:latin typeface="Century Gothic"/>
                <a:ea typeface="Times New Roman"/>
                <a:cs typeface="ArialMT"/>
              </a:rPr>
              <a:t>Aplicació de metodologies de treball cooperatiu i</a:t>
            </a:r>
            <a:r>
              <a:rPr lang="ca-ES" sz="1200" dirty="0">
                <a:solidFill>
                  <a:schemeClr val="tx1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ca-ES" sz="1200" dirty="0">
                <a:solidFill>
                  <a:schemeClr val="tx1"/>
                </a:solidFill>
                <a:latin typeface="Century Gothic"/>
                <a:ea typeface="Times New Roman"/>
                <a:cs typeface="ArialMT"/>
              </a:rPr>
              <a:t>competencial a l’aula</a:t>
            </a:r>
            <a:r>
              <a:rPr lang="ca-ES" sz="1200" dirty="0" smtClean="0">
                <a:solidFill>
                  <a:schemeClr val="tx1"/>
                </a:solidFill>
                <a:latin typeface="Century Gothic"/>
                <a:ea typeface="Times New Roman"/>
                <a:cs typeface="ArialMT"/>
              </a:rPr>
              <a:t>.</a:t>
            </a:r>
            <a:endParaRPr lang="ca-ES" sz="1200" dirty="0" smtClean="0">
              <a:solidFill>
                <a:schemeClr val="tx1"/>
              </a:solidFill>
              <a:latin typeface="Century Gothic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200" dirty="0" smtClean="0">
                <a:solidFill>
                  <a:schemeClr val="bg1"/>
                </a:solidFill>
                <a:latin typeface="Century Gothic"/>
                <a:ea typeface="Times New Roman"/>
                <a:cs typeface="ArialMT"/>
              </a:rPr>
              <a:t>Implicació </a:t>
            </a:r>
            <a:r>
              <a:rPr lang="ca-ES" sz="1200" dirty="0">
                <a:solidFill>
                  <a:schemeClr val="bg1"/>
                </a:solidFill>
                <a:latin typeface="Century Gothic"/>
                <a:ea typeface="Times New Roman"/>
                <a:cs typeface="ArialMT"/>
              </a:rPr>
              <a:t>del claustre a realitzar sortides, colònies i activitats fora de l’aula. </a:t>
            </a:r>
            <a:endParaRPr lang="ca-ES" sz="1200" dirty="0" smtClean="0">
              <a:solidFill>
                <a:schemeClr val="bg1"/>
              </a:solidFill>
              <a:latin typeface="Century Gothic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200" dirty="0" smtClean="0">
                <a:solidFill>
                  <a:schemeClr val="tx1"/>
                </a:solidFill>
                <a:latin typeface="Century Gothic"/>
                <a:ea typeface="Times New Roman"/>
                <a:cs typeface="ArialMT"/>
              </a:rPr>
              <a:t>Contacte </a:t>
            </a:r>
            <a:r>
              <a:rPr lang="ca-ES" sz="1200" dirty="0">
                <a:solidFill>
                  <a:schemeClr val="tx1"/>
                </a:solidFill>
                <a:latin typeface="Century Gothic"/>
                <a:ea typeface="Times New Roman"/>
                <a:cs typeface="ArialMT"/>
              </a:rPr>
              <a:t>permanent amb les famílies. </a:t>
            </a:r>
            <a:endParaRPr lang="ca-ES" sz="1200" dirty="0" smtClean="0">
              <a:solidFill>
                <a:schemeClr val="tx1"/>
              </a:solidFill>
              <a:latin typeface="Century Gothic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200" dirty="0" smtClean="0">
                <a:solidFill>
                  <a:schemeClr val="bg1"/>
                </a:solidFill>
                <a:latin typeface="Century Gothic"/>
                <a:ea typeface="Times New Roman"/>
                <a:cs typeface="ArialMT"/>
              </a:rPr>
              <a:t>Presència </a:t>
            </a:r>
            <a:r>
              <a:rPr lang="ca-ES" sz="1200" dirty="0">
                <a:solidFill>
                  <a:schemeClr val="bg1"/>
                </a:solidFill>
                <a:latin typeface="Century Gothic"/>
                <a:ea typeface="Times New Roman"/>
                <a:cs typeface="ArialMT"/>
              </a:rPr>
              <a:t>dels Serveis de psicopedagògics del </a:t>
            </a:r>
            <a:r>
              <a:rPr lang="ca-ES" sz="1200" dirty="0" smtClean="0">
                <a:solidFill>
                  <a:schemeClr val="bg1"/>
                </a:solidFill>
                <a:latin typeface="Century Gothic"/>
                <a:ea typeface="Times New Roman"/>
                <a:cs typeface="ArialMT"/>
              </a:rPr>
              <a:t>Serveis</a:t>
            </a:r>
            <a:r>
              <a:rPr lang="ca-ES" sz="1200" dirty="0" smtClean="0">
                <a:solidFill>
                  <a:schemeClr val="bg1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ca-ES" sz="1200" dirty="0" smtClean="0">
                <a:solidFill>
                  <a:schemeClr val="bg1"/>
                </a:solidFill>
                <a:latin typeface="Century Gothic"/>
                <a:ea typeface="Times New Roman"/>
                <a:cs typeface="ArialMT"/>
              </a:rPr>
              <a:t>Educatius </a:t>
            </a:r>
            <a:r>
              <a:rPr lang="ca-ES" sz="1200" dirty="0">
                <a:solidFill>
                  <a:schemeClr val="bg1"/>
                </a:solidFill>
                <a:latin typeface="Century Gothic"/>
                <a:ea typeface="Times New Roman"/>
                <a:cs typeface="ArialMT"/>
              </a:rPr>
              <a:t>quan es necessari.</a:t>
            </a:r>
            <a:endParaRPr lang="ca-ES" sz="1200" dirty="0">
              <a:solidFill>
                <a:schemeClr val="bg1"/>
              </a:solidFill>
              <a:latin typeface="Century Gothic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200" dirty="0">
                <a:solidFill>
                  <a:schemeClr val="tx1"/>
                </a:solidFill>
                <a:latin typeface="Century Gothic"/>
                <a:ea typeface="Times New Roman"/>
                <a:cs typeface="ArialMT"/>
              </a:rPr>
              <a:t>Proves d’avaluació ben contextualitzades </a:t>
            </a:r>
            <a:r>
              <a:rPr lang="ca-ES" sz="1200" dirty="0" smtClean="0">
                <a:solidFill>
                  <a:schemeClr val="tx1"/>
                </a:solidFill>
                <a:latin typeface="Century Gothic"/>
                <a:ea typeface="Times New Roman"/>
                <a:cs typeface="ArialMT"/>
              </a:rPr>
              <a:t>i</a:t>
            </a:r>
            <a:r>
              <a:rPr lang="ca-ES" sz="1200" dirty="0" smtClean="0">
                <a:solidFill>
                  <a:schemeClr val="tx1"/>
                </a:solidFill>
                <a:latin typeface="Century Gothic"/>
                <a:ea typeface="Times New Roman"/>
                <a:cs typeface="Times New Roman"/>
              </a:rPr>
              <a:t> </a:t>
            </a:r>
            <a:r>
              <a:rPr lang="ca-ES" sz="1200" dirty="0" smtClean="0">
                <a:solidFill>
                  <a:schemeClr val="tx1"/>
                </a:solidFill>
                <a:latin typeface="Century Gothic"/>
                <a:ea typeface="Times New Roman"/>
                <a:cs typeface="ArialMT"/>
              </a:rPr>
              <a:t>programades </a:t>
            </a:r>
            <a:r>
              <a:rPr lang="ca-ES" sz="1200" dirty="0">
                <a:solidFill>
                  <a:schemeClr val="tx1"/>
                </a:solidFill>
                <a:latin typeface="Century Gothic"/>
                <a:ea typeface="Times New Roman"/>
                <a:cs typeface="ArialMT"/>
              </a:rPr>
              <a:t>que ajuden a conèixer millor als alumnes i detectar les seves necessitats.</a:t>
            </a:r>
            <a:endParaRPr lang="ca-ES" sz="1200" dirty="0">
              <a:solidFill>
                <a:schemeClr val="tx1"/>
              </a:solidFill>
              <a:latin typeface="Century Gothic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200" dirty="0">
                <a:solidFill>
                  <a:schemeClr val="bg1"/>
                </a:solidFill>
                <a:latin typeface="Century Gothic"/>
                <a:ea typeface="Times New Roman"/>
                <a:cs typeface="Century Gothic"/>
              </a:rPr>
              <a:t>Baixa ràtio d’alumnes/mestre .</a:t>
            </a:r>
            <a:endParaRPr lang="ca-ES" sz="1200" dirty="0">
              <a:solidFill>
                <a:schemeClr val="bg1"/>
              </a:solidFill>
              <a:latin typeface="Century Gothic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2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Obertura de les activitats la resta de l’entorn: revista, web, blocs, xerrades i activitats obertes a famílies i resta d’escoles. </a:t>
            </a:r>
            <a:endParaRPr lang="ca-ES" sz="1200" dirty="0">
              <a:solidFill>
                <a:schemeClr val="tx1"/>
              </a:solidFill>
              <a:latin typeface="Century Gothic"/>
              <a:ea typeface="Century Gothic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2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</a:rPr>
              <a:t>Bones relacions amb les institucions   (Ajuntame</a:t>
            </a:r>
            <a:r>
              <a:rPr lang="ca-ES" sz="1200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nt, Departament d’Ensenyament i Consell Comarcal)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200" dirty="0" smtClean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Reconeixement exterior de la feina feta- premis obtinguts</a:t>
            </a:r>
          </a:p>
          <a:p>
            <a:pPr marL="342900" indent="-342900">
              <a:lnSpc>
                <a:spcPct val="115000"/>
              </a:lnSpc>
              <a:buFont typeface="Century Gothic"/>
              <a:buChar char="-"/>
            </a:pPr>
            <a:r>
              <a:rPr lang="ca-ES" sz="1200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Molts bon recursos materials 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endParaRPr lang="ca-ES" sz="1200" dirty="0">
              <a:solidFill>
                <a:schemeClr val="tx1"/>
              </a:solidFill>
              <a:latin typeface="Century Gothic"/>
              <a:ea typeface="Century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7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7746" y="4653136"/>
            <a:ext cx="8305800" cy="720080"/>
          </a:xfrm>
        </p:spPr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accent2">
                    <a:lumMod val="50000"/>
                  </a:schemeClr>
                </a:solidFill>
              </a:rPr>
              <a:t>Les nostres </a:t>
            </a:r>
            <a:r>
              <a:rPr lang="ca-ES" sz="4000" dirty="0">
                <a:solidFill>
                  <a:schemeClr val="accent2">
                    <a:lumMod val="50000"/>
                  </a:schemeClr>
                </a:solidFill>
              </a:rPr>
              <a:t>debilitats </a:t>
            </a:r>
            <a:r>
              <a:rPr lang="ca-ES" sz="1600" dirty="0">
                <a:solidFill>
                  <a:schemeClr val="accent2">
                    <a:lumMod val="50000"/>
                  </a:schemeClr>
                </a:solidFill>
              </a:rPr>
              <a:t>(anàlisi intern)</a:t>
            </a:r>
            <a:endParaRPr lang="ca-E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23528" y="260648"/>
            <a:ext cx="8568952" cy="3672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600" b="1" dirty="0">
                <a:latin typeface="Century Gothic"/>
                <a:ea typeface="Century Gothic"/>
                <a:cs typeface="Arial"/>
              </a:rPr>
              <a:t>Instal·lacions</a:t>
            </a:r>
            <a:r>
              <a:rPr lang="ca-ES" sz="1600" dirty="0">
                <a:latin typeface="Century Gothic"/>
                <a:ea typeface="Century Gothic"/>
                <a:cs typeface="Arial"/>
              </a:rPr>
              <a:t>  poc adaptades. No hi ha gimnàs, ni aula de música, ni aula de </a:t>
            </a:r>
            <a:r>
              <a:rPr lang="ca-ES" sz="1600" dirty="0" smtClean="0">
                <a:latin typeface="Century Gothic"/>
                <a:ea typeface="Century Gothic"/>
                <a:cs typeface="Arial"/>
              </a:rPr>
              <a:t>teatre, ni </a:t>
            </a:r>
            <a:r>
              <a:rPr lang="ca-ES" sz="1600" dirty="0" smtClean="0">
                <a:latin typeface="Century Gothic"/>
                <a:ea typeface="Century Gothic"/>
                <a:cs typeface="Arial"/>
              </a:rPr>
              <a:t>pavelló, ni pista d’esports.</a:t>
            </a:r>
            <a:endParaRPr lang="ca-ES" sz="1600" dirty="0">
              <a:latin typeface="Century Gothic"/>
              <a:ea typeface="Century Gothic"/>
              <a:cs typeface="Arial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6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Manca de </a:t>
            </a:r>
            <a:r>
              <a:rPr lang="ca-ES" sz="1600" b="1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recursos humans</a:t>
            </a:r>
            <a:r>
              <a:rPr lang="ca-ES" sz="16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; no tenim mestra d’Educació </a:t>
            </a:r>
            <a:r>
              <a:rPr lang="ca-ES" sz="160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especial</a:t>
            </a:r>
            <a:r>
              <a:rPr lang="ca-ES" sz="16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</a:rPr>
              <a:t>, ni conserge, ni personal administratiu.</a:t>
            </a:r>
            <a:endParaRPr lang="ca-ES" sz="1600" dirty="0">
              <a:solidFill>
                <a:schemeClr val="tx1"/>
              </a:solidFill>
              <a:latin typeface="Century Gothic"/>
              <a:ea typeface="Century Gothic"/>
              <a:cs typeface="Arial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600" dirty="0">
                <a:latin typeface="Century Gothic"/>
                <a:ea typeface="Century Gothic"/>
                <a:cs typeface="Arial"/>
              </a:rPr>
              <a:t>Gran </a:t>
            </a:r>
            <a:r>
              <a:rPr lang="ca-ES" sz="1600" b="1" dirty="0">
                <a:latin typeface="Century Gothic"/>
                <a:ea typeface="Century Gothic"/>
                <a:cs typeface="Arial"/>
              </a:rPr>
              <a:t>distància</a:t>
            </a:r>
            <a:r>
              <a:rPr lang="ca-ES" sz="1600" dirty="0">
                <a:latin typeface="Century Gothic"/>
                <a:ea typeface="Century Gothic"/>
                <a:cs typeface="Arial"/>
              </a:rPr>
              <a:t> del centre escolar a la majoria de llars dels alumnes.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600" dirty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Gran distància del centre a les altres escoles que configuren la ZER Francolí.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entury Gothic"/>
              <a:buChar char="-"/>
            </a:pPr>
            <a:r>
              <a:rPr lang="ca-ES" sz="1600" dirty="0">
                <a:latin typeface="Century Gothic"/>
                <a:ea typeface="Century Gothic"/>
                <a:cs typeface="Arial"/>
              </a:rPr>
              <a:t>La </a:t>
            </a:r>
            <a:r>
              <a:rPr lang="ca-ES" sz="1600" b="1" dirty="0">
                <a:latin typeface="Century Gothic"/>
                <a:ea typeface="Century Gothic"/>
                <a:cs typeface="Arial"/>
              </a:rPr>
              <a:t>climatologia de muntanya </a:t>
            </a:r>
            <a:r>
              <a:rPr lang="ca-ES" sz="1600" dirty="0">
                <a:latin typeface="Century Gothic"/>
                <a:ea typeface="Century Gothic"/>
                <a:cs typeface="Arial"/>
              </a:rPr>
              <a:t>i la altitud fa que es gelin les carreteres a l’hivern i els camins forestals i rurals on viuen les famílies, això comporta en alguns moments manca d’assistència a </a:t>
            </a:r>
            <a:r>
              <a:rPr lang="ca-ES" sz="1600" dirty="0" smtClean="0">
                <a:latin typeface="Century Gothic"/>
                <a:ea typeface="Century Gothic"/>
                <a:cs typeface="Arial"/>
              </a:rPr>
              <a:t>l’escola.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Century Gothic"/>
              <a:buChar char="-"/>
            </a:pPr>
            <a:r>
              <a:rPr lang="ca-ES" sz="1600" dirty="0" smtClean="0">
                <a:solidFill>
                  <a:schemeClr val="tx1"/>
                </a:solidFill>
                <a:latin typeface="Century Gothic"/>
                <a:ea typeface="Times New Roman"/>
                <a:cs typeface="Arial"/>
              </a:rPr>
              <a:t>La </a:t>
            </a:r>
            <a:r>
              <a:rPr lang="ca-ES" sz="1600" dirty="0">
                <a:solidFill>
                  <a:schemeClr val="tx1"/>
                </a:solidFill>
                <a:latin typeface="Century Gothic"/>
                <a:ea typeface="Times New Roman"/>
                <a:cs typeface="Arial"/>
              </a:rPr>
              <a:t>climatologia de muntanya afecta a </a:t>
            </a:r>
            <a:r>
              <a:rPr lang="ca-ES" sz="1600" b="1" dirty="0">
                <a:solidFill>
                  <a:schemeClr val="tx1"/>
                </a:solidFill>
                <a:latin typeface="Century Gothic"/>
                <a:ea typeface="Times New Roman"/>
                <a:cs typeface="Arial"/>
              </a:rPr>
              <a:t>l’electricitat</a:t>
            </a:r>
            <a:r>
              <a:rPr lang="ca-ES" sz="1600" dirty="0">
                <a:solidFill>
                  <a:schemeClr val="tx1"/>
                </a:solidFill>
                <a:latin typeface="Century Gothic"/>
                <a:ea typeface="Times New Roman"/>
                <a:cs typeface="Arial"/>
              </a:rPr>
              <a:t> (sense servei de calefacció i menjador).</a:t>
            </a:r>
            <a:endParaRPr lang="ca-ES" sz="1600" dirty="0">
              <a:solidFill>
                <a:schemeClr val="tx1"/>
              </a:solidFill>
              <a:latin typeface="Century Gothic"/>
              <a:ea typeface="Century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08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7746" y="4653136"/>
            <a:ext cx="8305800" cy="720080"/>
          </a:xfrm>
        </p:spPr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accent2">
                    <a:lumMod val="50000"/>
                  </a:schemeClr>
                </a:solidFill>
              </a:rPr>
              <a:t>Les nostres </a:t>
            </a:r>
            <a:r>
              <a:rPr lang="ca-ES" sz="4000" dirty="0">
                <a:solidFill>
                  <a:schemeClr val="accent2">
                    <a:lumMod val="50000"/>
                  </a:schemeClr>
                </a:solidFill>
              </a:rPr>
              <a:t>oportunitats </a:t>
            </a:r>
            <a:r>
              <a:rPr lang="ca-ES" sz="1800" dirty="0">
                <a:solidFill>
                  <a:schemeClr val="accent2">
                    <a:lumMod val="50000"/>
                  </a:schemeClr>
                </a:solidFill>
              </a:rPr>
              <a:t>(anàlisi </a:t>
            </a:r>
            <a:r>
              <a:rPr lang="ca-ES" sz="1800" dirty="0" smtClean="0">
                <a:solidFill>
                  <a:schemeClr val="accent2">
                    <a:lumMod val="50000"/>
                  </a:schemeClr>
                </a:solidFill>
              </a:rPr>
              <a:t>extern)</a:t>
            </a:r>
            <a:endParaRPr lang="ca-E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23528" y="260648"/>
            <a:ext cx="8568952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400" dirty="0" smtClean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Atenció </a:t>
            </a:r>
            <a:r>
              <a:rPr lang="ca-ES" sz="1400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a la </a:t>
            </a:r>
            <a:r>
              <a:rPr lang="ca-ES" sz="1400" b="1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diversitat</a:t>
            </a:r>
            <a:r>
              <a:rPr lang="ca-ES" sz="1400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 de l’alumnat en el marc inclusiu.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400" dirty="0" smtClean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Col•laboració </a:t>
            </a:r>
            <a:r>
              <a:rPr lang="ca-ES" sz="1400" dirty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amb diferents </a:t>
            </a:r>
            <a:r>
              <a:rPr lang="ca-ES" sz="1400" b="1" dirty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universitats </a:t>
            </a:r>
            <a:r>
              <a:rPr lang="ca-ES" sz="1400" dirty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com a centre formador d’estudiants en pràctiques.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400" dirty="0" smtClean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Possibilitat </a:t>
            </a:r>
            <a:r>
              <a:rPr lang="ca-ES" sz="1400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de participació en projectes comuns i </a:t>
            </a:r>
            <a:r>
              <a:rPr lang="ca-ES" sz="1400" b="1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treball en xarxa </a:t>
            </a:r>
            <a:r>
              <a:rPr lang="ca-ES" sz="1400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entre els centres de l’Alt Camp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400" dirty="0" smtClean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Entorn </a:t>
            </a:r>
            <a:r>
              <a:rPr lang="ca-ES" sz="1400" dirty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agradable i amb moltes possibilitats d’aprenentatge “in situ”.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400" dirty="0" smtClean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Suport </a:t>
            </a:r>
            <a:r>
              <a:rPr lang="ca-ES" sz="1400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de persones </a:t>
            </a:r>
            <a:r>
              <a:rPr lang="ca-ES" sz="1400" b="1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voluntàries</a:t>
            </a:r>
            <a:r>
              <a:rPr lang="ca-ES" sz="1400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 en tasques del centre (tallers, </a:t>
            </a:r>
            <a:r>
              <a:rPr lang="ca-ES" sz="1400" dirty="0" smtClean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xerrades, hort </a:t>
            </a:r>
            <a:r>
              <a:rPr lang="ca-ES" sz="1400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escolar).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400" dirty="0" smtClean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Bona </a:t>
            </a:r>
            <a:r>
              <a:rPr lang="ca-ES" sz="1400" dirty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col•laboració amb l’escola per part de l’AFA.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400" dirty="0" smtClean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Bona </a:t>
            </a:r>
            <a:r>
              <a:rPr lang="ca-ES" sz="1400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relació i </a:t>
            </a:r>
            <a:r>
              <a:rPr lang="ca-ES" sz="1400" b="1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col•laboració</a:t>
            </a:r>
            <a:r>
              <a:rPr lang="ca-ES" sz="1400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 amb les entitats poble.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400" dirty="0" smtClean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Agents </a:t>
            </a:r>
            <a:r>
              <a:rPr lang="ca-ES" sz="1400" dirty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municipals implicats en el sí de l’escola.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400" dirty="0" smtClean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Increment </a:t>
            </a:r>
            <a:r>
              <a:rPr lang="ca-ES" sz="1400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de la </a:t>
            </a:r>
            <a:r>
              <a:rPr lang="ca-ES" sz="1400" b="1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demanda d’escolaritat </a:t>
            </a:r>
            <a:r>
              <a:rPr lang="ca-ES" sz="1400" dirty="0">
                <a:solidFill>
                  <a:schemeClr val="bg1"/>
                </a:solidFill>
                <a:latin typeface="Century Gothic"/>
                <a:ea typeface="Century Gothic"/>
                <a:cs typeface="Arial"/>
              </a:rPr>
              <a:t>al centre al•legant en la petició afinitat en el Sistema pedagògic.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entury Gothic"/>
              <a:buChar char="-"/>
            </a:pPr>
            <a:r>
              <a:rPr lang="ca-ES" sz="1400" dirty="0" smtClean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Esdevenir </a:t>
            </a:r>
            <a:r>
              <a:rPr lang="ca-ES" sz="1400" b="1" dirty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centre referent en innovació pedagògica</a:t>
            </a:r>
            <a:r>
              <a:rPr lang="ca-ES" sz="1400" dirty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: èxit en les jornades pedagògiques amb mestres del territori durant aquests </a:t>
            </a:r>
            <a:r>
              <a:rPr lang="ca-ES" sz="1400" dirty="0" smtClean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4 </a:t>
            </a:r>
            <a:r>
              <a:rPr lang="ca-ES" sz="1400" dirty="0">
                <a:solidFill>
                  <a:schemeClr val="tx1"/>
                </a:solidFill>
                <a:latin typeface="Century Gothic"/>
                <a:ea typeface="Century Gothic"/>
                <a:cs typeface="Arial"/>
              </a:rPr>
              <a:t>cursos.</a:t>
            </a:r>
          </a:p>
        </p:txBody>
      </p:sp>
    </p:spTree>
    <p:extLst>
      <p:ext uri="{BB962C8B-B14F-4D97-AF65-F5344CB8AC3E}">
        <p14:creationId xmlns:p14="http://schemas.microsoft.com/office/powerpoint/2010/main" val="40312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7746" y="4653136"/>
            <a:ext cx="8305800" cy="720080"/>
          </a:xfrm>
        </p:spPr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accent2">
                    <a:lumMod val="50000"/>
                  </a:schemeClr>
                </a:solidFill>
              </a:rPr>
              <a:t>Les nostres </a:t>
            </a:r>
            <a:r>
              <a:rPr lang="ca-ES" sz="4000" dirty="0">
                <a:solidFill>
                  <a:schemeClr val="accent2">
                    <a:lumMod val="50000"/>
                  </a:schemeClr>
                </a:solidFill>
              </a:rPr>
              <a:t>amenaces </a:t>
            </a:r>
            <a:r>
              <a:rPr lang="ca-ES" sz="1800" dirty="0">
                <a:solidFill>
                  <a:schemeClr val="accent2">
                    <a:lumMod val="50000"/>
                  </a:schemeClr>
                </a:solidFill>
              </a:rPr>
              <a:t>(anàlisi extern)</a:t>
            </a:r>
            <a:endParaRPr lang="ca-E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23528" y="260648"/>
            <a:ext cx="8568952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1465" indent="-179705" algn="just">
              <a:lnSpc>
                <a:spcPct val="115000"/>
              </a:lnSpc>
              <a:spcAft>
                <a:spcPts val="1000"/>
              </a:spcAft>
            </a:pPr>
            <a:r>
              <a:rPr lang="ca-ES" sz="1200" dirty="0" smtClean="0">
                <a:latin typeface="Century Gothic"/>
                <a:ea typeface="Times New Roman"/>
                <a:cs typeface="Times New Roman"/>
              </a:rPr>
              <a:t>- Sense </a:t>
            </a:r>
            <a:r>
              <a:rPr lang="ca-ES" sz="1200" b="1" dirty="0">
                <a:latin typeface="Century Gothic"/>
                <a:ea typeface="Times New Roman"/>
                <a:cs typeface="Times New Roman"/>
              </a:rPr>
              <a:t>instal·lacions municipals </a:t>
            </a:r>
            <a:r>
              <a:rPr lang="ca-ES" sz="1200" dirty="0">
                <a:latin typeface="Century Gothic"/>
                <a:ea typeface="Times New Roman"/>
                <a:cs typeface="Times New Roman"/>
              </a:rPr>
              <a:t>i d’entitats a  </a:t>
            </a:r>
            <a:r>
              <a:rPr lang="ca-ES" sz="1200" dirty="0" smtClean="0">
                <a:latin typeface="Century Gothic"/>
                <a:ea typeface="Times New Roman"/>
                <a:cs typeface="Times New Roman"/>
              </a:rPr>
              <a:t>disposició </a:t>
            </a:r>
            <a:r>
              <a:rPr lang="ca-ES" sz="1200" dirty="0">
                <a:latin typeface="Century Gothic"/>
                <a:ea typeface="Times New Roman"/>
                <a:cs typeface="Times New Roman"/>
              </a:rPr>
              <a:t>de l’escola.</a:t>
            </a:r>
          </a:p>
          <a:p>
            <a:pPr marL="201295" indent="-89535">
              <a:lnSpc>
                <a:spcPct val="115000"/>
              </a:lnSpc>
              <a:spcAft>
                <a:spcPts val="1000"/>
              </a:spcAft>
            </a:pPr>
            <a:r>
              <a:rPr lang="ca-ES" sz="1200" dirty="0">
                <a:latin typeface="Century Gothic"/>
                <a:ea typeface="Times New Roman"/>
                <a:cs typeface="Mangal"/>
              </a:rPr>
              <a:t>- </a:t>
            </a:r>
            <a:r>
              <a:rPr lang="ca-ES" sz="1200" dirty="0">
                <a:solidFill>
                  <a:schemeClr val="tx1"/>
                </a:solidFill>
                <a:latin typeface="Century Gothic"/>
                <a:ea typeface="Times New Roman"/>
                <a:cs typeface="Mangal"/>
              </a:rPr>
              <a:t>Augment progressiu d’alumnat amb </a:t>
            </a:r>
            <a:r>
              <a:rPr lang="ca-ES" sz="1200" dirty="0" smtClean="0">
                <a:solidFill>
                  <a:schemeClr val="tx1"/>
                </a:solidFill>
                <a:latin typeface="Century Gothic"/>
                <a:ea typeface="Times New Roman"/>
                <a:cs typeface="Mangal"/>
              </a:rPr>
              <a:t>diferents </a:t>
            </a:r>
            <a:r>
              <a:rPr lang="ca-ES" sz="1200" b="1" dirty="0" smtClean="0">
                <a:solidFill>
                  <a:schemeClr val="tx1"/>
                </a:solidFill>
                <a:latin typeface="Century Gothic"/>
                <a:ea typeface="Times New Roman"/>
                <a:cs typeface="Mangal"/>
              </a:rPr>
              <a:t>trastorns</a:t>
            </a:r>
            <a:r>
              <a:rPr lang="ca-ES" sz="1200" dirty="0" smtClean="0">
                <a:solidFill>
                  <a:schemeClr val="tx1"/>
                </a:solidFill>
                <a:latin typeface="Century Gothic"/>
                <a:ea typeface="Times New Roman"/>
                <a:cs typeface="Mangal"/>
              </a:rPr>
              <a:t>.</a:t>
            </a:r>
            <a:endParaRPr lang="ca-ES" sz="1200" dirty="0">
              <a:solidFill>
                <a:schemeClr val="tx1"/>
              </a:solidFill>
              <a:latin typeface="Century Gothic"/>
              <a:ea typeface="Times New Roman"/>
              <a:cs typeface="Times New Roman"/>
            </a:endParaRPr>
          </a:p>
          <a:p>
            <a:pPr marL="201295" indent="-89535">
              <a:lnSpc>
                <a:spcPct val="115000"/>
              </a:lnSpc>
              <a:spcAft>
                <a:spcPts val="1000"/>
              </a:spcAft>
            </a:pPr>
            <a:r>
              <a:rPr lang="ca-ES" sz="1200" dirty="0">
                <a:latin typeface="Century Gothic"/>
                <a:ea typeface="Times New Roman"/>
                <a:cs typeface="Mangal"/>
              </a:rPr>
              <a:t>- Disminució dels </a:t>
            </a:r>
            <a:r>
              <a:rPr lang="ca-ES" sz="1200" b="1" dirty="0">
                <a:latin typeface="Century Gothic"/>
                <a:ea typeface="Times New Roman"/>
                <a:cs typeface="Mangal"/>
              </a:rPr>
              <a:t>recursos humans </a:t>
            </a:r>
            <a:r>
              <a:rPr lang="ca-ES" sz="1200" dirty="0">
                <a:latin typeface="Century Gothic"/>
                <a:ea typeface="Times New Roman"/>
                <a:cs typeface="Mangal"/>
              </a:rPr>
              <a:t>( no tenim mestra d’educació especial, ni administrativa)</a:t>
            </a:r>
            <a:endParaRPr lang="ca-ES" sz="1200" dirty="0">
              <a:latin typeface="Century Gothic"/>
              <a:ea typeface="Times New Roman"/>
              <a:cs typeface="Times New Roman"/>
            </a:endParaRPr>
          </a:p>
          <a:p>
            <a:pPr marL="28321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ca-ES" sz="1200" dirty="0" smtClean="0">
                <a:solidFill>
                  <a:schemeClr val="tx1"/>
                </a:solidFill>
                <a:latin typeface="Century Gothic"/>
                <a:ea typeface="Times New Roman"/>
                <a:cs typeface="Mangal"/>
              </a:rPr>
              <a:t>Manca </a:t>
            </a:r>
            <a:r>
              <a:rPr lang="ca-ES" sz="1200" dirty="0">
                <a:solidFill>
                  <a:schemeClr val="tx1"/>
                </a:solidFill>
                <a:latin typeface="Century Gothic"/>
                <a:ea typeface="Times New Roman"/>
                <a:cs typeface="Mangal"/>
              </a:rPr>
              <a:t>de possibilitat de realitzar </a:t>
            </a:r>
            <a:r>
              <a:rPr lang="ca-ES" sz="1200" b="1" dirty="0">
                <a:solidFill>
                  <a:schemeClr val="tx1"/>
                </a:solidFill>
                <a:latin typeface="Century Gothic"/>
                <a:ea typeface="Times New Roman"/>
                <a:cs typeface="Mangal"/>
              </a:rPr>
              <a:t>activitats extraescolars dins del centre </a:t>
            </a:r>
            <a:r>
              <a:rPr lang="ca-ES" sz="1200" dirty="0">
                <a:solidFill>
                  <a:schemeClr val="tx1"/>
                </a:solidFill>
                <a:latin typeface="Century Gothic"/>
                <a:ea typeface="Times New Roman"/>
                <a:cs typeface="Mangal"/>
              </a:rPr>
              <a:t>i hores d’acollida per ràtio baixes i diferents edats</a:t>
            </a:r>
            <a:r>
              <a:rPr lang="ca-ES" sz="1200" dirty="0" smtClean="0">
                <a:solidFill>
                  <a:schemeClr val="tx1"/>
                </a:solidFill>
                <a:latin typeface="Century Gothic"/>
                <a:ea typeface="Times New Roman"/>
                <a:cs typeface="Mangal"/>
              </a:rPr>
              <a:t>.</a:t>
            </a:r>
          </a:p>
          <a:p>
            <a:pPr marL="111760" algn="just">
              <a:lnSpc>
                <a:spcPct val="115000"/>
              </a:lnSpc>
              <a:spcAft>
                <a:spcPts val="0"/>
              </a:spcAft>
            </a:pPr>
            <a:endParaRPr lang="ca-ES" sz="1200" dirty="0">
              <a:solidFill>
                <a:schemeClr val="tx1"/>
              </a:solidFill>
              <a:latin typeface="Century Gothic"/>
              <a:ea typeface="Times New Roman"/>
              <a:cs typeface="Times New Roman"/>
            </a:endParaRPr>
          </a:p>
          <a:p>
            <a:pPr marL="283210" indent="-1714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ca-ES" sz="1200" dirty="0" smtClean="0">
                <a:solidFill>
                  <a:schemeClr val="bg1"/>
                </a:solidFill>
                <a:latin typeface="Century Gothic"/>
                <a:ea typeface="Times New Roman"/>
                <a:cs typeface="Mangal"/>
              </a:rPr>
              <a:t>Manca </a:t>
            </a:r>
            <a:r>
              <a:rPr lang="ca-ES" sz="1200" dirty="0">
                <a:solidFill>
                  <a:schemeClr val="bg1"/>
                </a:solidFill>
                <a:latin typeface="Century Gothic"/>
                <a:ea typeface="Times New Roman"/>
                <a:cs typeface="Mangal"/>
              </a:rPr>
              <a:t>de possibilitat de realitzar </a:t>
            </a:r>
            <a:r>
              <a:rPr lang="ca-ES" sz="1200" b="1" dirty="0">
                <a:solidFill>
                  <a:schemeClr val="bg1"/>
                </a:solidFill>
                <a:latin typeface="Century Gothic"/>
                <a:ea typeface="Times New Roman"/>
                <a:cs typeface="Mangal"/>
              </a:rPr>
              <a:t>activitats extraescolars fora del centre </a:t>
            </a:r>
            <a:r>
              <a:rPr lang="ca-ES" sz="1200" dirty="0">
                <a:solidFill>
                  <a:schemeClr val="bg1"/>
                </a:solidFill>
                <a:latin typeface="Century Gothic"/>
                <a:ea typeface="Times New Roman"/>
                <a:cs typeface="Mangal"/>
              </a:rPr>
              <a:t>a causa de la distància del centre amb els altres municipis i l’horari del centre escolar que no possibilita el trajecte</a:t>
            </a:r>
            <a:r>
              <a:rPr lang="ca-ES" sz="1200" dirty="0" smtClean="0">
                <a:solidFill>
                  <a:schemeClr val="bg1"/>
                </a:solidFill>
                <a:latin typeface="Century Gothic"/>
                <a:ea typeface="Times New Roman"/>
                <a:cs typeface="Mangal"/>
              </a:rPr>
              <a:t>.</a:t>
            </a:r>
          </a:p>
          <a:p>
            <a:pPr marL="111760" algn="just">
              <a:lnSpc>
                <a:spcPct val="115000"/>
              </a:lnSpc>
              <a:spcAft>
                <a:spcPts val="0"/>
              </a:spcAft>
            </a:pPr>
            <a:endParaRPr lang="ca-ES" sz="1200" dirty="0">
              <a:solidFill>
                <a:schemeClr val="bg1"/>
              </a:solidFill>
              <a:latin typeface="Century Gothic"/>
              <a:ea typeface="Times New Roman"/>
              <a:cs typeface="Times New Roman"/>
            </a:endParaRPr>
          </a:p>
          <a:p>
            <a:pPr marL="283210" indent="-1714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ca-ES" sz="1200" b="1" dirty="0" smtClean="0">
                <a:solidFill>
                  <a:schemeClr val="tx1"/>
                </a:solidFill>
                <a:latin typeface="Century Gothic"/>
                <a:ea typeface="Times New Roman"/>
                <a:cs typeface="Mangal"/>
              </a:rPr>
              <a:t>Clima </a:t>
            </a:r>
            <a:r>
              <a:rPr lang="ca-ES" sz="1200" b="1" dirty="0">
                <a:solidFill>
                  <a:schemeClr val="tx1"/>
                </a:solidFill>
                <a:latin typeface="Century Gothic"/>
                <a:ea typeface="Times New Roman"/>
                <a:cs typeface="Mangal"/>
              </a:rPr>
              <a:t>de muntanya </a:t>
            </a:r>
            <a:r>
              <a:rPr lang="ca-ES" sz="1200" dirty="0">
                <a:solidFill>
                  <a:schemeClr val="tx1"/>
                </a:solidFill>
                <a:latin typeface="Century Gothic"/>
                <a:ea typeface="Times New Roman"/>
                <a:cs typeface="Mangal"/>
              </a:rPr>
              <a:t>que pot afectar a l’hivern el servei escolar </a:t>
            </a:r>
            <a:endParaRPr lang="ca-ES" sz="1200" dirty="0" smtClean="0">
              <a:solidFill>
                <a:schemeClr val="tx1"/>
              </a:solidFill>
              <a:latin typeface="Century Gothic"/>
              <a:ea typeface="Times New Roman"/>
              <a:cs typeface="Times New Roman"/>
            </a:endParaRPr>
          </a:p>
          <a:p>
            <a:pPr marL="283210" indent="-17145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ca-ES" sz="1200" dirty="0" smtClean="0">
                <a:solidFill>
                  <a:schemeClr val="bg1"/>
                </a:solidFill>
                <a:latin typeface="Century Gothic"/>
                <a:ea typeface="Times New Roman"/>
                <a:cs typeface="Mangal"/>
              </a:rPr>
              <a:t>Poca </a:t>
            </a:r>
            <a:r>
              <a:rPr lang="ca-ES" sz="1200" dirty="0">
                <a:solidFill>
                  <a:schemeClr val="bg1"/>
                </a:solidFill>
                <a:latin typeface="Century Gothic"/>
                <a:ea typeface="Times New Roman"/>
                <a:cs typeface="Mangal"/>
              </a:rPr>
              <a:t>natalitat a la </a:t>
            </a:r>
            <a:r>
              <a:rPr lang="ca-ES" sz="1200" dirty="0" smtClean="0">
                <a:solidFill>
                  <a:schemeClr val="bg1"/>
                </a:solidFill>
                <a:latin typeface="Century Gothic"/>
                <a:ea typeface="Times New Roman"/>
                <a:cs typeface="Mangal"/>
              </a:rPr>
              <a:t>població- </a:t>
            </a:r>
            <a:r>
              <a:rPr lang="ca-ES" sz="1200" b="1" dirty="0" smtClean="0">
                <a:solidFill>
                  <a:schemeClr val="bg1"/>
                </a:solidFill>
                <a:latin typeface="Century Gothic"/>
                <a:ea typeface="Times New Roman"/>
                <a:cs typeface="Mangal"/>
              </a:rPr>
              <a:t>matrícul.la inestable</a:t>
            </a:r>
            <a:r>
              <a:rPr lang="ca-ES" sz="1200" dirty="0" smtClean="0">
                <a:solidFill>
                  <a:schemeClr val="bg1"/>
                </a:solidFill>
                <a:latin typeface="Century Gothic"/>
                <a:ea typeface="Times New Roman"/>
                <a:cs typeface="Mangal"/>
              </a:rPr>
              <a:t>.</a:t>
            </a:r>
            <a:endParaRPr lang="ca-ES" sz="1200" dirty="0">
              <a:solidFill>
                <a:schemeClr val="bg1"/>
              </a:solidFill>
              <a:latin typeface="Century Gothic"/>
              <a:ea typeface="Century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4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idx="1"/>
          </p:nvPr>
        </p:nvSpPr>
        <p:spPr>
          <a:xfrm>
            <a:off x="1403648" y="4653136"/>
            <a:ext cx="7344816" cy="1368152"/>
          </a:xfrm>
        </p:spPr>
        <p:txBody>
          <a:bodyPr>
            <a:normAutofit fontScale="85000" lnSpcReduction="20000"/>
          </a:bodyPr>
          <a:lstStyle/>
          <a:p>
            <a:r>
              <a:rPr lang="ca-ES" b="1" dirty="0">
                <a:solidFill>
                  <a:schemeClr val="tx1"/>
                </a:solidFill>
              </a:rPr>
              <a:t>Aquests objectius estan inclosos en tres àmbits d’intervenció:     </a:t>
            </a:r>
          </a:p>
          <a:p>
            <a:r>
              <a:rPr lang="ca-ES" dirty="0"/>
              <a:t> </a:t>
            </a:r>
          </a:p>
          <a:p>
            <a:pPr lvl="0"/>
            <a:r>
              <a:rPr lang="ca-ES" b="1" dirty="0" smtClean="0"/>
              <a:t>- Àmbit acadèmic i pedagògic </a:t>
            </a:r>
            <a:endParaRPr lang="ca-ES" dirty="0" smtClean="0"/>
          </a:p>
          <a:p>
            <a:pPr lvl="0"/>
            <a:r>
              <a:rPr lang="ca-ES" b="1" dirty="0" smtClean="0"/>
              <a:t>- Àmbit de gestió, organització i funcionament.</a:t>
            </a:r>
            <a:endParaRPr lang="ca-ES" dirty="0" smtClean="0"/>
          </a:p>
          <a:p>
            <a:pPr lvl="0"/>
            <a:r>
              <a:rPr lang="ca-ES" b="1" dirty="0" smtClean="0"/>
              <a:t>- Àmbit de convivència, relació i participació.</a:t>
            </a:r>
            <a:r>
              <a:rPr lang="ca-ES" dirty="0" smtClean="0"/>
              <a:t> </a:t>
            </a:r>
            <a:endParaRPr lang="ca-ES" b="1" dirty="0" smtClean="0"/>
          </a:p>
          <a:p>
            <a:endParaRPr lang="ca-ES" dirty="0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23528" y="55324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chemeClr val="tx1"/>
                </a:solidFill>
              </a:rPr>
              <a:t>Què vull aconseguir? </a:t>
            </a:r>
            <a:r>
              <a:rPr lang="ca-ES" dirty="0">
                <a:solidFill>
                  <a:srgbClr val="FF0000"/>
                </a:solidFill>
              </a:rPr>
              <a:t/>
            </a:r>
            <a:br>
              <a:rPr lang="ca-ES" dirty="0">
                <a:solidFill>
                  <a:srgbClr val="FF0000"/>
                </a:solidFill>
              </a:rPr>
            </a:b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4" name="Rectangle 3"/>
          <p:cNvSpPr/>
          <p:nvPr/>
        </p:nvSpPr>
        <p:spPr>
          <a:xfrm>
            <a:off x="323528" y="908720"/>
            <a:ext cx="8568952" cy="31683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1200" dirty="0" smtClean="0">
              <a:solidFill>
                <a:schemeClr val="tx1"/>
              </a:solidFill>
            </a:endParaRPr>
          </a:p>
          <a:p>
            <a:endParaRPr lang="ca-ES" sz="1200" dirty="0">
              <a:solidFill>
                <a:schemeClr val="tx1"/>
              </a:solidFill>
            </a:endParaRPr>
          </a:p>
          <a:p>
            <a:endParaRPr lang="ca-ES" sz="1200" dirty="0" smtClean="0">
              <a:solidFill>
                <a:schemeClr val="tx1"/>
              </a:solidFill>
            </a:endParaRPr>
          </a:p>
          <a:p>
            <a:endParaRPr lang="ca-ES" sz="1600" dirty="0" smtClean="0">
              <a:solidFill>
                <a:schemeClr val="tx1"/>
              </a:solidFill>
            </a:endParaRPr>
          </a:p>
          <a:p>
            <a:endParaRPr lang="ca-ES" sz="1600" dirty="0" smtClean="0">
              <a:solidFill>
                <a:schemeClr val="tx1"/>
              </a:solidFill>
            </a:endParaRPr>
          </a:p>
          <a:p>
            <a:endParaRPr lang="ca-ES" sz="1600" dirty="0" smtClean="0">
              <a:solidFill>
                <a:schemeClr val="tx1"/>
              </a:solidFill>
            </a:endParaRPr>
          </a:p>
          <a:p>
            <a:r>
              <a:rPr lang="ca-ES" sz="1600" dirty="0" smtClean="0">
                <a:solidFill>
                  <a:schemeClr val="tx1"/>
                </a:solidFill>
              </a:rPr>
              <a:t>En </a:t>
            </a:r>
            <a:r>
              <a:rPr lang="ca-ES" sz="1600" dirty="0">
                <a:solidFill>
                  <a:schemeClr val="tx1"/>
                </a:solidFill>
              </a:rPr>
              <a:t>línies generals, </a:t>
            </a:r>
            <a:r>
              <a:rPr lang="ca-ES" sz="1600" dirty="0" smtClean="0">
                <a:solidFill>
                  <a:schemeClr val="tx1"/>
                </a:solidFill>
              </a:rPr>
              <a:t> la </a:t>
            </a:r>
            <a:r>
              <a:rPr lang="ca-ES" sz="1600" dirty="0">
                <a:solidFill>
                  <a:schemeClr val="tx1"/>
                </a:solidFill>
              </a:rPr>
              <a:t>intenció d’aquest projecte de direcció </a:t>
            </a:r>
            <a:r>
              <a:rPr lang="ca-ES" sz="1600" dirty="0" smtClean="0">
                <a:solidFill>
                  <a:schemeClr val="tx1"/>
                </a:solidFill>
              </a:rPr>
              <a:t>és: </a:t>
            </a:r>
          </a:p>
          <a:p>
            <a:endParaRPr lang="ca-ES" sz="1600" b="1" dirty="0" smtClean="0">
              <a:solidFill>
                <a:schemeClr val="tx1"/>
              </a:solidFill>
            </a:endParaRPr>
          </a:p>
          <a:p>
            <a:r>
              <a:rPr lang="ca-ES" sz="1600" b="1" dirty="0" smtClean="0">
                <a:solidFill>
                  <a:schemeClr val="bg1"/>
                </a:solidFill>
              </a:rPr>
              <a:t>Millorar </a:t>
            </a:r>
            <a:r>
              <a:rPr lang="ca-ES" sz="1600" b="1" dirty="0">
                <a:solidFill>
                  <a:schemeClr val="bg1"/>
                </a:solidFill>
              </a:rPr>
              <a:t>els resultats educatius respectant les individualitats de cadascú </a:t>
            </a:r>
            <a:r>
              <a:rPr lang="ca-ES" sz="1600" dirty="0">
                <a:solidFill>
                  <a:schemeClr val="tx1"/>
                </a:solidFill>
              </a:rPr>
              <a:t>a través </a:t>
            </a:r>
            <a:r>
              <a:rPr lang="ca-ES" sz="1600" dirty="0" smtClean="0">
                <a:solidFill>
                  <a:schemeClr val="tx1"/>
                </a:solidFill>
              </a:rPr>
              <a:t>de;</a:t>
            </a:r>
          </a:p>
          <a:p>
            <a:pPr marL="285750" indent="-285750">
              <a:buFontTx/>
              <a:buChar char="-"/>
            </a:pPr>
            <a:r>
              <a:rPr lang="ca-ES" sz="1600" dirty="0">
                <a:solidFill>
                  <a:schemeClr val="tx1"/>
                </a:solidFill>
              </a:rPr>
              <a:t>C</a:t>
            </a:r>
            <a:r>
              <a:rPr lang="ca-ES" sz="1600" dirty="0" smtClean="0">
                <a:solidFill>
                  <a:schemeClr val="tx1"/>
                </a:solidFill>
              </a:rPr>
              <a:t>onsolidar  </a:t>
            </a:r>
            <a:r>
              <a:rPr lang="ca-ES" sz="1600" b="1" dirty="0">
                <a:solidFill>
                  <a:schemeClr val="tx1"/>
                </a:solidFill>
              </a:rPr>
              <a:t>una línia d’escola ferma</a:t>
            </a:r>
            <a:r>
              <a:rPr lang="ca-ES" sz="1600" dirty="0">
                <a:solidFill>
                  <a:schemeClr val="tx1"/>
                </a:solidFill>
              </a:rPr>
              <a:t> i pedagògicament ordenada i estructurada, </a:t>
            </a:r>
            <a:r>
              <a:rPr lang="ca-ES" sz="1600" dirty="0" smtClean="0">
                <a:solidFill>
                  <a:schemeClr val="tx1"/>
                </a:solidFill>
              </a:rPr>
              <a:t>reforçant els </a:t>
            </a:r>
            <a:r>
              <a:rPr lang="ca-ES" sz="1600" dirty="0">
                <a:solidFill>
                  <a:schemeClr val="tx1"/>
                </a:solidFill>
              </a:rPr>
              <a:t>aspectes organitzatius del </a:t>
            </a:r>
            <a:r>
              <a:rPr lang="ca-ES" sz="1600" dirty="0" smtClean="0">
                <a:solidFill>
                  <a:schemeClr val="tx1"/>
                </a:solidFill>
              </a:rPr>
              <a:t>centre.</a:t>
            </a:r>
          </a:p>
          <a:p>
            <a:pPr marL="285750" indent="-285750">
              <a:buFontTx/>
              <a:buChar char="-"/>
            </a:pPr>
            <a:r>
              <a:rPr lang="ca-ES" sz="1600" dirty="0">
                <a:solidFill>
                  <a:schemeClr val="tx1"/>
                </a:solidFill>
              </a:rPr>
              <a:t>Plantejar el </a:t>
            </a:r>
            <a:r>
              <a:rPr lang="ca-ES" sz="1600" b="1" dirty="0">
                <a:solidFill>
                  <a:schemeClr val="tx1"/>
                </a:solidFill>
              </a:rPr>
              <a:t>currículum</a:t>
            </a:r>
            <a:r>
              <a:rPr lang="ca-ES" sz="1600" dirty="0">
                <a:solidFill>
                  <a:schemeClr val="tx1"/>
                </a:solidFill>
              </a:rPr>
              <a:t> des del punt de vista </a:t>
            </a:r>
            <a:r>
              <a:rPr lang="ca-ES" sz="1600" b="1" dirty="0" smtClean="0">
                <a:solidFill>
                  <a:schemeClr val="tx1"/>
                </a:solidFill>
              </a:rPr>
              <a:t>competencial – avaluació.</a:t>
            </a:r>
            <a:endParaRPr lang="ca-ES" sz="16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a-ES" sz="1600" dirty="0">
                <a:solidFill>
                  <a:schemeClr val="tx1"/>
                </a:solidFill>
              </a:rPr>
              <a:t>O</a:t>
            </a:r>
            <a:r>
              <a:rPr lang="ca-ES" sz="1600" dirty="0" smtClean="0">
                <a:solidFill>
                  <a:schemeClr val="tx1"/>
                </a:solidFill>
              </a:rPr>
              <a:t>rganitzar </a:t>
            </a:r>
            <a:r>
              <a:rPr lang="ca-ES" sz="1600" dirty="0">
                <a:solidFill>
                  <a:schemeClr val="tx1"/>
                </a:solidFill>
              </a:rPr>
              <a:t>l’atenció i la detecció a la </a:t>
            </a:r>
            <a:r>
              <a:rPr lang="ca-ES" sz="1600" b="1" dirty="0">
                <a:solidFill>
                  <a:schemeClr val="tx1"/>
                </a:solidFill>
              </a:rPr>
              <a:t>diversitat</a:t>
            </a:r>
            <a:r>
              <a:rPr lang="ca-ES" sz="1600" dirty="0">
                <a:solidFill>
                  <a:schemeClr val="tx1"/>
                </a:solidFill>
              </a:rPr>
              <a:t> d’una manera més eficaç en referència a la </a:t>
            </a:r>
            <a:r>
              <a:rPr lang="ca-ES" sz="1600" b="1" dirty="0" smtClean="0">
                <a:solidFill>
                  <a:schemeClr val="tx1"/>
                </a:solidFill>
              </a:rPr>
              <a:t>inclusió.</a:t>
            </a:r>
          </a:p>
          <a:p>
            <a:pPr marL="285750" indent="-285750">
              <a:buFontTx/>
              <a:buChar char="-"/>
            </a:pPr>
            <a:r>
              <a:rPr lang="ca-ES" sz="1600" dirty="0" smtClean="0">
                <a:solidFill>
                  <a:schemeClr val="tx1"/>
                </a:solidFill>
              </a:rPr>
              <a:t>Prioritzar </a:t>
            </a:r>
            <a:r>
              <a:rPr lang="ca-ES" sz="1600" dirty="0">
                <a:solidFill>
                  <a:schemeClr val="tx1"/>
                </a:solidFill>
              </a:rPr>
              <a:t>l’actualització dels </a:t>
            </a:r>
            <a:r>
              <a:rPr lang="ca-ES" sz="1600" b="1" dirty="0">
                <a:solidFill>
                  <a:schemeClr val="tx1"/>
                </a:solidFill>
              </a:rPr>
              <a:t>documents de centre i de </a:t>
            </a:r>
            <a:r>
              <a:rPr lang="ca-ES" sz="1600" b="1" dirty="0" smtClean="0">
                <a:solidFill>
                  <a:schemeClr val="tx1"/>
                </a:solidFill>
              </a:rPr>
              <a:t>ZER</a:t>
            </a:r>
            <a:r>
              <a:rPr lang="ca-ES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ca-ES" sz="1600" dirty="0" smtClean="0">
                <a:solidFill>
                  <a:schemeClr val="tx1"/>
                </a:solidFill>
              </a:rPr>
              <a:t>Fomentar </a:t>
            </a:r>
            <a:r>
              <a:rPr lang="ca-ES" sz="1600" b="1" dirty="0">
                <a:solidFill>
                  <a:schemeClr val="tx1"/>
                </a:solidFill>
              </a:rPr>
              <a:t>el treball </a:t>
            </a:r>
            <a:r>
              <a:rPr lang="ca-ES" sz="1600" b="1" dirty="0" smtClean="0">
                <a:solidFill>
                  <a:schemeClr val="tx1"/>
                </a:solidFill>
              </a:rPr>
              <a:t>cooperatiu</a:t>
            </a:r>
            <a:r>
              <a:rPr lang="ca-ES" sz="1600" dirty="0" smtClean="0">
                <a:solidFill>
                  <a:schemeClr val="tx1"/>
                </a:solidFill>
              </a:rPr>
              <a:t>, </a:t>
            </a:r>
            <a:r>
              <a:rPr lang="ca-ES" sz="1600" dirty="0">
                <a:solidFill>
                  <a:schemeClr val="tx1"/>
                </a:solidFill>
              </a:rPr>
              <a:t>el debat i intercanvi pedagògic entre el </a:t>
            </a:r>
            <a:r>
              <a:rPr lang="ca-ES" sz="1600" b="1" dirty="0" smtClean="0">
                <a:solidFill>
                  <a:schemeClr val="tx1"/>
                </a:solidFill>
              </a:rPr>
              <a:t>claustre</a:t>
            </a:r>
            <a:r>
              <a:rPr lang="ca-ES" sz="16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ca-ES" sz="1600" dirty="0" smtClean="0">
                <a:solidFill>
                  <a:schemeClr val="tx1"/>
                </a:solidFill>
              </a:rPr>
              <a:t>Millorar </a:t>
            </a:r>
            <a:r>
              <a:rPr lang="ca-ES" sz="1600" dirty="0">
                <a:solidFill>
                  <a:schemeClr val="tx1"/>
                </a:solidFill>
              </a:rPr>
              <a:t>la </a:t>
            </a:r>
            <a:r>
              <a:rPr lang="ca-ES" sz="1600" b="1" dirty="0">
                <a:solidFill>
                  <a:schemeClr val="tx1"/>
                </a:solidFill>
              </a:rPr>
              <a:t>cohesió </a:t>
            </a:r>
            <a:r>
              <a:rPr lang="ca-ES" sz="1600" b="1" dirty="0" smtClean="0">
                <a:solidFill>
                  <a:schemeClr val="tx1"/>
                </a:solidFill>
              </a:rPr>
              <a:t>social </a:t>
            </a:r>
            <a:r>
              <a:rPr lang="ca-ES" sz="1600" dirty="0" smtClean="0">
                <a:solidFill>
                  <a:schemeClr val="tx1"/>
                </a:solidFill>
              </a:rPr>
              <a:t>i la </a:t>
            </a:r>
            <a:r>
              <a:rPr lang="ca-ES" sz="1600" b="1" dirty="0" smtClean="0">
                <a:solidFill>
                  <a:schemeClr val="tx1"/>
                </a:solidFill>
              </a:rPr>
              <a:t>convivència </a:t>
            </a:r>
            <a:r>
              <a:rPr lang="ca-ES" sz="1600" dirty="0" smtClean="0">
                <a:solidFill>
                  <a:schemeClr val="tx1"/>
                </a:solidFill>
              </a:rPr>
              <a:t>dels alumnes.</a:t>
            </a:r>
          </a:p>
          <a:p>
            <a:pPr marL="285750" indent="-285750">
              <a:buFontTx/>
              <a:buChar char="-"/>
            </a:pPr>
            <a:r>
              <a:rPr lang="ca-ES" sz="1600" dirty="0">
                <a:solidFill>
                  <a:schemeClr val="tx1"/>
                </a:solidFill>
              </a:rPr>
              <a:t>Dinamitzar processos de </a:t>
            </a:r>
            <a:r>
              <a:rPr lang="ca-ES" sz="1600" b="1" dirty="0" smtClean="0">
                <a:solidFill>
                  <a:schemeClr val="tx1"/>
                </a:solidFill>
              </a:rPr>
              <a:t>participació</a:t>
            </a:r>
            <a:r>
              <a:rPr lang="ca-ES" sz="1600" dirty="0" smtClean="0">
                <a:solidFill>
                  <a:schemeClr val="tx1"/>
                </a:solidFill>
              </a:rPr>
              <a:t>.</a:t>
            </a:r>
            <a:endParaRPr lang="ca-ES" sz="1600" dirty="0"/>
          </a:p>
          <a:p>
            <a:endParaRPr lang="ca-ES" sz="1200" b="1" dirty="0" smtClean="0">
              <a:solidFill>
                <a:schemeClr val="tx1"/>
              </a:solidFill>
            </a:endParaRPr>
          </a:p>
          <a:p>
            <a:endParaRPr lang="ca-ES" sz="1200" b="1" dirty="0">
              <a:solidFill>
                <a:schemeClr val="tx1"/>
              </a:solidFill>
            </a:endParaRPr>
          </a:p>
          <a:p>
            <a:endParaRPr lang="ca-ES" sz="1200" b="1" dirty="0" smtClean="0">
              <a:solidFill>
                <a:schemeClr val="tx1"/>
              </a:solidFill>
            </a:endParaRPr>
          </a:p>
          <a:p>
            <a:endParaRPr lang="ca-ES" sz="12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a-ES" b="1" dirty="0" smtClean="0"/>
          </a:p>
          <a:p>
            <a:pPr marL="285750" indent="-285750">
              <a:buFontTx/>
              <a:buChar char="-"/>
            </a:pPr>
            <a:endParaRPr lang="ca-ES" b="1" dirty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878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idx="1"/>
          </p:nvPr>
        </p:nvSpPr>
        <p:spPr>
          <a:xfrm>
            <a:off x="251520" y="4365104"/>
            <a:ext cx="8712968" cy="18002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Tx/>
              <a:buChar char="-"/>
            </a:pPr>
            <a:r>
              <a:rPr lang="ca-ES" b="1" dirty="0" smtClean="0">
                <a:solidFill>
                  <a:schemeClr val="tx1"/>
                </a:solidFill>
              </a:rPr>
              <a:t>Compromís </a:t>
            </a:r>
            <a:r>
              <a:rPr lang="ca-ES" b="1" dirty="0">
                <a:solidFill>
                  <a:schemeClr val="tx1"/>
                </a:solidFill>
              </a:rPr>
              <a:t>i </a:t>
            </a:r>
            <a:r>
              <a:rPr lang="ca-ES" b="1" dirty="0" smtClean="0">
                <a:solidFill>
                  <a:schemeClr val="tx1"/>
                </a:solidFill>
              </a:rPr>
              <a:t>lideratge </a:t>
            </a:r>
            <a:r>
              <a:rPr lang="ca-ES" dirty="0" smtClean="0">
                <a:solidFill>
                  <a:schemeClr val="tx1"/>
                </a:solidFill>
              </a:rPr>
              <a:t>durant aquests 4 anys</a:t>
            </a:r>
          </a:p>
          <a:p>
            <a:pPr marL="342900" indent="-342900">
              <a:buFontTx/>
              <a:buChar char="-"/>
            </a:pPr>
            <a:r>
              <a:rPr lang="ca-ES" b="1" dirty="0" smtClean="0">
                <a:solidFill>
                  <a:schemeClr val="tx1"/>
                </a:solidFill>
              </a:rPr>
              <a:t>Transparència, participació i avaluació </a:t>
            </a:r>
            <a:r>
              <a:rPr lang="ca-ES" dirty="0" smtClean="0">
                <a:solidFill>
                  <a:schemeClr val="tx1"/>
                </a:solidFill>
              </a:rPr>
              <a:t>del procés.</a:t>
            </a:r>
          </a:p>
          <a:p>
            <a:pPr marL="342900" indent="-342900">
              <a:buFontTx/>
              <a:buChar char="-"/>
            </a:pPr>
            <a:r>
              <a:rPr lang="ca-ES" dirty="0" smtClean="0">
                <a:solidFill>
                  <a:schemeClr val="tx1"/>
                </a:solidFill>
              </a:rPr>
              <a:t>Sistema </a:t>
            </a:r>
            <a:r>
              <a:rPr lang="ca-ES" dirty="0">
                <a:solidFill>
                  <a:schemeClr val="tx1"/>
                </a:solidFill>
              </a:rPr>
              <a:t>de la </a:t>
            </a:r>
            <a:r>
              <a:rPr lang="ca-ES" b="1" dirty="0">
                <a:solidFill>
                  <a:schemeClr val="tx1"/>
                </a:solidFill>
              </a:rPr>
              <a:t>comunicació i difusió </a:t>
            </a:r>
            <a:r>
              <a:rPr lang="ca-ES" dirty="0">
                <a:solidFill>
                  <a:schemeClr val="tx1"/>
                </a:solidFill>
              </a:rPr>
              <a:t>de l’avaluació i dels </a:t>
            </a:r>
            <a:r>
              <a:rPr lang="ca-ES" dirty="0" smtClean="0">
                <a:solidFill>
                  <a:schemeClr val="tx1"/>
                </a:solidFill>
              </a:rPr>
              <a:t>resultats</a:t>
            </a:r>
          </a:p>
          <a:p>
            <a:pPr marL="342900" indent="-342900">
              <a:buFontTx/>
              <a:buChar char="-"/>
            </a:pPr>
            <a:r>
              <a:rPr lang="ca-ES" dirty="0" smtClean="0">
                <a:solidFill>
                  <a:schemeClr val="tx1"/>
                </a:solidFill>
              </a:rPr>
              <a:t>Procés </a:t>
            </a:r>
            <a:r>
              <a:rPr lang="ca-ES" b="1" dirty="0" smtClean="0">
                <a:solidFill>
                  <a:schemeClr val="tx1"/>
                </a:solidFill>
              </a:rPr>
              <a:t>flexible i realista </a:t>
            </a:r>
            <a:r>
              <a:rPr lang="ca-ES" dirty="0" smtClean="0">
                <a:solidFill>
                  <a:schemeClr val="tx1"/>
                </a:solidFill>
              </a:rPr>
              <a:t>amb el context</a:t>
            </a:r>
          </a:p>
          <a:p>
            <a:pPr marL="342900" indent="-342900">
              <a:buFontTx/>
              <a:buChar char="-"/>
            </a:pPr>
            <a:r>
              <a:rPr lang="ca-ES" b="1" dirty="0" smtClean="0">
                <a:solidFill>
                  <a:schemeClr val="tx1"/>
                </a:solidFill>
              </a:rPr>
              <a:t>Participació</a:t>
            </a:r>
            <a:r>
              <a:rPr lang="ca-ES" dirty="0" smtClean="0">
                <a:solidFill>
                  <a:schemeClr val="tx1"/>
                </a:solidFill>
              </a:rPr>
              <a:t> de tots els nivells implicats- </a:t>
            </a:r>
            <a:r>
              <a:rPr lang="ca-ES" b="1" dirty="0" smtClean="0">
                <a:solidFill>
                  <a:schemeClr val="tx1"/>
                </a:solidFill>
              </a:rPr>
              <a:t>comunitat educativa </a:t>
            </a:r>
            <a:r>
              <a:rPr lang="ca-ES" dirty="0" smtClean="0">
                <a:solidFill>
                  <a:schemeClr val="tx1"/>
                </a:solidFill>
              </a:rPr>
              <a:t>enfocada cap a una mateixa direcció.</a:t>
            </a:r>
          </a:p>
          <a:p>
            <a:endParaRPr lang="ca-ES" dirty="0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solidFill>
                  <a:schemeClr val="tx1"/>
                </a:solidFill>
              </a:rPr>
              <a:t>Com ho vull aconseguir? 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085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stre de palla">
  <a:themeElements>
    <a:clrScheme name="Adjacè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Mitja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stre de pall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808</Words>
  <Application>Microsoft Office PowerPoint</Application>
  <PresentationFormat>Presentación en pantalla (4:3)</PresentationFormat>
  <Paragraphs>101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Sostre de palla</vt:lpstr>
      <vt:lpstr>  PROJECTE DE DIRECCIÓ  2020-2024 </vt:lpstr>
      <vt:lpstr>   Perquè sóc aquí?</vt:lpstr>
      <vt:lpstr> Diagnosis del centre, de què partim?       </vt:lpstr>
      <vt:lpstr>Les nostres fortaleses (anàlisi intern)</vt:lpstr>
      <vt:lpstr>Les nostres debilitats (anàlisi intern)</vt:lpstr>
      <vt:lpstr>Les nostres oportunitats (anàlisi extern)</vt:lpstr>
      <vt:lpstr>Les nostres amenaces (anàlisi extern)</vt:lpstr>
      <vt:lpstr>Què vull aconseguir?   </vt:lpstr>
      <vt:lpstr>Com ho vull aconseguir?     </vt:lpstr>
      <vt:lpstr>    Retiment de compte- mecanismes de difusió        - Al Claustre ( PGA, PEZ, PdD) - Al Consell escolar ( PGA, PEZ, PdD) - Famílies - Administració Educativa ( Inspecció) - Administració Local ( Ajuntament) - Reunions, convocatòries, WEB i xarxes socials  </vt:lpstr>
      <vt:lpstr>Tot està per fer i tot és possible. Miquel Martí i Pol</vt:lpstr>
    </vt:vector>
  </TitlesOfParts>
  <Company>Departament d'Ensenyament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 DE DIRECCIÓ</dc:title>
  <dc:creator>Departament d'Ensenyament</dc:creator>
  <cp:lastModifiedBy>Departament d'Educació</cp:lastModifiedBy>
  <cp:revision>55</cp:revision>
  <cp:lastPrinted>2020-03-02T14:38:50Z</cp:lastPrinted>
  <dcterms:created xsi:type="dcterms:W3CDTF">2020-02-20T14:31:18Z</dcterms:created>
  <dcterms:modified xsi:type="dcterms:W3CDTF">2020-03-03T21:39:18Z</dcterms:modified>
</cp:coreProperties>
</file>