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307" r:id="rId3"/>
    <p:sldId id="305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3" r:id="rId12"/>
  </p:sldIdLst>
  <p:sldSz cx="12192000" cy="6858000"/>
  <p:notesSz cx="6858000" cy="12192000"/>
  <p:embeddedFontLst>
    <p:embeddedFont>
      <p:font typeface="Courgett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22B1D0E-C4E5-4E4E-A83E-21AC4DA2572D}">
  <a:tblStyle styleId="{A22B1D0E-C4E5-4E4E-A83E-21AC4DA257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>
        <p:scale>
          <a:sx n="57" d="100"/>
          <a:sy n="57" d="100"/>
        </p:scale>
        <p:origin x="-547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414" y="0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832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2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3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ca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25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cdb569d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cdb569d19_0_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Durant el primer i segon trimestre els nens i nenes de cicle mitjà preparen poesia i teatre i ho van a representar a P4 i P5. Els alumnes de tercer s’estudien una poesia que es treballa a la mitja hora de lectura. Un cop llegida, amb un altra mestra la preparen i la reciten uns quants cops afegint alguna expressió corporal i pensant algun material per acompanyar la poesia: ja sigui titella, dibuix, vestuari i fins i tot alguna presentació </a:t>
            </a:r>
            <a:r>
              <a:rPr lang="ca-ES" dirty="0" err="1"/>
              <a:t>multimedia</a:t>
            </a:r>
            <a:r>
              <a:rPr lang="ca-ES" dirty="0"/>
              <a:t>. La propera setmana el mateix grup la presenta davant els seus companys i companyes de tercer i porten el cartell que anuncia la seva poesia a P4. La</a:t>
            </a:r>
            <a:r>
              <a:rPr lang="ca-ES" baseline="0" dirty="0"/>
              <a:t> setmana següent la representaran a P4.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Els nens i nenes de quart fan el mateix sistema amb els alumnes de P5 però en lloc d’una poesia fan la representació del conte. A l’aula se'ls  reparteix el conte i personatges, un altre dia un mestre fora de l’aula prepara l’entonació i expressió oral i corporal. I van portant durant la setmana el vestuari, i fins i tot moltes famílies construeixen </a:t>
            </a:r>
            <a:r>
              <a:rPr lang="ca-ES" dirty="0" err="1"/>
              <a:t>atrezzo</a:t>
            </a:r>
            <a:r>
              <a:rPr lang="ca-ES" dirty="0"/>
              <a:t>. També elaboraven un cartell anunciant el conte i finalment  fan la representació a P5.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g4cdb569d19_0_1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fbd9488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79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fbd948847_0_28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Durant el tercer trimestre es va preparar l’espectacle per a la resta de l’escola i les famílies de cicle mitjà al teatre municipal de Balaguer. Es va preparar un cartell i vídeo promocional el qual es va penjar a la pàgina web de l’escola i tots els alumnes de l’escola el van visionar a l’aula. </a:t>
            </a:r>
            <a:endParaRPr dirty="0"/>
          </a:p>
        </p:txBody>
      </p:sp>
      <p:sp>
        <p:nvSpPr>
          <p:cNvPr id="453" name="Google Shape;453;g4fbd948847_0_28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050d5fd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79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050d5fd3a_0_0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Mentre preparàvem el guió i buscar la manera de barrejar les poesies amb el teatre, que sortissin tots els nens i nenes del cicle i no es fes una obra massa llarga i pesada vam demanar l’ajuda de persones externes al centre i expertes amb el tema.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Als nens i nenes de tercer ens va visitar el Sr. Joan </a:t>
            </a:r>
            <a:r>
              <a:rPr lang="ca-ES" dirty="0" err="1"/>
              <a:t>Bellostas</a:t>
            </a:r>
            <a:r>
              <a:rPr lang="ca-ES" dirty="0"/>
              <a:t> on es va ajudar molt i molt en l’expressió de la poesia, com donar sentit i posar l'èmfasi a cada estrofa de la poesia.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 quart ens va visitar l’actor Lluis Niubó on ens va aconsellar com parlar damunt del teatre i reforçar l’expressió corporal amb divertits exercicis.</a:t>
            </a:r>
            <a:endParaRPr dirty="0"/>
          </a:p>
        </p:txBody>
      </p:sp>
      <p:sp>
        <p:nvSpPr>
          <p:cNvPr id="461" name="Google Shape;461;g5050d5fd3a_0_0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5050d5fd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79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5050d5fd3a_0_10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L’espectacle havia d’incloure les poesies de tercer per acompanyar els contes de quart. Sis contes, sis poemes per introduir aquest. Un poema es preparava per vuit nens i nenes, quatre de cada curs. Un cop fet una valoració de cadascú s’agafava quatre nens sigui de la classe que sigui per a dir el poema i els altres quatre movien les titelles i el decorat.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Cada decorat i personatges estaven fets de divers material. (Plastilina, roba, retalls de diari i revista, pintat, diverses textures…) I mentre movien les titelles i canviaven el decorat es projectava a la pantalla al fons de l’escenari.</a:t>
            </a:r>
            <a:endParaRPr dirty="0"/>
          </a:p>
        </p:txBody>
      </p:sp>
      <p:sp>
        <p:nvSpPr>
          <p:cNvPr id="469" name="Google Shape;469;g5050d5fd3a_0_10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cdb569d1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79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cdb569d19_0_1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Finalment va arribar el gran dia i després dels nervis dels dies d’assaig va sortir molt i molt bé, els companys i famílies els hi va agradar molt, va ser amè, divertit i el més important, els nens  i nenes damunt de l’escenari s’ho van passar molt bé.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4cdb569d19_0_13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050d5fd3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79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050d5fd3a_0_17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L’apadrinament lector d’aquest curs de 4t a P5 és sobre llegendes. Durant el primer trimestre s’ha treballat les llegendes de Balaguer, des del museu la Carme ens va anar explicant les quatre llegendes de la ciutat  a cada espai. El Sant Crist, el Torrent, l'església del Miracle i sota la muralla ens portava al Castell de Mormur. Aquest dia també ens va acompanyar la Carme Brusau, actriu i que també ens assessorarà sobre l’expressió oral i corporal i situació al teatre.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 Durant el segon trimestre es treballen altres llegendes de les contrades i altres siutades a Balaguer extretes de la nit de les llegendes que es celebra a l’estiu. La mare d’una alumna, la Roser Jurado, creadora d’una de les llegendes ens ha ajudat a adaptar el text en format teatre. </a:t>
            </a:r>
            <a:endParaRPr/>
          </a:p>
        </p:txBody>
      </p:sp>
      <p:sp>
        <p:nvSpPr>
          <p:cNvPr id="485" name="Google Shape;485;g5050d5fd3a_0_17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050d5fd3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79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050d5fd3a_0_26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Els alumnes de tercer també participaran a  l’espectacle amb les seves poesies i es buscarà un recurs TAC per a poder acompanyar-les. </a:t>
            </a:r>
            <a:endParaRPr/>
          </a:p>
        </p:txBody>
      </p:sp>
      <p:sp>
        <p:nvSpPr>
          <p:cNvPr id="493" name="Google Shape;493;g5050d5fd3a_0_26:notes"/>
          <p:cNvSpPr txBox="1">
            <a:spLocks noGrp="1"/>
          </p:cNvSpPr>
          <p:nvPr>
            <p:ph type="sldNum" idx="12"/>
          </p:nvPr>
        </p:nvSpPr>
        <p:spPr>
          <a:xfrm>
            <a:off x="3884414" y="11579579"/>
            <a:ext cx="2971800" cy="60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0358120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0358120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0358120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13690" y="1707260"/>
            <a:ext cx="11564619" cy="398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Y4REX0RNho?feature=oembed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DY4REX0RNh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eVsIqdqWfg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eVsIqdqWfg?feature=oembe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youtube.com/watch?v=_lVgTn6KVX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vEehUZdU4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youtube.com/watch?v=7wnTpadhs90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90701" y="2022792"/>
            <a:ext cx="10089515" cy="427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7200" dirty="0"/>
              <a:t>Escola Gaspar de Portolà</a:t>
            </a:r>
            <a:r>
              <a:rPr lang="ca-ES" sz="8000" dirty="0"/>
              <a:t/>
            </a:r>
            <a:br>
              <a:rPr lang="ca-ES" sz="8000" dirty="0"/>
            </a:br>
            <a:r>
              <a:rPr lang="ca-ES" sz="8000" dirty="0"/>
              <a:t>Portes obertes CM</a:t>
            </a:r>
            <a:br>
              <a:rPr lang="ca-ES" sz="8000" dirty="0"/>
            </a:br>
            <a:r>
              <a:rPr lang="ca-ES" sz="4000" dirty="0"/>
              <a:t>Dissabte, 23 de març de 2019.</a:t>
            </a:r>
            <a:endParaRPr sz="4000" dirty="0"/>
          </a:p>
          <a:p>
            <a:pPr marL="121920" lvl="0" indent="0" algn="ctr" rtl="0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None/>
            </a:pPr>
            <a:endParaRPr sz="6000" dirty="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003300" y="272795"/>
            <a:ext cx="2174240" cy="9654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650" y="140875"/>
            <a:ext cx="2536800" cy="15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5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I AQUEST ANY….    VA DE LLEGENDES</a:t>
            </a:r>
            <a:endParaRPr/>
          </a:p>
        </p:txBody>
      </p:sp>
      <p:pic>
        <p:nvPicPr>
          <p:cNvPr id="496" name="Google Shape;49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897" y="1567524"/>
            <a:ext cx="6591626" cy="494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5"/>
          <p:cNvPicPr preferRelativeResize="0"/>
          <p:nvPr/>
        </p:nvPicPr>
        <p:blipFill rotWithShape="1">
          <a:blip r:embed="rId4">
            <a:alphaModFix/>
          </a:blip>
          <a:srcRect l="15971" t="20496" r="10461" b="1688"/>
          <a:stretch/>
        </p:blipFill>
        <p:spPr>
          <a:xfrm>
            <a:off x="195952" y="1567525"/>
            <a:ext cx="5372449" cy="426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126"/>
            <a:ext cx="12192000" cy="685800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7" name="Google Shape;537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1765" y="5945977"/>
            <a:ext cx="1946111" cy="86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1275" y="5920856"/>
            <a:ext cx="825629" cy="86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6671" y="5907408"/>
            <a:ext cx="1085850" cy="87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89613" y="5907409"/>
            <a:ext cx="869894" cy="8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0"/>
          <p:cNvSpPr txBox="1"/>
          <p:nvPr/>
        </p:nvSpPr>
        <p:spPr>
          <a:xfrm rot="-737029">
            <a:off x="5756057" y="4921487"/>
            <a:ext cx="5791185" cy="101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000">
                <a:solidFill>
                  <a:srgbClr val="FF00FF"/>
                </a:solidFill>
                <a:latin typeface="Courgette"/>
                <a:ea typeface="Courgette"/>
                <a:cs typeface="Courgette"/>
                <a:sym typeface="Courgette"/>
              </a:rPr>
              <a:t>Moltes gràcies !</a:t>
            </a:r>
            <a:endParaRPr sz="6000">
              <a:solidFill>
                <a:srgbClr val="FF00FF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3339" y="291548"/>
            <a:ext cx="10734261" cy="1073426"/>
          </a:xfrm>
        </p:spPr>
        <p:txBody>
          <a:bodyPr/>
          <a:lstStyle/>
          <a:p>
            <a:r>
              <a:rPr lang="ca-ES" dirty="0"/>
              <a:t>1.- </a:t>
            </a:r>
            <a:r>
              <a:rPr lang="ca-ES" sz="3600" dirty="0"/>
              <a:t>ACTITUD I EMOCIONS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>
                <a:hlinkClick r:id="rId4"/>
              </a:rPr>
              <a:t>4tB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>                       </a:t>
            </a:r>
            <a:endParaRPr lang="es-ES" dirty="0"/>
          </a:p>
        </p:txBody>
      </p:sp>
      <p:pic>
        <p:nvPicPr>
          <p:cNvPr id="6" name="Elementos multimedia en línea 5" title="Portes obertes 4tB">
            <a:hlinkClick r:id="" action="ppaction://media"/>
            <a:extLst>
              <a:ext uri="{FF2B5EF4-FFF2-40B4-BE49-F238E27FC236}">
                <a16:creationId xmlns:a16="http://schemas.microsoft.com/office/drawing/2014/main" xmlns="" id="{B32C6C84-AA5C-428A-B008-12CFA6DBF3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23330" y="1601289"/>
            <a:ext cx="7990597" cy="449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6775"/>
            <a:ext cx="11974286" cy="608085"/>
          </a:xfrm>
        </p:spPr>
        <p:txBody>
          <a:bodyPr/>
          <a:lstStyle/>
          <a:p>
            <a:r>
              <a:rPr lang="ca-ES" dirty="0"/>
              <a:t>2.- </a:t>
            </a:r>
            <a:r>
              <a:rPr lang="ca-ES" sz="2800" dirty="0"/>
              <a:t>EL TREBALL DE LA TIPOLOGIA TEXTUAL RELACIONAT AMB ELS PROJECTES</a:t>
            </a:r>
            <a:br>
              <a:rPr lang="ca-ES" sz="2800" dirty="0"/>
            </a:br>
            <a:r>
              <a:rPr lang="ca-ES" sz="2800" dirty="0"/>
              <a:t/>
            </a:r>
            <a:br>
              <a:rPr lang="ca-ES" sz="2800" dirty="0"/>
            </a:br>
            <a:r>
              <a:rPr lang="ca-ES" sz="2800" dirty="0"/>
              <a:t>	</a:t>
            </a:r>
            <a:r>
              <a:rPr lang="ca-ES" sz="2800" dirty="0">
                <a:hlinkClick r:id="rId3"/>
              </a:rPr>
              <a:t>4tA</a:t>
            </a:r>
            <a:endParaRPr lang="es-ES" sz="2800" dirty="0"/>
          </a:p>
        </p:txBody>
      </p:sp>
      <p:pic>
        <p:nvPicPr>
          <p:cNvPr id="14" name="Elementos multimedia en línea 13" title="Portes obertes 4t A">
            <a:hlinkClick r:id="" action="ppaction://media"/>
            <a:extLst>
              <a:ext uri="{FF2B5EF4-FFF2-40B4-BE49-F238E27FC236}">
                <a16:creationId xmlns:a16="http://schemas.microsoft.com/office/drawing/2014/main" xmlns="" id="{ED44CB61-6AC3-479F-B113-604E65030B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9657" y="2776946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3.-DE L’APADRINAMENT LECTOR AL TEATRE</a:t>
            </a:r>
            <a:endParaRPr dirty="0"/>
          </a:p>
        </p:txBody>
      </p:sp>
      <p:pic>
        <p:nvPicPr>
          <p:cNvPr id="447" name="Google Shape;447;p49"/>
          <p:cNvPicPr preferRelativeResize="0"/>
          <p:nvPr/>
        </p:nvPicPr>
        <p:blipFill rotWithShape="1">
          <a:blip r:embed="rId3">
            <a:alphaModFix/>
          </a:blip>
          <a:srcRect t="19218"/>
          <a:stretch/>
        </p:blipFill>
        <p:spPr>
          <a:xfrm>
            <a:off x="302250" y="1205375"/>
            <a:ext cx="5631150" cy="34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550" y="1205375"/>
            <a:ext cx="5746374" cy="422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7163" y="4316934"/>
            <a:ext cx="4867626" cy="235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CICLE MITJÀ “CONTE VE CONTE VA...”</a:t>
            </a:r>
            <a:endParaRPr/>
          </a:p>
        </p:txBody>
      </p:sp>
      <p:pic>
        <p:nvPicPr>
          <p:cNvPr id="456" name="Google Shape;4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375" y="1193906"/>
            <a:ext cx="3872533" cy="547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7983" y="246430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CICLE MITJÀ “CONTE VE CONTE VA...”</a:t>
            </a:r>
            <a:endParaRPr/>
          </a:p>
        </p:txBody>
      </p:sp>
      <p:pic>
        <p:nvPicPr>
          <p:cNvPr id="464" name="Google Shape;4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50" y="1366751"/>
            <a:ext cx="6325250" cy="474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1"/>
          <p:cNvPicPr preferRelativeResize="0"/>
          <p:nvPr/>
        </p:nvPicPr>
        <p:blipFill rotWithShape="1">
          <a:blip r:embed="rId4">
            <a:alphaModFix/>
          </a:blip>
          <a:srcRect r="25705"/>
          <a:stretch/>
        </p:blipFill>
        <p:spPr>
          <a:xfrm>
            <a:off x="7065475" y="1392225"/>
            <a:ext cx="4648795" cy="469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CICLE MITJÀ “CONTE VE CONTE VA...”</a:t>
            </a:r>
            <a:endParaRPr/>
          </a:p>
        </p:txBody>
      </p:sp>
      <p:pic>
        <p:nvPicPr>
          <p:cNvPr id="472" name="Google Shape;472;p52"/>
          <p:cNvPicPr preferRelativeResize="0"/>
          <p:nvPr/>
        </p:nvPicPr>
        <p:blipFill rotWithShape="1">
          <a:blip r:embed="rId3">
            <a:alphaModFix/>
          </a:blip>
          <a:srcRect t="15871" b="23525"/>
          <a:stretch/>
        </p:blipFill>
        <p:spPr>
          <a:xfrm>
            <a:off x="467450" y="1076050"/>
            <a:ext cx="8065674" cy="30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2"/>
          <p:cNvPicPr preferRelativeResize="0"/>
          <p:nvPr/>
        </p:nvPicPr>
        <p:blipFill rotWithShape="1">
          <a:blip r:embed="rId4">
            <a:alphaModFix/>
          </a:blip>
          <a:srcRect l="23855" t="18106"/>
          <a:stretch/>
        </p:blipFill>
        <p:spPr>
          <a:xfrm>
            <a:off x="6235600" y="2570300"/>
            <a:ext cx="5668951" cy="40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CICLE MITJÀ “CONTE VE CONTE VA...”</a:t>
            </a:r>
            <a:endParaRPr/>
          </a:p>
        </p:txBody>
      </p:sp>
      <p:pic>
        <p:nvPicPr>
          <p:cNvPr id="480" name="Google Shape;480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950" y="1989156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0125" y="19891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4"/>
          <p:cNvSpPr txBox="1">
            <a:spLocks noGrp="1"/>
          </p:cNvSpPr>
          <p:nvPr>
            <p:ph type="title"/>
          </p:nvPr>
        </p:nvSpPr>
        <p:spPr>
          <a:xfrm>
            <a:off x="467439" y="379456"/>
            <a:ext cx="10358100" cy="6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/>
              <a:t>I AQUEST ANY….    VA DE LLEGENDES</a:t>
            </a:r>
            <a:endParaRPr/>
          </a:p>
        </p:txBody>
      </p:sp>
      <p:pic>
        <p:nvPicPr>
          <p:cNvPr id="488" name="Google Shape;488;p54"/>
          <p:cNvPicPr preferRelativeResize="0"/>
          <p:nvPr/>
        </p:nvPicPr>
        <p:blipFill rotWithShape="1">
          <a:blip r:embed="rId3">
            <a:alphaModFix/>
          </a:blip>
          <a:srcRect t="17033"/>
          <a:stretch/>
        </p:blipFill>
        <p:spPr>
          <a:xfrm>
            <a:off x="4679600" y="2083824"/>
            <a:ext cx="7256300" cy="45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4"/>
          <p:cNvPicPr preferRelativeResize="0"/>
          <p:nvPr/>
        </p:nvPicPr>
        <p:blipFill rotWithShape="1">
          <a:blip r:embed="rId4">
            <a:alphaModFix/>
          </a:blip>
          <a:srcRect t="35233" r="23488"/>
          <a:stretch/>
        </p:blipFill>
        <p:spPr>
          <a:xfrm>
            <a:off x="198500" y="1187200"/>
            <a:ext cx="6118076" cy="38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801</Words>
  <Application>Microsoft Office PowerPoint</Application>
  <PresentationFormat>Personalizado</PresentationFormat>
  <Paragraphs>33</Paragraphs>
  <Slides>11</Slides>
  <Notes>10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Courgette</vt:lpstr>
      <vt:lpstr>Calibri</vt:lpstr>
      <vt:lpstr>Office Theme</vt:lpstr>
      <vt:lpstr>Escola Gaspar de Portolà Portes obertes CM Dissabte, 23 de març de 2019. </vt:lpstr>
      <vt:lpstr>1.- ACTITUD I EMOCIONS  4tB                         </vt:lpstr>
      <vt:lpstr>2.- EL TREBALL DE LA TIPOLOGIA TEXTUAL RELACIONAT AMB ELS PROJECTES   4tA</vt:lpstr>
      <vt:lpstr>3.-DE L’APADRINAMENT LECTOR AL TEATRE</vt:lpstr>
      <vt:lpstr>CICLE MITJÀ “CONTE VE CONTE VA...”</vt:lpstr>
      <vt:lpstr>CICLE MITJÀ “CONTE VE CONTE VA...”</vt:lpstr>
      <vt:lpstr>CICLE MITJÀ “CONTE VE CONTE VA...”</vt:lpstr>
      <vt:lpstr>CICLE MITJÀ “CONTE VE CONTE VA...”</vt:lpstr>
      <vt:lpstr>I AQUEST ANY….    VA DE LLEGENDES</vt:lpstr>
      <vt:lpstr>I AQUEST ANY….    VA DE LLEGENDES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Gaspar de Portolà Jornada STEAM Dissabte, 23 de febrer de 2019.</dc:title>
  <dc:creator>prof</dc:creator>
  <cp:lastModifiedBy>super</cp:lastModifiedBy>
  <cp:revision>23</cp:revision>
  <dcterms:modified xsi:type="dcterms:W3CDTF">2019-03-21T10:16:06Z</dcterms:modified>
</cp:coreProperties>
</file>