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315" r:id="rId3"/>
    <p:sldId id="320" r:id="rId4"/>
    <p:sldId id="339" r:id="rId5"/>
    <p:sldId id="321" r:id="rId6"/>
    <p:sldId id="288" r:id="rId7"/>
    <p:sldId id="322" r:id="rId8"/>
    <p:sldId id="329" r:id="rId9"/>
    <p:sldId id="331" r:id="rId10"/>
    <p:sldId id="337" r:id="rId11"/>
    <p:sldId id="332" r:id="rId12"/>
    <p:sldId id="340" r:id="rId13"/>
    <p:sldId id="341" r:id="rId14"/>
    <p:sldId id="316" r:id="rId15"/>
    <p:sldId id="317" r:id="rId16"/>
    <p:sldId id="325" r:id="rId17"/>
    <p:sldId id="318" r:id="rId18"/>
    <p:sldId id="336" r:id="rId19"/>
    <p:sldId id="335" r:id="rId20"/>
    <p:sldId id="324" r:id="rId21"/>
    <p:sldId id="313" r:id="rId22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6600"/>
    <a:srgbClr val="000099"/>
    <a:srgbClr val="0099CC"/>
    <a:srgbClr val="FFFFCC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660"/>
  </p:normalViewPr>
  <p:slideViewPr>
    <p:cSldViewPr>
      <p:cViewPr>
        <p:scale>
          <a:sx n="50" d="100"/>
          <a:sy n="50" d="100"/>
        </p:scale>
        <p:origin x="-1008" y="-4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7A060022-F226-4FF8-93A6-2DC8179FFA9E}" type="datetimeFigureOut">
              <a:rPr lang="es-ES"/>
              <a:pPr>
                <a:defRPr/>
              </a:pPr>
              <a:t>20/10/2021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/>
            </a:lvl1pPr>
          </a:lstStyle>
          <a:p>
            <a:fld id="{B6FF1512-704F-4560-9B3F-74B82BFAD4B4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76059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088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7975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2078184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261F4-980F-4E35-8CC1-BB69331E3776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A3C6D-EEB4-43D7-A6C4-B36D03AD5BBD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CBA3A-0F15-483A-896A-CA6D40ECC473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A5113-DA3D-4509-839F-B6D85B76CBD5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E388D-5FF4-4522-8832-F4E5470E7051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10EA8-79F8-4C1A-9C07-E452F931ABF4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51B51-01B5-4C37-B0EF-9664209DC734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9B17B-2957-4572-B21A-84E33BBBE2C6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0B2D1-3D1E-4EC9-A235-082A9E6C7D39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CD47D-21FB-4B8A-891E-58ADE775A4F7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CEA49-9E12-42C7-AFCC-888A92236DE7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a-ES" smtClean="0"/>
              <a:t>Feu clic per editar el format del text del títol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a-ES" smtClean="0"/>
              <a:t>Feu clic per editar el format del text de l'esquema</a:t>
            </a:r>
          </a:p>
          <a:p>
            <a:pPr lvl="1"/>
            <a:r>
              <a:rPr lang="en-GB" altLang="ca-ES" smtClean="0"/>
              <a:t>Segon nivell d'esquema</a:t>
            </a:r>
          </a:p>
          <a:p>
            <a:pPr lvl="2"/>
            <a:r>
              <a:rPr lang="en-GB" altLang="ca-ES" smtClean="0"/>
              <a:t>Tercer nivell d'esquema</a:t>
            </a:r>
          </a:p>
          <a:p>
            <a:pPr lvl="3"/>
            <a:r>
              <a:rPr lang="en-GB" altLang="ca-ES" smtClean="0"/>
              <a:t>Quart nivell d'esquema</a:t>
            </a:r>
          </a:p>
          <a:p>
            <a:pPr lvl="4"/>
            <a:r>
              <a:rPr lang="en-GB" altLang="ca-ES" smtClean="0"/>
              <a:t>Cinquè nivell d'esquema</a:t>
            </a:r>
          </a:p>
          <a:p>
            <a:pPr lvl="4"/>
            <a:r>
              <a:rPr lang="en-GB" altLang="ca-ES" smtClean="0"/>
              <a:t>Sisè nivell d'esquema</a:t>
            </a:r>
          </a:p>
          <a:p>
            <a:pPr lvl="4"/>
            <a:r>
              <a:rPr lang="en-GB" altLang="ca-ES" smtClean="0"/>
              <a:t>Setè nivell d'esquema</a:t>
            </a:r>
          </a:p>
          <a:p>
            <a:pPr lvl="4"/>
            <a:r>
              <a:rPr lang="en-GB" altLang="ca-ES" smtClean="0"/>
              <a:t>Vuitè nivell d'esquema</a:t>
            </a:r>
          </a:p>
          <a:p>
            <a:pPr lvl="4"/>
            <a:r>
              <a:rPr lang="en-GB" altLang="ca-ES" smtClean="0"/>
              <a:t>Novè nivell d'esquema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mtClean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850C3163-A51E-42BF-8CB7-B934E6BC5F8A}" type="slidenum">
              <a:rPr lang="en-GB" altLang="ca-ES"/>
              <a:pPr/>
              <a:t>‹Nº›</a:t>
            </a:fld>
            <a:endParaRPr lang="en-GB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5.wdp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ls.aiguerols.4t@gmail.com" TargetMode="External"/><Relationship Id="rId2" Type="http://schemas.openxmlformats.org/officeDocument/2006/relationships/hyperlink" Target="mailto:mbaque4@xtec.ca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532" y="332656"/>
            <a:ext cx="8424936" cy="1237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ca-ES" sz="80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Vulcanòlogues</a:t>
            </a:r>
            <a:r>
              <a:rPr lang="ca-ES" sz="80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ika Ormig" panose="02000506000000020004" pitchFamily="2" charset="0"/>
              </a:rPr>
              <a:t> </a:t>
            </a:r>
            <a:endParaRPr lang="ca-ES" sz="8000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ika Ormig" panose="02000506000000020004" pitchFamily="2" charset="0"/>
            </a:endParaRPr>
          </a:p>
        </p:txBody>
      </p:sp>
      <p:sp>
        <p:nvSpPr>
          <p:cNvPr id="4100" name="Subtítulo 3"/>
          <p:cNvSpPr>
            <a:spLocks noGrp="1"/>
          </p:cNvSpPr>
          <p:nvPr>
            <p:ph type="subTitle" idx="1"/>
          </p:nvPr>
        </p:nvSpPr>
        <p:spPr>
          <a:xfrm>
            <a:off x="3151820" y="3645024"/>
            <a:ext cx="2840360" cy="5040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a-ES" altLang="ca-ES" dirty="0" smtClean="0">
                <a:latin typeface="AR CENA" pitchFamily="2" charset="0"/>
                <a:ea typeface="Lucida Sans Unicode" pitchFamily="34" charset="0"/>
              </a:rPr>
              <a:t>2021-22</a:t>
            </a:r>
          </a:p>
        </p:txBody>
      </p:sp>
      <p:pic>
        <p:nvPicPr>
          <p:cNvPr id="1026" name="Picture 2" descr="Logotip ent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293096"/>
            <a:ext cx="35623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ESPAI DE COMUNICACIÓ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344"/>
            <a:ext cx="6336704" cy="47525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2795994" y="4077072"/>
            <a:ext cx="6120680" cy="23083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 smtClean="0">
                <a:solidFill>
                  <a:schemeClr val="tx1"/>
                </a:solidFill>
                <a:latin typeface="+mn-lt"/>
              </a:rPr>
              <a:t>Acció tutorial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 smtClean="0">
                <a:solidFill>
                  <a:schemeClr val="tx1"/>
                </a:solidFill>
                <a:latin typeface="+mn-lt"/>
              </a:rPr>
              <a:t>Experts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 smtClean="0">
                <a:solidFill>
                  <a:schemeClr val="tx1"/>
                </a:solidFill>
                <a:latin typeface="+mn-lt"/>
              </a:rPr>
              <a:t>Intercanvi de coneixements amb altres grups de l’escola.</a:t>
            </a:r>
          </a:p>
        </p:txBody>
      </p:sp>
    </p:spTree>
    <p:extLst>
      <p:ext uri="{BB962C8B-B14F-4D97-AF65-F5344CB8AC3E}">
        <p14:creationId xmlns:p14="http://schemas.microsoft.com/office/powerpoint/2010/main" val="354800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ESPECIALITATS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452913" y="1844824"/>
            <a:ext cx="8208912" cy="23083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400" u="sng" dirty="0" smtClean="0">
                <a:solidFill>
                  <a:schemeClr val="tx1"/>
                </a:solidFill>
                <a:latin typeface="+mj-lt"/>
              </a:rPr>
              <a:t>Sessions amb mig grup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Música/jocs lingüístics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altLang="ca-ES" sz="2400" b="1" dirty="0" err="1">
                <a:solidFill>
                  <a:schemeClr val="tx1"/>
                </a:solidFill>
                <a:latin typeface="+mj-lt"/>
              </a:rPr>
              <a:t>English</a:t>
            </a:r>
            <a:r>
              <a:rPr lang="ca-ES" altLang="ca-ES" sz="2400" b="1" dirty="0">
                <a:solidFill>
                  <a:schemeClr val="tx1"/>
                </a:solidFill>
                <a:latin typeface="+mj-lt"/>
              </a:rPr>
              <a:t>/projecte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altLang="ca-ES" sz="2400" b="1" dirty="0">
                <a:solidFill>
                  <a:schemeClr val="tx1"/>
                </a:solidFill>
                <a:latin typeface="+mj-lt"/>
              </a:rPr>
              <a:t>Castellano/reptes </a:t>
            </a: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matemàtics</a:t>
            </a:r>
            <a:endParaRPr lang="ca-ES" altLang="ca-E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52913" y="4365104"/>
            <a:ext cx="8208912" cy="175432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Educació Física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altLang="ca-ES" sz="2400" b="1" dirty="0" err="1" smtClean="0">
                <a:solidFill>
                  <a:schemeClr val="tx1"/>
                </a:solidFill>
                <a:latin typeface="+mj-lt"/>
              </a:rPr>
              <a:t>English</a:t>
            </a:r>
            <a:endParaRPr lang="ca-ES" altLang="ca-ES" sz="24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Música</a:t>
            </a:r>
          </a:p>
        </p:txBody>
      </p:sp>
    </p:spTree>
    <p:extLst>
      <p:ext uri="{BB962C8B-B14F-4D97-AF65-F5344CB8AC3E}">
        <p14:creationId xmlns:p14="http://schemas.microsoft.com/office/powerpoint/2010/main" val="96797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glish Word Title Image - English Word Png - 1600x427 PNG Download - PNG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 r="1697"/>
          <a:stretch/>
        </p:blipFill>
        <p:spPr bwMode="auto">
          <a:xfrm>
            <a:off x="1691555" y="157436"/>
            <a:ext cx="5686425" cy="13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455836" y="2143026"/>
            <a:ext cx="4040188" cy="781918"/>
          </a:xfrm>
          <a:prstGeom prst="rect">
            <a:avLst/>
          </a:prstGeom>
          <a:solidFill>
            <a:srgbClr val="CC6600"/>
          </a:solidFill>
          <a:ln w="15875" cmpd="dbl">
            <a:solidFill>
              <a:schemeClr val="bg1">
                <a:alpha val="90000"/>
              </a:schemeClr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MIG GRUP</a:t>
            </a:r>
            <a:endParaRPr lang="ca-ES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4 Rectángulo"/>
          <p:cNvSpPr>
            <a:spLocks noGrp="1" noChangeArrowheads="1"/>
          </p:cNvSpPr>
          <p:nvPr>
            <p:ph idx="1"/>
          </p:nvPr>
        </p:nvSpPr>
        <p:spPr bwMode="auto">
          <a:xfrm>
            <a:off x="455836" y="3068960"/>
            <a:ext cx="4040188" cy="18591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ca-ES" altLang="ca-ES" sz="2400" b="1" dirty="0" smtClean="0">
                <a:solidFill>
                  <a:schemeClr val="accent1"/>
                </a:solidFill>
                <a:latin typeface="+mj-lt"/>
              </a:rPr>
              <a:t>   DIMARTS -SPEAKING-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ca-ES" altLang="ca-ES" sz="2400" b="1" dirty="0" err="1" smtClean="0">
                <a:solidFill>
                  <a:schemeClr val="accent1"/>
                </a:solidFill>
                <a:latin typeface="+mj-lt"/>
              </a:rPr>
              <a:t>Communicative</a:t>
            </a:r>
            <a:r>
              <a:rPr lang="ca-ES" altLang="ca-ES" sz="2400" b="1" dirty="0" smtClean="0">
                <a:solidFill>
                  <a:schemeClr val="accent1"/>
                </a:solidFill>
                <a:latin typeface="+mj-lt"/>
              </a:rPr>
              <a:t> games, </a:t>
            </a:r>
            <a:r>
              <a:rPr lang="ca-ES" altLang="ca-ES" sz="2400" b="1" dirty="0" err="1" smtClean="0">
                <a:solidFill>
                  <a:schemeClr val="accent1"/>
                </a:solidFill>
                <a:latin typeface="+mj-lt"/>
              </a:rPr>
              <a:t>reading</a:t>
            </a:r>
            <a:r>
              <a:rPr lang="ca-ES" altLang="ca-ES" sz="2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a-ES" altLang="ca-ES" sz="2400" b="1" dirty="0" err="1" smtClean="0">
                <a:solidFill>
                  <a:schemeClr val="accent1"/>
                </a:solidFill>
                <a:latin typeface="+mj-lt"/>
              </a:rPr>
              <a:t>book</a:t>
            </a:r>
            <a:r>
              <a:rPr lang="ca-ES" altLang="ca-ES" sz="2400" b="1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ca-ES" altLang="ca-ES" sz="2400" b="1" dirty="0" err="1" smtClean="0">
                <a:solidFill>
                  <a:schemeClr val="accent1"/>
                </a:solidFill>
                <a:latin typeface="+mj-lt"/>
              </a:rPr>
              <a:t>role</a:t>
            </a:r>
            <a:r>
              <a:rPr lang="ca-ES" altLang="ca-ES" sz="2400" b="1" dirty="0" smtClean="0">
                <a:solidFill>
                  <a:schemeClr val="accent1"/>
                </a:solidFill>
                <a:latin typeface="+mj-lt"/>
              </a:rPr>
              <a:t> plays...)</a:t>
            </a:r>
            <a:endParaRPr lang="ca-ES" altLang="ca-E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 bwMode="auto">
          <a:xfrm>
            <a:off x="4788024" y="2143026"/>
            <a:ext cx="4184204" cy="781918"/>
          </a:xfrm>
          <a:prstGeom prst="rect">
            <a:avLst/>
          </a:prstGeom>
          <a:solidFill>
            <a:srgbClr val="CC6600"/>
          </a:solidFill>
          <a:ln w="15875" cmpd="dbl">
            <a:solidFill>
              <a:schemeClr val="bg1">
                <a:alpha val="90000"/>
              </a:schemeClr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SESSIONS GRUP SENCER</a:t>
            </a:r>
            <a:endParaRPr lang="ca-ES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4 Rectángulo"/>
          <p:cNvSpPr txBox="1">
            <a:spLocks noChangeArrowheads="1"/>
          </p:cNvSpPr>
          <p:nvPr/>
        </p:nvSpPr>
        <p:spPr bwMode="auto">
          <a:xfrm>
            <a:off x="4860032" y="3068960"/>
            <a:ext cx="4040188" cy="2413098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ca-ES" altLang="ca-ES" sz="2400" kern="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a-ES" altLang="ca-ES" sz="2400" b="1" kern="0" dirty="0" smtClean="0">
                <a:solidFill>
                  <a:schemeClr val="accent1"/>
                </a:solidFill>
                <a:latin typeface="+mj-lt"/>
              </a:rPr>
              <a:t> DIMECRES</a:t>
            </a: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ca-ES" altLang="ca-ES" sz="2400" b="1" kern="0" dirty="0" err="1" smtClean="0">
                <a:solidFill>
                  <a:schemeClr val="accent1"/>
                </a:solidFill>
                <a:latin typeface="+mj-lt"/>
              </a:rPr>
              <a:t>Vocabulary</a:t>
            </a:r>
            <a:r>
              <a:rPr lang="ca-ES" altLang="ca-ES" sz="2400" b="1" kern="0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ca-ES" altLang="ca-ES" sz="2400" b="1" kern="0" dirty="0" err="1" smtClean="0">
                <a:solidFill>
                  <a:schemeClr val="accent1"/>
                </a:solidFill>
                <a:latin typeface="+mj-lt"/>
              </a:rPr>
              <a:t>listening</a:t>
            </a:r>
            <a:r>
              <a:rPr lang="ca-ES" altLang="ca-ES" sz="2400" b="1" kern="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a-ES" altLang="ca-ES" sz="2400" b="1" kern="0" dirty="0" err="1" smtClean="0">
                <a:solidFill>
                  <a:schemeClr val="accent1"/>
                </a:solidFill>
                <a:latin typeface="+mj-lt"/>
              </a:rPr>
              <a:t>and</a:t>
            </a:r>
            <a:r>
              <a:rPr lang="ca-ES" altLang="ca-ES" sz="2400" b="1" kern="0" dirty="0" smtClean="0">
                <a:solidFill>
                  <a:schemeClr val="accent1"/>
                </a:solidFill>
                <a:latin typeface="+mj-lt"/>
              </a:rPr>
              <a:t> oral </a:t>
            </a:r>
            <a:r>
              <a:rPr lang="ca-ES" altLang="ca-ES" sz="2400" b="1" kern="0" dirty="0" err="1" smtClean="0">
                <a:solidFill>
                  <a:schemeClr val="accent1"/>
                </a:solidFill>
                <a:latin typeface="+mj-lt"/>
              </a:rPr>
              <a:t>comprehension</a:t>
            </a:r>
            <a:r>
              <a:rPr lang="ca-ES" altLang="ca-ES" sz="2400" b="1" kern="0" dirty="0" smtClean="0">
                <a:solidFill>
                  <a:schemeClr val="accent1"/>
                </a:solidFill>
                <a:latin typeface="+mj-lt"/>
              </a:rPr>
              <a:t>, games, </a:t>
            </a:r>
            <a:r>
              <a:rPr lang="ca-ES" altLang="ca-ES" sz="2400" b="1" kern="0" dirty="0" err="1" smtClean="0">
                <a:solidFill>
                  <a:schemeClr val="accent1"/>
                </a:solidFill>
                <a:latin typeface="+mj-lt"/>
              </a:rPr>
              <a:t>songs</a:t>
            </a:r>
            <a:r>
              <a:rPr lang="ca-ES" altLang="ca-ES" sz="2400" b="1" kern="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a-ES" altLang="ca-ES" sz="2400" b="1" kern="0" dirty="0" err="1" smtClean="0">
                <a:solidFill>
                  <a:schemeClr val="accent1"/>
                </a:solidFill>
                <a:latin typeface="+mj-lt"/>
              </a:rPr>
              <a:t>and</a:t>
            </a:r>
            <a:r>
              <a:rPr lang="ca-ES" altLang="ca-ES" sz="2400" b="1" kern="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a-ES" altLang="ca-ES" sz="2400" b="1" kern="0" dirty="0" err="1" smtClean="0">
                <a:solidFill>
                  <a:schemeClr val="accent1"/>
                </a:solidFill>
                <a:latin typeface="+mj-lt"/>
              </a:rPr>
              <a:t>videos</a:t>
            </a:r>
            <a:r>
              <a:rPr lang="ca-ES" altLang="ca-ES" sz="2400" b="1" kern="0" dirty="0">
                <a:solidFill>
                  <a:schemeClr val="accent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29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solidFill>
            <a:srgbClr val="CC6600"/>
          </a:solidFill>
          <a:ln w="15875" cmpd="dbl">
            <a:solidFill>
              <a:schemeClr val="bg1">
                <a:alpha val="90000"/>
              </a:schemeClr>
            </a:solidFill>
          </a:ln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FOOTPRINT PROJECT</a:t>
            </a:r>
            <a:endParaRPr lang="ca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English Word Title Image - English Word Png - 1600x427 PNG Download - PNG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 r="1697"/>
          <a:stretch/>
        </p:blipFill>
        <p:spPr bwMode="auto">
          <a:xfrm>
            <a:off x="1691680" y="27732"/>
            <a:ext cx="5686425" cy="13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520113" cy="340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Marcador de texto"/>
          <p:cNvSpPr>
            <a:spLocks noGrp="1"/>
          </p:cNvSpPr>
          <p:nvPr>
            <p:ph type="body" sz="quarter" idx="3"/>
          </p:nvPr>
        </p:nvSpPr>
        <p:spPr>
          <a:solidFill>
            <a:srgbClr val="CC6600"/>
          </a:solidFill>
          <a:ln w="15875" cmpd="dbl">
            <a:solidFill>
              <a:schemeClr val="bg1">
                <a:alpha val="90000"/>
              </a:schemeClr>
            </a:solidFill>
          </a:ln>
        </p:spPr>
        <p:txBody>
          <a:bodyPr/>
          <a:lstStyle/>
          <a:p>
            <a:pPr algn="ctr"/>
            <a:r>
              <a:rPr lang="ca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DUOLINGO</a:t>
            </a:r>
            <a:endParaRPr lang="ca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9" name="Picture 5" descr="Duolingo - La mejor manera de aprender un idioma a nivel mund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>
          <a:xfrm>
            <a:off x="1089700" y="119843"/>
            <a:ext cx="7200900" cy="8608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Com treballem? </a:t>
            </a: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118149" y="1165788"/>
            <a:ext cx="8952003" cy="130516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altLang="ca-E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Competència matemàtica: 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a-ES" altLang="ca-ES" sz="2800" dirty="0">
                <a:solidFill>
                  <a:schemeClr val="tx1"/>
                </a:solidFill>
                <a:latin typeface="+mj-lt"/>
              </a:rPr>
              <a:t>M</a:t>
            </a:r>
            <a:r>
              <a:rPr lang="ca-ES" altLang="ca-ES" sz="2800" dirty="0" smtClean="0">
                <a:solidFill>
                  <a:schemeClr val="tx1"/>
                </a:solidFill>
                <a:latin typeface="+mj-lt"/>
              </a:rPr>
              <a:t>atemàtiques per entendre el món que ens envolta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8" r="48427"/>
          <a:stretch/>
        </p:blipFill>
        <p:spPr>
          <a:xfrm>
            <a:off x="611560" y="2708919"/>
            <a:ext cx="2077587" cy="3965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2" name="Picture 8" descr="G:\DCIM\160___10\IMG_2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18489"/>
            <a:ext cx="2608652" cy="19562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DCIM\160___10\IMG_2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57057"/>
            <a:ext cx="2572317" cy="19290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:\DCIM\160___10\IMG_28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0907"/>
            <a:ext cx="2572318" cy="19290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:\DCIM\160___10\IMG_2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1"/>
            <a:ext cx="2572317" cy="19290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727225" y="165151"/>
            <a:ext cx="5797550" cy="815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Com treballem?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50429" y="1143208"/>
            <a:ext cx="8551142" cy="5000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altLang="ca-ES" sz="2800" b="1" u="sng" dirty="0" smtClean="0">
                <a:solidFill>
                  <a:schemeClr val="tx1"/>
                </a:solidFill>
                <a:latin typeface="+mj-lt"/>
              </a:rPr>
              <a:t>Competència lingüística: </a:t>
            </a: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341338" y="1772816"/>
            <a:ext cx="8551142" cy="188199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Mitjà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d’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expressió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tot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allò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que passa a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l’aula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allò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què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volem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 necessitem comunicar.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Espais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comunicació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Converses d’aula.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Fomentant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plaer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per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lectura</a:t>
            </a:r>
            <a:r>
              <a:rPr lang="pt-BR" altLang="ca-E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F:\DCIM\160___10\IMG_27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8" t="4344" r="9528"/>
          <a:stretch/>
        </p:blipFill>
        <p:spPr bwMode="auto">
          <a:xfrm rot="16200000">
            <a:off x="377274" y="3643005"/>
            <a:ext cx="2885184" cy="311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60___10\IMG_27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3622" r="3852"/>
          <a:stretch/>
        </p:blipFill>
        <p:spPr bwMode="auto">
          <a:xfrm rot="16200000">
            <a:off x="5454105" y="3185766"/>
            <a:ext cx="378040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60___10\IMG_27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1432" r="9088" b="32187"/>
          <a:stretch/>
        </p:blipFill>
        <p:spPr bwMode="auto">
          <a:xfrm>
            <a:off x="3563888" y="4941319"/>
            <a:ext cx="3313162" cy="17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971252" y="144239"/>
            <a:ext cx="6769100" cy="7644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Com treballem?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35915" y="1268760"/>
            <a:ext cx="3139942" cy="5000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altLang="ca-E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Mètode científic: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27859" y="1949441"/>
            <a:ext cx="8332573" cy="240065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000" dirty="0" smtClean="0">
                <a:solidFill>
                  <a:schemeClr val="tx1"/>
                </a:solidFill>
                <a:latin typeface="+mj-lt"/>
              </a:rPr>
              <a:t>Formulació de preguntes investigables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000" dirty="0" smtClean="0">
                <a:solidFill>
                  <a:schemeClr val="tx1"/>
                </a:solidFill>
                <a:latin typeface="+mj-lt"/>
              </a:rPr>
              <a:t>Experimentació, recollir evidències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/>
                </a:solidFill>
                <a:latin typeface="+mj-lt"/>
              </a:rPr>
              <a:t>Control de </a:t>
            </a:r>
            <a:r>
              <a:rPr lang="ca-ES" altLang="ca-ES" sz="2000" dirty="0" smtClean="0">
                <a:solidFill>
                  <a:schemeClr val="tx1"/>
                </a:solidFill>
                <a:latin typeface="+mj-lt"/>
              </a:rPr>
              <a:t>variables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000" dirty="0" err="1" smtClean="0">
                <a:solidFill>
                  <a:schemeClr val="tx1"/>
                </a:solidFill>
                <a:latin typeface="+mj-lt"/>
              </a:rPr>
              <a:t>Rigorositat</a:t>
            </a:r>
            <a:r>
              <a:rPr lang="ca-ES" altLang="ca-ES" sz="2000" dirty="0" smtClean="0">
                <a:solidFill>
                  <a:schemeClr val="tx1"/>
                </a:solidFill>
                <a:latin typeface="+mj-lt"/>
              </a:rPr>
              <a:t> científica</a:t>
            </a:r>
            <a:endParaRPr lang="ca-ES" altLang="ca-ES" sz="2000" dirty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000" dirty="0" smtClean="0">
                <a:solidFill>
                  <a:schemeClr val="tx1"/>
                </a:solidFill>
                <a:latin typeface="+mj-lt"/>
              </a:rPr>
              <a:t>Construcció  de  models</a:t>
            </a:r>
          </a:p>
        </p:txBody>
      </p:sp>
      <p:pic>
        <p:nvPicPr>
          <p:cNvPr id="2052" name="Picture 4" descr="F:\DCIM\159___09\IMG_2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000">
            <a:off x="251520" y="4608512"/>
            <a:ext cx="2747798" cy="2060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CIM\159___09\IMG_26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" r="16458"/>
          <a:stretch/>
        </p:blipFill>
        <p:spPr bwMode="auto">
          <a:xfrm rot="5400000">
            <a:off x="2986993" y="4570744"/>
            <a:ext cx="2211836" cy="2146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DCIM\160___10\IMG_27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" t="9949" r="1480" b="11190"/>
          <a:stretch/>
        </p:blipFill>
        <p:spPr bwMode="auto">
          <a:xfrm>
            <a:off x="5940152" y="1052343"/>
            <a:ext cx="3130639" cy="19446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CIM\160___10\IMG_277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18500" r="8958" b="5555"/>
          <a:stretch/>
        </p:blipFill>
        <p:spPr bwMode="auto">
          <a:xfrm rot="21304854">
            <a:off x="6139717" y="2871819"/>
            <a:ext cx="2723244" cy="1928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59___09\IMG_27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340">
            <a:off x="5250678" y="4543914"/>
            <a:ext cx="2863101" cy="21473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949875" y="361781"/>
            <a:ext cx="1566342" cy="7223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altLang="ca-E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BLOC</a:t>
            </a:r>
          </a:p>
        </p:txBody>
      </p:sp>
      <p:sp>
        <p:nvSpPr>
          <p:cNvPr id="14341" name="3 Rectángulo"/>
          <p:cNvSpPr>
            <a:spLocks noChangeArrowheads="1"/>
          </p:cNvSpPr>
          <p:nvPr/>
        </p:nvSpPr>
        <p:spPr bwMode="auto">
          <a:xfrm>
            <a:off x="4572000" y="1240641"/>
            <a:ext cx="4248472" cy="240065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Informacions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importants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l’escola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Eina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comunicació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relació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amb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què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passa a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les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aules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Eina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d’</a:t>
            </a:r>
            <a:r>
              <a:rPr lang="pt-BR" altLang="ca-ES" sz="20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aprenentatge</a:t>
            </a:r>
            <a:r>
              <a:rPr lang="pt-BR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14546" b="20655"/>
          <a:stretch/>
        </p:blipFill>
        <p:spPr>
          <a:xfrm>
            <a:off x="4799731" y="4606246"/>
            <a:ext cx="4073827" cy="1979816"/>
          </a:xfrm>
          <a:prstGeom prst="rect">
            <a:avLst/>
          </a:prstGeom>
        </p:spPr>
      </p:pic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226855" y="4251940"/>
            <a:ext cx="3769081" cy="61722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altLang="ca-E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EDUCACIÓ EN LÍNIA:</a:t>
            </a:r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226854" y="4954846"/>
            <a:ext cx="4345145" cy="16312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Tasques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puntuals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autònomes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mesura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del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possible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). 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conductor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paral·lel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als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0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projectes</a:t>
            </a:r>
            <a:r>
              <a:rPr lang="pt-BR" altLang="ca-ES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d’aula.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9883" r="16837" b="6249"/>
          <a:stretch/>
        </p:blipFill>
        <p:spPr bwMode="auto">
          <a:xfrm>
            <a:off x="180326" y="1045248"/>
            <a:ext cx="4280391" cy="25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>
            <a:spLocks noChangeArrowheads="1"/>
          </p:cNvSpPr>
          <p:nvPr/>
        </p:nvSpPr>
        <p:spPr bwMode="auto">
          <a:xfrm>
            <a:off x="1331640" y="692696"/>
            <a:ext cx="6790862" cy="865173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altLang="ca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TASQUES ESCOLA-</a:t>
            </a:r>
            <a:r>
              <a:rPr lang="ca-ES" altLang="ca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CASA</a:t>
            </a:r>
            <a:r>
              <a:rPr lang="ca-ES" altLang="ca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:</a:t>
            </a:r>
          </a:p>
        </p:txBody>
      </p:sp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91744" y="2299301"/>
            <a:ext cx="8716598" cy="279384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Tasques </a:t>
            </a: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puntuals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per acabar a casa. </a:t>
            </a:r>
            <a:endParaRPr lang="pt-BR" altLang="ca-E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ropostes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per poder compartir a </a:t>
            </a: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l’aula</a:t>
            </a:r>
            <a:r>
              <a:rPr lang="pt-BR" altLang="ca-E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que </a:t>
            </a: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ens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ajudin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 avançar em </a:t>
            </a: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els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projectes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 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Lectura</a:t>
            </a:r>
            <a:r>
              <a:rPr lang="pt-BR" altLang="ca-E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pt-BR" altLang="ca-ES" sz="24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Llibreta</a:t>
            </a:r>
            <a:r>
              <a:rPr lang="pt-BR" altLang="ca-ES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d’aula.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91744" y="5413226"/>
            <a:ext cx="8716597" cy="4000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ca-ES" altLang="ca-ES" sz="2000" b="1" u="sng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Objectiu</a:t>
            </a:r>
            <a:r>
              <a:rPr lang="ca-ES" altLang="ca-ES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hàbit i responsabilitat d’organitzar la seva pròpia feina.  </a:t>
            </a:r>
          </a:p>
        </p:txBody>
      </p:sp>
    </p:spTree>
    <p:extLst>
      <p:ext uri="{BB962C8B-B14F-4D97-AF65-F5344CB8AC3E}">
        <p14:creationId xmlns:p14="http://schemas.microsoft.com/office/powerpoint/2010/main" val="217177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467544" y="310913"/>
            <a:ext cx="8070577" cy="8138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sz="5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LLIBRETA D’AULA: </a:t>
            </a:r>
            <a:endParaRPr lang="ca-E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  <a:ea typeface="Lucida Sans Unicode" charset="0"/>
              <a:cs typeface="+mj-cs"/>
            </a:endParaRPr>
          </a:p>
        </p:txBody>
      </p:sp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44533" y="1599479"/>
            <a:ext cx="4913319" cy="156966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Recull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tasques,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narració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dels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projectes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reflexió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sobre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què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aprenem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i com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aprenem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,...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61308" y="4378173"/>
            <a:ext cx="4896544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Via de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comunicació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famílies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i escola) 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149089" y="3308425"/>
            <a:ext cx="4914748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Objectiu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millorar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l’autonomia</a:t>
            </a:r>
            <a:r>
              <a:rPr lang="pt-BR" altLang="ca-E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organització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179512" y="5445224"/>
            <a:ext cx="4896544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Seguiment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acompanyament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,... (</a:t>
            </a:r>
            <a:r>
              <a:rPr lang="pt-BR" altLang="ca-ES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famílies</a:t>
            </a:r>
            <a:r>
              <a:rPr lang="pt-BR" altLang="ca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i escola) </a:t>
            </a:r>
          </a:p>
        </p:txBody>
      </p:sp>
      <p:pic>
        <p:nvPicPr>
          <p:cNvPr id="4098" name="Picture 2" descr="F:\DCIM\160___10\IMG_2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1802" y="2483237"/>
            <a:ext cx="4416941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4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Rectángulo"/>
          <p:cNvSpPr>
            <a:spLocks noChangeArrowheads="1"/>
          </p:cNvSpPr>
          <p:nvPr/>
        </p:nvSpPr>
        <p:spPr bwMode="auto">
          <a:xfrm>
            <a:off x="323528" y="1700808"/>
            <a:ext cx="8589963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000" b="1" dirty="0" smtClean="0">
                <a:solidFill>
                  <a:schemeClr val="tx1"/>
                </a:solidFill>
              </a:rPr>
              <a:t>Tutora: </a:t>
            </a:r>
            <a:r>
              <a:rPr lang="ca-ES" altLang="ca-ES" sz="2000" dirty="0" smtClean="0">
                <a:solidFill>
                  <a:schemeClr val="tx1"/>
                </a:solidFill>
              </a:rPr>
              <a:t>Marta </a:t>
            </a:r>
            <a:endParaRPr lang="ca-ES" altLang="ca-E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000" b="1" dirty="0" smtClean="0">
                <a:solidFill>
                  <a:schemeClr val="tx1"/>
                </a:solidFill>
              </a:rPr>
              <a:t>Especialistes</a:t>
            </a:r>
            <a:r>
              <a:rPr lang="ca-ES" altLang="ca-ES" sz="2000" dirty="0" smtClean="0">
                <a:solidFill>
                  <a:schemeClr val="tx1"/>
                </a:solidFill>
              </a:rPr>
              <a:t>: Lluc (E.F), Patri (Anglès) i Sandra (NESE).</a:t>
            </a:r>
            <a:endParaRPr lang="ca-ES" altLang="ca-E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a-ES" altLang="ca-ES" sz="2000" b="1" dirty="0" smtClean="0">
                <a:solidFill>
                  <a:schemeClr val="tx1"/>
                </a:solidFill>
              </a:rPr>
              <a:t>Suports: </a:t>
            </a:r>
            <a:r>
              <a:rPr lang="ca-ES" altLang="ca-ES" sz="2000" dirty="0">
                <a:solidFill>
                  <a:schemeClr val="tx1"/>
                </a:solidFill>
              </a:rPr>
              <a:t>L</a:t>
            </a:r>
            <a:r>
              <a:rPr lang="ca-ES" altLang="ca-ES" sz="2000" dirty="0" smtClean="0">
                <a:solidFill>
                  <a:schemeClr val="tx1"/>
                </a:solidFill>
              </a:rPr>
              <a:t>luc (E.F</a:t>
            </a:r>
            <a:r>
              <a:rPr lang="ca-ES" altLang="ca-ES" sz="2000" dirty="0">
                <a:solidFill>
                  <a:schemeClr val="tx1"/>
                </a:solidFill>
              </a:rPr>
              <a:t>), </a:t>
            </a:r>
            <a:r>
              <a:rPr lang="ca-ES" altLang="ca-ES" sz="2000" dirty="0" smtClean="0">
                <a:solidFill>
                  <a:schemeClr val="tx1"/>
                </a:solidFill>
              </a:rPr>
              <a:t>Patri (Anglès), Sandra (NESE), Anaïs i Olaya. </a:t>
            </a:r>
            <a:endParaRPr lang="ca-ES" altLang="ca-ES" sz="2000" dirty="0">
              <a:solidFill>
                <a:schemeClr val="tx1"/>
              </a:solidFill>
            </a:endParaRPr>
          </a:p>
        </p:txBody>
      </p:sp>
      <p:sp>
        <p:nvSpPr>
          <p:cNvPr id="5" name="Títol 1"/>
          <p:cNvSpPr txBox="1">
            <a:spLocks/>
          </p:cNvSpPr>
          <p:nvPr/>
        </p:nvSpPr>
        <p:spPr bwMode="auto">
          <a:xfrm>
            <a:off x="2361532" y="234186"/>
            <a:ext cx="4680520" cy="119697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Equip docent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5124" name="3 Rectángulo"/>
          <p:cNvSpPr>
            <a:spLocks noChangeArrowheads="1"/>
          </p:cNvSpPr>
          <p:nvPr/>
        </p:nvSpPr>
        <p:spPr bwMode="auto">
          <a:xfrm>
            <a:off x="302518" y="5085184"/>
            <a:ext cx="858996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000" b="1" dirty="0">
                <a:solidFill>
                  <a:schemeClr val="tx1"/>
                </a:solidFill>
              </a:rPr>
              <a:t>Horaris de Tutoria: </a:t>
            </a:r>
            <a:r>
              <a:rPr lang="ca-ES" altLang="ca-ES" sz="2000" b="1" dirty="0" smtClean="0">
                <a:solidFill>
                  <a:schemeClr val="tx1"/>
                </a:solidFill>
              </a:rPr>
              <a:t>PRESENCIAL O VIRTUAL</a:t>
            </a:r>
            <a:endParaRPr lang="ca-ES" altLang="ca-ES" sz="2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000" b="1" dirty="0" smtClean="0">
                <a:solidFill>
                  <a:schemeClr val="tx1"/>
                </a:solidFill>
              </a:rPr>
              <a:t>Dilluns </a:t>
            </a:r>
            <a:r>
              <a:rPr lang="ca-ES" altLang="ca-ES" sz="2000" b="1" dirty="0">
                <a:solidFill>
                  <a:schemeClr val="tx1"/>
                </a:solidFill>
              </a:rPr>
              <a:t>de 12:30 a 13:30 </a:t>
            </a:r>
            <a:endParaRPr lang="ca-ES" altLang="ca-ES" sz="2000" dirty="0">
              <a:solidFill>
                <a:schemeClr val="tx1"/>
              </a:solidFill>
            </a:endParaRPr>
          </a:p>
        </p:txBody>
      </p:sp>
      <p:sp>
        <p:nvSpPr>
          <p:cNvPr id="5126" name="1 Rectángulo"/>
          <p:cNvSpPr>
            <a:spLocks noChangeArrowheads="1"/>
          </p:cNvSpPr>
          <p:nvPr/>
        </p:nvSpPr>
        <p:spPr bwMode="auto">
          <a:xfrm>
            <a:off x="323529" y="3356992"/>
            <a:ext cx="8589962" cy="15881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000" u="sng" dirty="0">
                <a:solidFill>
                  <a:schemeClr val="tx1"/>
                </a:solidFill>
              </a:rPr>
              <a:t>Especialistes externs al centre: </a:t>
            </a:r>
            <a:endParaRPr lang="ca-ES" altLang="ca-E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000" b="1" dirty="0" smtClean="0">
                <a:solidFill>
                  <a:schemeClr val="tx1"/>
                </a:solidFill>
              </a:rPr>
              <a:t>Teresa E.</a:t>
            </a:r>
            <a:r>
              <a:rPr lang="ca-ES" altLang="ca-ES" sz="2000" dirty="0" smtClean="0">
                <a:solidFill>
                  <a:schemeClr val="tx1"/>
                </a:solidFill>
              </a:rPr>
              <a:t>: </a:t>
            </a:r>
            <a:r>
              <a:rPr lang="ca-ES" altLang="ca-ES" sz="2000" dirty="0">
                <a:solidFill>
                  <a:schemeClr val="tx1"/>
                </a:solidFill>
              </a:rPr>
              <a:t>Psicopedagoga de l’EAP [Equip d’Assessorament Psicopedagògic</a:t>
            </a:r>
            <a:r>
              <a:rPr lang="ca-ES" altLang="ca-ES" sz="2000" dirty="0" smtClean="0">
                <a:solidFill>
                  <a:schemeClr val="tx1"/>
                </a:solidFill>
              </a:rPr>
              <a:t>]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000" b="1" dirty="0" smtClean="0">
                <a:solidFill>
                  <a:schemeClr val="tx1"/>
                </a:solidFill>
              </a:rPr>
              <a:t>Judit V.</a:t>
            </a:r>
            <a:r>
              <a:rPr lang="ca-ES" altLang="ca-ES" sz="2000" dirty="0" smtClean="0">
                <a:solidFill>
                  <a:schemeClr val="tx1"/>
                </a:solidFill>
              </a:rPr>
              <a:t>: Logopeda</a:t>
            </a:r>
            <a:endParaRPr lang="ca-ES" altLang="ca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1"/>
          <p:cNvSpPr txBox="1">
            <a:spLocks/>
          </p:cNvSpPr>
          <p:nvPr/>
        </p:nvSpPr>
        <p:spPr>
          <a:xfrm>
            <a:off x="827581" y="465734"/>
            <a:ext cx="7578229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sz="4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RELACIÓ FAMÍLIA-ESCOLA</a:t>
            </a:r>
            <a:endParaRPr lang="ca-ES" sz="4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  <a:ea typeface="Lucida Sans Unicode" charset="0"/>
              <a:cs typeface="+mj-cs"/>
            </a:endParaRPr>
          </a:p>
        </p:txBody>
      </p:sp>
      <p:sp>
        <p:nvSpPr>
          <p:cNvPr id="15363" name="3 Rectángulo"/>
          <p:cNvSpPr>
            <a:spLocks noChangeArrowheads="1"/>
          </p:cNvSpPr>
          <p:nvPr/>
        </p:nvSpPr>
        <p:spPr bwMode="auto">
          <a:xfrm>
            <a:off x="440170" y="2276872"/>
            <a:ext cx="8353052" cy="424731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Entrevistes on-line o </a:t>
            </a:r>
            <a:r>
              <a:rPr lang="pt-BR" altLang="ca-ES" sz="32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presencials</a:t>
            </a:r>
            <a:endParaRPr lang="pt-BR" altLang="ca-ES" sz="3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Agenda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Correu mestra: </a:t>
            </a:r>
            <a:r>
              <a:rPr lang="pt-BR" altLang="ca-ES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2"/>
              </a:rPr>
              <a:t>mbaque4@xtec.cat</a:t>
            </a:r>
            <a:r>
              <a:rPr lang="pt-BR" altLang="ca-ES" sz="3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Correu d’aula </a:t>
            </a:r>
            <a:r>
              <a:rPr lang="pt-BR" altLang="ca-E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els.aiguerols.4t@gmail.com</a:t>
            </a:r>
            <a:r>
              <a:rPr lang="pt-BR" altLang="ca-E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8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Comentaris</a:t>
            </a:r>
            <a:r>
              <a:rPr lang="pt-BR" altLang="ca-E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al </a:t>
            </a:r>
            <a:r>
              <a:rPr lang="pt-BR" altLang="ca-ES" sz="28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bloc</a:t>
            </a:r>
            <a:endParaRPr lang="pt-BR" altLang="ca-ES" sz="2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ca-ES" sz="28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Llibreta</a:t>
            </a:r>
            <a:r>
              <a:rPr lang="pt-BR" altLang="ca-E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d’aula </a:t>
            </a:r>
          </a:p>
        </p:txBody>
      </p:sp>
      <p:pic>
        <p:nvPicPr>
          <p:cNvPr id="4" name="Picture 2" descr="NOVETAT!! | Escola Antonio Machad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311">
            <a:off x="97772" y="1466170"/>
            <a:ext cx="1593982" cy="13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/>
          </p:cNvSpPr>
          <p:nvPr/>
        </p:nvSpPr>
        <p:spPr bwMode="auto">
          <a:xfrm>
            <a:off x="381000" y="4102100"/>
            <a:ext cx="42719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buFont typeface="Arial" charset="0"/>
              <a:buNone/>
              <a:defRPr/>
            </a:pPr>
            <a:endParaRPr lang="ca-ES" sz="54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ea typeface="Lucida Sans Unicode" charset="0"/>
              <a:cs typeface="+mj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1462" y="874630"/>
            <a:ext cx="8549009" cy="664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ca-ES" sz="4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GRÀCIES PER LA VOSTRA ASSISTÈNCIA!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1463" y="2060848"/>
            <a:ext cx="8549009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ca-ES" sz="36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ca-ES" sz="4000" dirty="0" smtClean="0">
                <a:solidFill>
                  <a:schemeClr val="accent2"/>
                </a:solidFill>
                <a:latin typeface="AR CENA" pitchFamily="2" charset="0"/>
              </a:rPr>
              <a:t>“</a:t>
            </a:r>
            <a:r>
              <a:rPr lang="ca-ES" sz="4000" dirty="0">
                <a:solidFill>
                  <a:schemeClr val="accent2"/>
                </a:solidFill>
                <a:latin typeface="AR CENA" pitchFamily="2" charset="0"/>
              </a:rPr>
              <a:t>L’ensenyament que deixa empremta no és el que es fa de cap a cap, sinó de cor a cor”. </a:t>
            </a:r>
          </a:p>
          <a:p>
            <a:pPr algn="ctr"/>
            <a:endParaRPr lang="ca-ES" sz="5400" dirty="0" smtClean="0">
              <a:solidFill>
                <a:schemeClr val="accent2"/>
              </a:solidFill>
              <a:latin typeface="AR CENA" pitchFamily="2" charset="0"/>
            </a:endParaRPr>
          </a:p>
          <a:p>
            <a:pPr algn="r"/>
            <a:r>
              <a:rPr lang="ca-ES" sz="2800" dirty="0" smtClean="0">
                <a:latin typeface="Erika Ormig"/>
              </a:rPr>
              <a:t>Howard </a:t>
            </a:r>
            <a:r>
              <a:rPr lang="ca-ES" sz="2800" dirty="0">
                <a:latin typeface="Erika Ormig"/>
              </a:rPr>
              <a:t>G. </a:t>
            </a:r>
            <a:r>
              <a:rPr lang="ca-ES" sz="2800" dirty="0" err="1">
                <a:latin typeface="Erika Ormig"/>
              </a:rPr>
              <a:t>Hendricks</a:t>
            </a:r>
            <a:endParaRPr lang="ca-ES" sz="2800" dirty="0">
              <a:latin typeface="Erika Ormi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 bwMode="auto">
          <a:xfrm>
            <a:off x="1013833" y="404664"/>
            <a:ext cx="7046913" cy="1196975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NORMES DE CENTRE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4099" name="4 Rectángulo"/>
          <p:cNvSpPr>
            <a:spLocks noChangeArrowheads="1"/>
          </p:cNvSpPr>
          <p:nvPr/>
        </p:nvSpPr>
        <p:spPr bwMode="auto">
          <a:xfrm>
            <a:off x="361370" y="1897202"/>
            <a:ext cx="8603118" cy="452431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SORTIDES I ENTRADES: </a:t>
            </a:r>
            <a:r>
              <a:rPr lang="ca-ES" altLang="ca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PUNTUALITAT 10’ de marge.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ANIVERSARIS: </a:t>
            </a:r>
            <a:r>
              <a:rPr lang="ca-ES" altLang="ca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Invitacions fora de    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l’horari escolar.</a:t>
            </a:r>
          </a:p>
          <a:p>
            <a:pPr lvl="1"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Detall a l’aula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MEDICAMENTS: </a:t>
            </a:r>
            <a:r>
              <a:rPr lang="ca-ES" altLang="ca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sempre amb autorització signada i recepta del metge. (Al·lèrgies)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ESMORZAR: </a:t>
            </a:r>
            <a:r>
              <a:rPr lang="ca-ES" altLang="ca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 de la fruita + carmanyola (no sucs ni làctics.)</a:t>
            </a:r>
          </a:p>
        </p:txBody>
      </p:sp>
      <p:pic>
        <p:nvPicPr>
          <p:cNvPr id="2" name="Picture 2" descr="C:\Users\prof\AppData\Local\Microsoft\Windows\INetCache\IE\4UAQYTUM\1603363175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7422"/>
            <a:ext cx="3030223" cy="16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 bwMode="auto">
          <a:xfrm>
            <a:off x="955675" y="188913"/>
            <a:ext cx="7046913" cy="935831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NORMES COVID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364303" y="4915437"/>
            <a:ext cx="8351837" cy="168584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PATIS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 en grups bombolla sense mascareta.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Podem compartir materials!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Més especialistes i suports a l’aula!</a:t>
            </a:r>
          </a:p>
        </p:txBody>
      </p:sp>
      <p:pic>
        <p:nvPicPr>
          <p:cNvPr id="5" name="Picture 2" descr="NOVETAT!! | Escola Antonio Machad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311">
            <a:off x="89890" y="3948976"/>
            <a:ext cx="1593982" cy="13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 és obligatori l&amp;#39;ús de mascareta encara que hi hagi distància de  seguretat - Ajuntament de les Franqueses del Vallè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837">
            <a:off x="6704919" y="5043394"/>
            <a:ext cx="1060548" cy="6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364303" y="1340768"/>
            <a:ext cx="8351837" cy="23083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u="sng" dirty="0" smtClean="0">
                <a:solidFill>
                  <a:schemeClr val="tx1"/>
                </a:solidFill>
                <a:latin typeface="+mj-lt"/>
              </a:rPr>
              <a:t>MALALTIES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ca-ES" altLang="ca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Sempre 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avisar a l’escola.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Mascareta obligatòria a l’aula (Cal mascareta de recanvi).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Ventilacions i neteja de mans. 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u="sng" dirty="0" smtClean="0">
                <a:solidFill>
                  <a:schemeClr val="tx1"/>
                </a:solidFill>
                <a:latin typeface="+mj-lt"/>
              </a:rPr>
              <a:t>Divendres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: llibreta d’aula i llibre </a:t>
            </a:r>
            <a:r>
              <a:rPr lang="ca-ES" altLang="ca-ES" sz="2400" dirty="0">
                <a:solidFill>
                  <a:schemeClr val="tx1"/>
                </a:solidFill>
                <a:latin typeface="+mj-lt"/>
              </a:rPr>
              <a:t>de 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lectura a casa.</a:t>
            </a:r>
          </a:p>
        </p:txBody>
      </p:sp>
    </p:spTree>
    <p:extLst>
      <p:ext uri="{BB962C8B-B14F-4D97-AF65-F5344CB8AC3E}">
        <p14:creationId xmlns:p14="http://schemas.microsoft.com/office/powerpoint/2010/main" val="1865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1"/>
          <p:cNvSpPr txBox="1">
            <a:spLocks/>
          </p:cNvSpPr>
          <p:nvPr/>
        </p:nvSpPr>
        <p:spPr bwMode="auto">
          <a:xfrm>
            <a:off x="955675" y="188913"/>
            <a:ext cx="7046913" cy="935831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SORTIDES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172327" y="1294839"/>
            <a:ext cx="4693236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ca-ES" altLang="ca-ES" b="1" dirty="0" smtClean="0">
                <a:solidFill>
                  <a:schemeClr val="tx1"/>
                </a:solidFill>
              </a:rPr>
              <a:t>Museu de l’Institut Català de Paleontologia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a-ES" altLang="ca-ES" b="1" dirty="0" smtClean="0">
                <a:solidFill>
                  <a:schemeClr val="tx1"/>
                </a:solidFill>
              </a:rPr>
              <a:t>(21.10.21)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ca-ES" altLang="ca-ES" b="1" dirty="0" smtClean="0">
                <a:solidFill>
                  <a:schemeClr val="tx1"/>
                </a:solidFill>
              </a:rPr>
              <a:t>Sortida d’un dia</a:t>
            </a:r>
            <a:r>
              <a:rPr lang="ca-ES" altLang="ca-ES" dirty="0" smtClean="0">
                <a:solidFill>
                  <a:schemeClr val="tx1"/>
                </a:solidFill>
              </a:rPr>
              <a:t> </a:t>
            </a:r>
            <a:r>
              <a:rPr lang="ca-ES" altLang="ca-ES" b="1" dirty="0" smtClean="0">
                <a:solidFill>
                  <a:schemeClr val="tx1"/>
                </a:solidFill>
              </a:rPr>
              <a:t>3r. Trimestre </a:t>
            </a:r>
            <a:r>
              <a:rPr lang="ca-ES" altLang="ca-ES" dirty="0" smtClean="0">
                <a:solidFill>
                  <a:schemeClr val="tx1"/>
                </a:solidFill>
              </a:rPr>
              <a:t>(a determinar).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ca-ES" dirty="0" smtClean="0"/>
              <a:t>Santa </a:t>
            </a:r>
            <a:r>
              <a:rPr lang="ca-ES" dirty="0"/>
              <a:t>Perpètua: </a:t>
            </a:r>
            <a:r>
              <a:rPr lang="ca-ES" b="1" dirty="0"/>
              <a:t>Programació </a:t>
            </a:r>
            <a:r>
              <a:rPr lang="ca-ES" b="1" dirty="0" smtClean="0"/>
              <a:t>estable.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33315" y="4293096"/>
            <a:ext cx="3888432" cy="442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sz="24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SEMPRE</a:t>
            </a:r>
            <a:r>
              <a:rPr lang="ca-ES" altLang="ca-ES" sz="24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ika Ormig" panose="02000506000000020004" pitchFamily="2" charset="0"/>
                <a:ea typeface="Lucida Sans Unicode" charset="0"/>
                <a:cs typeface="+mj-cs"/>
              </a:rPr>
              <a:t> </a:t>
            </a:r>
            <a:r>
              <a:rPr lang="ca-ES" altLang="ca-ES" sz="24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QUE PUGUEM</a:t>
            </a:r>
            <a:r>
              <a:rPr lang="ca-ES" altLang="ca-ES" sz="24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! </a:t>
            </a:r>
          </a:p>
        </p:txBody>
      </p:sp>
      <p:pic>
        <p:nvPicPr>
          <p:cNvPr id="2050" name="Picture 2" descr="https://www.icp.cat/images/slider/slid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"/>
          <a:stretch/>
        </p:blipFill>
        <p:spPr bwMode="auto">
          <a:xfrm>
            <a:off x="4264799" y="1484784"/>
            <a:ext cx="4679138" cy="1785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CIM\160___10\IMG_2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83" y="4851158"/>
            <a:ext cx="2400244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DCIM\160___10\IMG_27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t="17727"/>
          <a:stretch/>
        </p:blipFill>
        <p:spPr bwMode="auto">
          <a:xfrm>
            <a:off x="3479607" y="4851158"/>
            <a:ext cx="2241869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DCIM\160___10\IMG_27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" y="4851158"/>
            <a:ext cx="2400244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ol 1"/>
          <p:cNvSpPr txBox="1">
            <a:spLocks/>
          </p:cNvSpPr>
          <p:nvPr/>
        </p:nvSpPr>
        <p:spPr>
          <a:xfrm>
            <a:off x="277567" y="476672"/>
            <a:ext cx="3070298" cy="105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ca-ES" sz="5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Lucida Sans Unicode" charset="0"/>
                <a:cs typeface="+mj-cs"/>
              </a:rPr>
              <a:t>OBJECTIUS</a:t>
            </a:r>
            <a:endParaRPr lang="ca-E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  <a:ea typeface="Lucida Sans Unicode" charset="0"/>
              <a:cs typeface="+mj-cs"/>
            </a:endParaRPr>
          </a:p>
        </p:txBody>
      </p:sp>
      <p:sp>
        <p:nvSpPr>
          <p:cNvPr id="9219" name="1 Rectángulo"/>
          <p:cNvSpPr>
            <a:spLocks noChangeArrowheads="1"/>
          </p:cNvSpPr>
          <p:nvPr/>
        </p:nvSpPr>
        <p:spPr bwMode="auto">
          <a:xfrm>
            <a:off x="241373" y="1742869"/>
            <a:ext cx="5548313" cy="749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dirty="0">
                <a:solidFill>
                  <a:schemeClr val="tx1"/>
                </a:solidFill>
              </a:rPr>
              <a:t>Entenem l’</a:t>
            </a:r>
            <a:r>
              <a:rPr lang="ca-ES" altLang="ca-ES" sz="2800" b="1" dirty="0">
                <a:solidFill>
                  <a:schemeClr val="tx1"/>
                </a:solidFill>
              </a:rPr>
              <a:t>aprenentatge</a:t>
            </a:r>
            <a:r>
              <a:rPr lang="ca-ES" altLang="ca-ES" dirty="0">
                <a:solidFill>
                  <a:schemeClr val="tx1"/>
                </a:solidFill>
              </a:rPr>
              <a:t> </a:t>
            </a:r>
          </a:p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dirty="0">
                <a:solidFill>
                  <a:schemeClr val="tx1"/>
                </a:solidFill>
              </a:rPr>
              <a:t>com un procés viu i actiu d’indagació constant. </a:t>
            </a:r>
          </a:p>
        </p:txBody>
      </p:sp>
      <p:sp>
        <p:nvSpPr>
          <p:cNvPr id="9220" name="2 Rectángulo"/>
          <p:cNvSpPr>
            <a:spLocks noChangeArrowheads="1"/>
          </p:cNvSpPr>
          <p:nvPr/>
        </p:nvSpPr>
        <p:spPr bwMode="auto">
          <a:xfrm>
            <a:off x="241373" y="5477273"/>
            <a:ext cx="7812216" cy="10369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dirty="0">
                <a:solidFill>
                  <a:schemeClr val="tx1"/>
                </a:solidFill>
              </a:rPr>
              <a:t>Volem formar persones que siguin capaces d’entendre la realitat que els envolta i que siguin capaces d’actuar-hi d’una </a:t>
            </a:r>
            <a:r>
              <a:rPr lang="ca-ES" altLang="ca-ES" sz="2400" b="1" dirty="0">
                <a:solidFill>
                  <a:schemeClr val="tx1"/>
                </a:solidFill>
              </a:rPr>
              <a:t>manera responsable i crítica</a:t>
            </a:r>
            <a:r>
              <a:rPr lang="ca-ES" altLang="ca-E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21" name="3 Rectángulo"/>
          <p:cNvSpPr>
            <a:spLocks noChangeArrowheads="1"/>
          </p:cNvSpPr>
          <p:nvPr/>
        </p:nvSpPr>
        <p:spPr bwMode="auto">
          <a:xfrm>
            <a:off x="1763689" y="2838846"/>
            <a:ext cx="7215262" cy="10942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dirty="0">
                <a:solidFill>
                  <a:schemeClr val="tx1"/>
                </a:solidFill>
              </a:rPr>
              <a:t>Entenem que l’escola està immersa en la societat a la què pertany i per tant no podem aprendre paral·lelament del </a:t>
            </a:r>
            <a:r>
              <a:rPr lang="ca-ES" altLang="ca-ES" sz="2400" b="1" dirty="0">
                <a:solidFill>
                  <a:schemeClr val="tx1"/>
                </a:solidFill>
              </a:rPr>
              <a:t>què passa al </a:t>
            </a:r>
            <a:r>
              <a:rPr lang="ca-ES" altLang="ca-ES" sz="2800" b="1" dirty="0">
                <a:solidFill>
                  <a:schemeClr val="tx1"/>
                </a:solidFill>
              </a:rPr>
              <a:t>món</a:t>
            </a:r>
            <a:r>
              <a:rPr lang="ca-ES" altLang="ca-E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222" name="2 Rectángulo"/>
          <p:cNvSpPr>
            <a:spLocks noChangeArrowheads="1"/>
          </p:cNvSpPr>
          <p:nvPr/>
        </p:nvSpPr>
        <p:spPr bwMode="auto">
          <a:xfrm>
            <a:off x="1763688" y="4182063"/>
            <a:ext cx="7217602" cy="10083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ca-ES" altLang="ca-ES" dirty="0">
                <a:solidFill>
                  <a:schemeClr val="tx1"/>
                </a:solidFill>
              </a:rPr>
              <a:t>Fomentem </a:t>
            </a:r>
            <a:r>
              <a:rPr lang="ca-ES" altLang="ca-ES" sz="2800" b="1" dirty="0">
                <a:solidFill>
                  <a:schemeClr val="tx1"/>
                </a:solidFill>
              </a:rPr>
              <a:t>l’autonomia i la iniciativa personal</a:t>
            </a:r>
            <a:r>
              <a:rPr lang="ca-ES" altLang="ca-ES" sz="1600" dirty="0">
                <a:solidFill>
                  <a:schemeClr val="tx1"/>
                </a:solidFill>
              </a:rPr>
              <a:t> </a:t>
            </a:r>
            <a:r>
              <a:rPr lang="ca-ES" altLang="ca-ES" dirty="0">
                <a:solidFill>
                  <a:schemeClr val="tx1"/>
                </a:solidFill>
              </a:rPr>
              <a:t>els ajudarà a transformar les idees que tinguin en accions i a ampliar les seves habilitats socials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4 Rectángulo"/>
          <p:cNvSpPr>
            <a:spLocks noChangeArrowheads="1"/>
          </p:cNvSpPr>
          <p:nvPr/>
        </p:nvSpPr>
        <p:spPr bwMode="auto">
          <a:xfrm>
            <a:off x="396579" y="1916832"/>
            <a:ext cx="8377035" cy="39703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u="sng" dirty="0">
                <a:solidFill>
                  <a:schemeClr val="tx1"/>
                </a:solidFill>
                <a:latin typeface="+mj-lt"/>
              </a:rPr>
              <a:t>LECTURA</a:t>
            </a:r>
            <a:r>
              <a:rPr lang="ca-ES" altLang="ca-ES" sz="2400" dirty="0">
                <a:solidFill>
                  <a:schemeClr val="tx1"/>
                </a:solidFill>
                <a:latin typeface="+mj-lt"/>
              </a:rPr>
              <a:t>: lectura lliure, premsa, lectura modèlica,...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u="sng" dirty="0" smtClean="0">
                <a:solidFill>
                  <a:schemeClr val="tx1"/>
                </a:solidFill>
                <a:latin typeface="+mj-lt"/>
              </a:rPr>
              <a:t>PROJECTE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: Projecte nom de la classe + repte del primer dia. (Reptes matemàtics i jocs lingüístics).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u="sng" dirty="0" smtClean="0">
                <a:solidFill>
                  <a:schemeClr val="tx1"/>
                </a:solidFill>
                <a:latin typeface="+mj-lt"/>
              </a:rPr>
              <a:t>ESPECIALITATS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ca-ES" altLang="ca-ES" sz="2400" i="1" dirty="0" err="1" smtClean="0">
                <a:solidFill>
                  <a:schemeClr val="tx1"/>
                </a:solidFill>
                <a:latin typeface="+mj-lt"/>
              </a:rPr>
              <a:t>English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ca-ES" altLang="ca-ES" sz="2400" i="1" dirty="0" err="1" smtClean="0">
                <a:solidFill>
                  <a:schemeClr val="tx1"/>
                </a:solidFill>
                <a:latin typeface="+mj-lt"/>
              </a:rPr>
              <a:t>castellano</a:t>
            </a:r>
            <a:r>
              <a:rPr lang="ca-ES" altLang="ca-ES" sz="2400" i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Educació Física, Educació artística (Música). 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ca-ES" sz="2400" b="1" u="sng" dirty="0" smtClean="0">
                <a:solidFill>
                  <a:schemeClr val="tx1"/>
                </a:solidFill>
                <a:latin typeface="+mj-lt"/>
              </a:rPr>
              <a:t>ESPAI DE COMUNICACIÓ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: acció </a:t>
            </a:r>
            <a:r>
              <a:rPr lang="ca-ES" altLang="ca-ES" sz="2400" dirty="0" err="1" smtClean="0">
                <a:solidFill>
                  <a:schemeClr val="tx1"/>
                </a:solidFill>
                <a:latin typeface="+mj-lt"/>
              </a:rPr>
              <a:t>tutorial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, intercanvi coneixements intergrupals, visites d’experts,...</a:t>
            </a:r>
          </a:p>
        </p:txBody>
      </p:sp>
      <p:sp>
        <p:nvSpPr>
          <p:cNvPr id="6" name="Títol 1"/>
          <p:cNvSpPr txBox="1">
            <a:spLocks/>
          </p:cNvSpPr>
          <p:nvPr/>
        </p:nvSpPr>
        <p:spPr bwMode="auto">
          <a:xfrm>
            <a:off x="952427" y="320601"/>
            <a:ext cx="7046913" cy="1007839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HORARI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1"/>
          <p:cNvSpPr txBox="1">
            <a:spLocks/>
          </p:cNvSpPr>
          <p:nvPr/>
        </p:nvSpPr>
        <p:spPr bwMode="auto">
          <a:xfrm>
            <a:off x="955675" y="188913"/>
            <a:ext cx="7046913" cy="1196975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LECTURA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226368" y="1618302"/>
            <a:ext cx="5281736" cy="483503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400" dirty="0">
                <a:solidFill>
                  <a:schemeClr val="tx1"/>
                </a:solidFill>
                <a:latin typeface="+mn-lt"/>
              </a:rPr>
              <a:t>Lectura lliure, premsa, lectura </a:t>
            </a:r>
            <a:r>
              <a:rPr lang="ca-ES" altLang="ca-ES" sz="2400" dirty="0" smtClean="0">
                <a:solidFill>
                  <a:schemeClr val="tx1"/>
                </a:solidFill>
                <a:latin typeface="+mn-lt"/>
              </a:rPr>
              <a:t>modèlica, llibre de lectures d’aula,... </a:t>
            </a:r>
            <a:r>
              <a:rPr lang="ca-ES" altLang="ca-ES" sz="2400" u="sng" dirty="0" smtClean="0">
                <a:solidFill>
                  <a:schemeClr val="tx1"/>
                </a:solidFill>
                <a:latin typeface="+mn-lt"/>
              </a:rPr>
              <a:t>OBJECTIU</a:t>
            </a:r>
            <a:r>
              <a:rPr lang="ca-ES" altLang="ca-ES" sz="24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ca-ES" altLang="ca-ES" sz="2400" b="1" dirty="0" smtClean="0">
                <a:solidFill>
                  <a:schemeClr val="tx1"/>
                </a:solidFill>
                <a:latin typeface="+mn-lt"/>
              </a:rPr>
              <a:t>Fomentar el plaer per la lectura.</a:t>
            </a:r>
            <a:endParaRPr lang="ca-ES" altLang="ca-ES" sz="2400" b="1" dirty="0" smtClean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ca-ES" altLang="ca-ES" sz="2400" dirty="0" smtClean="0">
                <a:solidFill>
                  <a:schemeClr val="tx1"/>
                </a:solidFill>
                <a:latin typeface="+mj-lt"/>
              </a:rPr>
              <a:t>			</a:t>
            </a:r>
            <a:endParaRPr lang="ca-ES" altLang="ca-ES" sz="2400" dirty="0" smtClean="0">
              <a:solidFill>
                <a:srgbClr val="FF0000"/>
              </a:solidFill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endParaRPr lang="ca-ES" altLang="ca-ES" sz="2400" dirty="0" smtClean="0">
              <a:solidFill>
                <a:srgbClr val="FF0000"/>
              </a:solidFill>
              <a:latin typeface="+mj-lt"/>
            </a:endParaRPr>
          </a:p>
          <a:p>
            <a:pPr mar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000" b="1" dirty="0" smtClean="0">
                <a:solidFill>
                  <a:schemeClr val="tx1"/>
                </a:solidFill>
                <a:latin typeface="+mj-lt"/>
              </a:rPr>
              <a:t>PRÉSTEC DE LOTS DE LLIBRES (Biblioteca Josep Jardí)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000" dirty="0" smtClean="0">
                <a:solidFill>
                  <a:schemeClr val="tx1"/>
                </a:solidFill>
                <a:latin typeface="+mj-lt"/>
              </a:rPr>
              <a:t>Important! No es poden portar a casa. </a:t>
            </a:r>
          </a:p>
        </p:txBody>
      </p:sp>
      <p:pic>
        <p:nvPicPr>
          <p:cNvPr id="6" name="Picture 2" descr="NOVETAT!! | Escola Antonio Machad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311">
            <a:off x="63493" y="3843678"/>
            <a:ext cx="1593982" cy="13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DCIM\160___10\IMG_2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37" y="1612959"/>
            <a:ext cx="3138035" cy="23532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DCIM\160___10\IMG_28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9003" r="6897" b="13359"/>
          <a:stretch/>
        </p:blipFill>
        <p:spPr bwMode="auto">
          <a:xfrm>
            <a:off x="5652120" y="4162954"/>
            <a:ext cx="3164353" cy="2228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1"/>
          <p:cNvSpPr txBox="1">
            <a:spLocks/>
          </p:cNvSpPr>
          <p:nvPr/>
        </p:nvSpPr>
        <p:spPr bwMode="auto">
          <a:xfrm>
            <a:off x="955675" y="188912"/>
            <a:ext cx="7046913" cy="1196975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+mj-lt"/>
                <a:ea typeface="Lucida Sans Unicode" charset="0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9144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1371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18288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ca-E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PROJECTES</a:t>
            </a:r>
            <a:endParaRPr lang="ca-E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374675" y="1556792"/>
            <a:ext cx="8208912" cy="110799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REPTE </a:t>
            </a: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DEL PRIMER DIA: 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ca-ES" altLang="ca-ES" sz="2000" b="1" dirty="0" smtClean="0">
                <a:solidFill>
                  <a:schemeClr val="tx1"/>
                </a:solidFill>
                <a:latin typeface="+mj-lt"/>
              </a:rPr>
              <a:t>Com podem saber de quins animals són aquests cranis?</a:t>
            </a:r>
            <a:endParaRPr lang="ca-ES" altLang="ca-E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467544" y="5508097"/>
            <a:ext cx="4011587" cy="10156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ca-ES" altLang="ca-ES" sz="2400" b="1" dirty="0" smtClean="0">
                <a:solidFill>
                  <a:schemeClr val="tx1"/>
                </a:solidFill>
                <a:latin typeface="+mj-lt"/>
              </a:rPr>
              <a:t>NOM DE LA CLASSE: </a:t>
            </a:r>
          </a:p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ca-ES" altLang="ca-ES" sz="3600" b="1" dirty="0" smtClean="0">
                <a:solidFill>
                  <a:schemeClr val="accent2"/>
                </a:solidFill>
                <a:latin typeface="Erika Ormig" panose="02000506000000020004"/>
              </a:rPr>
              <a:t>Vulcanòlogues</a:t>
            </a:r>
            <a:endParaRPr lang="ca-ES" altLang="ca-ES" sz="3600" dirty="0">
              <a:solidFill>
                <a:schemeClr val="accent2"/>
              </a:solidFill>
              <a:latin typeface="Erika Ormig" panose="02000506000000020004"/>
            </a:endParaRPr>
          </a:p>
        </p:txBody>
      </p:sp>
      <p:pic>
        <p:nvPicPr>
          <p:cNvPr id="8" name="Picture 11" descr="F:\DCIM\159___09\IMG_2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2310"/>
            <a:ext cx="2520280" cy="1890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872221"/>
            <a:ext cx="2520280" cy="190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71010"/>
            <a:ext cx="2566492" cy="1924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89" y="4886308"/>
            <a:ext cx="2471527" cy="1853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4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quita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ma d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</TotalTime>
  <Words>697</Words>
  <Application>Microsoft Office PowerPoint</Application>
  <PresentationFormat>Presentación en pantalla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ESPAI DE COMUNICACIÓ</vt:lpstr>
      <vt:lpstr>ESPECIALITATS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</dc:creator>
  <cp:lastModifiedBy>prof</cp:lastModifiedBy>
  <cp:revision>311</cp:revision>
  <cp:lastPrinted>2011-10-14T11:01:48Z</cp:lastPrinted>
  <dcterms:modified xsi:type="dcterms:W3CDTF">2021-10-20T10:09:11Z</dcterms:modified>
</cp:coreProperties>
</file>