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90" r:id="rId3"/>
    <p:sldId id="257" r:id="rId4"/>
    <p:sldId id="285" r:id="rId5"/>
    <p:sldId id="286" r:id="rId6"/>
    <p:sldId id="287" r:id="rId7"/>
    <p:sldId id="288" r:id="rId8"/>
    <p:sldId id="289" r:id="rId9"/>
    <p:sldId id="260" r:id="rId10"/>
    <p:sldId id="259" r:id="rId11"/>
    <p:sldId id="291" r:id="rId12"/>
    <p:sldId id="292" r:id="rId13"/>
    <p:sldId id="269" r:id="rId14"/>
    <p:sldId id="261" r:id="rId15"/>
    <p:sldId id="293" r:id="rId16"/>
    <p:sldId id="294" r:id="rId17"/>
    <p:sldId id="295" r:id="rId18"/>
    <p:sldId id="296" r:id="rId19"/>
    <p:sldId id="283" r:id="rId20"/>
    <p:sldId id="273" r:id="rId21"/>
    <p:sldId id="29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D757"/>
  </p:clrMru>
</p:presentationPr>
</file>

<file path=ppt/tableStyles.xml><?xml version="1.0" encoding="utf-8"?>
<a:tblStyleLst xmlns:a="http://schemas.openxmlformats.org/drawingml/2006/main" def="{A8CDC375-12AD-4DAE-B4DF-166A654B2C77}">
  <a:tblStyle styleId="{A8CDC375-12AD-4DAE-B4DF-166A654B2C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18048" y="51470"/>
            <a:ext cx="6390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MARE NOSTRUM</a:t>
            </a:r>
            <a:r>
              <a:rPr lang="es-ES_tradnl" sz="3200" b="1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s-ES_tradnl" sz="32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s-ES_tradnl" sz="800" b="1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s-ES_tradnl" sz="8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s-ES_tradnl" sz="28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s-ES_tradnl" sz="2800" dirty="0" smtClean="0">
                <a:solidFill>
                  <a:schemeClr val="tx1"/>
                </a:solidFill>
                <a:latin typeface="Georgia Pro Cond Light" pitchFamily="18" charset="0"/>
              </a:rPr>
              <a:t>REUNIÓ D’INICI DE CURS</a:t>
            </a:r>
            <a:br>
              <a:rPr lang="es-ES_tradnl" sz="2800" dirty="0" smtClean="0">
                <a:solidFill>
                  <a:schemeClr val="tx1"/>
                </a:solidFill>
                <a:latin typeface="Georgia Pro Cond Light" pitchFamily="18" charset="0"/>
              </a:rPr>
            </a:br>
            <a:r>
              <a:rPr lang="es-ES_tradnl" sz="2800" dirty="0" smtClean="0">
                <a:solidFill>
                  <a:schemeClr val="tx1"/>
                </a:solidFill>
                <a:latin typeface="Georgia Pro Cond Light" pitchFamily="18" charset="0"/>
              </a:rPr>
              <a:t> 2018-2019 </a:t>
            </a:r>
            <a:r>
              <a:rPr lang="es-ES_tradnl" dirty="0" smtClean="0">
                <a:solidFill>
                  <a:schemeClr val="tx1"/>
                </a:solidFill>
                <a:latin typeface="Erika Ormig" pitchFamily="2" charset="0"/>
              </a:rPr>
              <a:t/>
            </a:r>
            <a:br>
              <a:rPr lang="es-ES_tradnl" dirty="0" smtClean="0">
                <a:solidFill>
                  <a:schemeClr val="tx1"/>
                </a:solidFill>
                <a:latin typeface="Erika Ormig" pitchFamily="2" charset="0"/>
              </a:rPr>
            </a:br>
            <a:endParaRPr lang="es-ES_tradnl" dirty="0" smtClean="0">
              <a:solidFill>
                <a:schemeClr val="tx1"/>
              </a:solidFill>
              <a:latin typeface="Erika Ormig" pitchFamily="2" charset="0"/>
            </a:endParaRPr>
          </a:p>
          <a:p>
            <a:pPr algn="ctr"/>
            <a:r>
              <a:rPr lang="es-ES_tradnl" sz="5400" b="1" dirty="0" smtClean="0">
                <a:solidFill>
                  <a:schemeClr val="tx1"/>
                </a:solidFill>
                <a:latin typeface="Georgia Pro Cond Light" pitchFamily="18" charset="0"/>
              </a:rPr>
              <a:t>5èA</a:t>
            </a:r>
            <a:r>
              <a:rPr lang="es-ES_tradnl" dirty="0" smtClean="0">
                <a:solidFill>
                  <a:schemeClr val="bg1"/>
                </a:solidFill>
                <a:latin typeface="Erika Ormig" pitchFamily="2" charset="0"/>
              </a:rPr>
              <a:t/>
            </a:r>
            <a:br>
              <a:rPr lang="es-ES_tradnl" dirty="0" smtClean="0">
                <a:solidFill>
                  <a:schemeClr val="bg1"/>
                </a:solidFill>
                <a:latin typeface="Erika Ormig" pitchFamily="2" charset="0"/>
              </a:rPr>
            </a:br>
            <a:endParaRPr lang="es-ES" dirty="0"/>
          </a:p>
        </p:txBody>
      </p:sp>
      <p:pic>
        <p:nvPicPr>
          <p:cNvPr id="3" name="Picture 5" descr="http://agora.xtec.cat/escaiguerols/wp-content/uploads/usu1047/2016/09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432" y="214296"/>
            <a:ext cx="20941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202332"/>
            <a:ext cx="5760640" cy="4745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Tx/>
              <a:buNone/>
              <a:tabLst/>
              <a:defRPr/>
            </a:pPr>
            <a:r>
              <a:rPr kumimoji="0" lang="ca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Lato Light"/>
                <a:cs typeface="Lato Light"/>
                <a:sym typeface="Lato Light"/>
              </a:rPr>
              <a:t>CONVIVÈNCIA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23Sketch" pitchFamily="2" charset="0"/>
              <a:ea typeface="+mj-ea"/>
              <a:cs typeface="+mj-cs"/>
              <a:sym typeface="Lato Ligh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Afavorir un ambient que fomenti els valors de respecte i d’acceptació als altres.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Lato Light"/>
              <a:cs typeface="Lato Light"/>
              <a:sym typeface="Lato Ligh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Continuar potenciant l’acceptació d’idees, tant de les pròpies com les dels altres, com a eina per a arribar a acords comuns.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Lato Light"/>
              <a:cs typeface="Lato Light"/>
              <a:sym typeface="Lato Ligh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Mantenir i potenciar la curiositat per fer-se preguntes i per indagar sobre el món que ens envolta. 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Lato Light"/>
              <a:cs typeface="Lato Light"/>
              <a:sym typeface="Lato Ligh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Crear i potenciar una actitud positiva del grup davant dels aprenentatges i davant les situacions de</a:t>
            </a:r>
            <a:r>
              <a:rPr kumimoji="0" lang="ca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 </a:t>
            </a:r>
            <a:r>
              <a:rPr kumimoji="0" lang="ca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Lato Light"/>
                <a:cs typeface="Lato Light"/>
                <a:sym typeface="Lato Light"/>
              </a:rPr>
              <a:t>conflicte que es puguin produir.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23Sketch" pitchFamily="2" charset="0"/>
              <a:ea typeface="+mj-ea"/>
              <a:cs typeface="+mj-cs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95536" y="267494"/>
            <a:ext cx="5760640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n-ea"/>
              </a:rPr>
              <a:t>DE LA MESTRA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rlz MT" pitchFamily="82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123Sketch" pitchFamily="2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Fomentar un ambient de confiança per poder conèixer-nos en tots els àmbits, tant intel·lectual com personal.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Mantenir la cohesió de grup, fomentant treballs en col·laboració de tot el grup, així com donar valor i fer donar valor a totes les personalitats que hi conviuen.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Respectar els diferents ritmes d’aprenentatge i les diferents maneres d’aprendre, facilitant diferents llenguatges com a eina de comunicació amb els altres.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Continuar fomentant el diàleg i la conversa com a eina per comunicar-nos, crear i intercanviar coneixement entre persones.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Donar estratègies per tal de consolidar la lectura i l’escriptura, així com el càlcul matemàtic.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Acceptar les dificultats com a repte d’aprenentatge.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512" y="411510"/>
            <a:ext cx="5976664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n-ea"/>
              </a:rPr>
              <a:t>DELS INFANTS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123Sketch" pitchFamily="2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Fomentar l’acceptació de l’error com a oportunitat d’aprenentatge. 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ca-ES" dirty="0" smtClean="0">
                <a:latin typeface="Comic Sans MS" pitchFamily="66" charset="0"/>
                <a:ea typeface="+mn-ea"/>
              </a:rPr>
              <a:t>Aplicar</a:t>
            </a: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 estratègies per esdevenir persones autònomes.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Mantenir una actitud d’escolta activa i de respecte davant les opinions de les persones que integren el grup. 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Mostrar interès i desig per la participació a la vida de l’aula.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Gestionar i controlar les emocions, sentiments i  impulsivitat  per a anar creant una imatge positiva d'un mateix i dels demés. 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rPr>
              <a:t>Mostrar-se crític davant de situacions reals tot analitzant la informació que ens arriba a l’aula des de diverses fonts.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123Sketch" pitchFamily="2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835696" y="1779662"/>
            <a:ext cx="53389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ASPECTES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PEDAGÒGICS</a:t>
            </a:r>
            <a:endParaRPr kumimoji="0" lang="es-ES" sz="6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Cond Light" pitchFamily="18" charset="0"/>
              <a:ea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 Pro Cond Light" pitchFamily="18" charset="0"/>
              </a:rPr>
              <a:t>EL GRUP CLASSE </a:t>
            </a:r>
            <a:b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 Pro Cond Light" pitchFamily="18" charset="0"/>
              </a:rPr>
            </a:br>
            <a: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 Pro Cond Light" pitchFamily="18" charset="0"/>
              </a:rPr>
              <a:t>I LA VIDA A L’AULA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1520" y="1347614"/>
            <a:ext cx="6840760" cy="5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ES FONAMENTAL QUE TOT EL QUE FEM A L’AULA  TINGUI SENTIT: LLEGIR, ESCRIURE, CALCULAR, ORIENTAR-SE, CONVERSAR, ENSENYAR, COMPARTIR, BUSCAR, EXPLICAR, EXPOSAR… </a:t>
            </a:r>
            <a:endParaRPr kumimoji="0" lang="es-E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286248" y="3462889"/>
            <a:ext cx="475252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2000" b="1" dirty="0">
                <a:latin typeface="Comic Sans MS" pitchFamily="66" charset="0"/>
              </a:rPr>
              <a:t>No busquem el què, sinó el </a:t>
            </a:r>
            <a:r>
              <a:rPr lang="ca-ES" sz="4000" b="1" dirty="0">
                <a:latin typeface="Comic Sans MS" pitchFamily="66" charset="0"/>
              </a:rPr>
              <a:t>com</a:t>
            </a:r>
            <a:r>
              <a:rPr lang="ca-ES" sz="2400" b="1" dirty="0">
                <a:latin typeface="Comic Sans MS" pitchFamily="66" charset="0"/>
              </a:rPr>
              <a:t>.</a:t>
            </a:r>
          </a:p>
          <a:p>
            <a:pPr algn="ctr"/>
            <a:r>
              <a:rPr lang="ca-ES" sz="2000" b="1" dirty="0">
                <a:latin typeface="Comic Sans MS" pitchFamily="66" charset="0"/>
              </a:rPr>
              <a:t>Posem la mirada en el </a:t>
            </a:r>
            <a:r>
              <a:rPr lang="ca-ES" sz="4000" b="1" dirty="0" smtClean="0">
                <a:latin typeface="Comic Sans MS" pitchFamily="66" charset="0"/>
              </a:rPr>
              <a:t>procés</a:t>
            </a:r>
            <a:r>
              <a:rPr lang="ca-ES" sz="2400" b="1" dirty="0" smtClean="0">
                <a:latin typeface="Comic Sans MS" pitchFamily="66" charset="0"/>
              </a:rPr>
              <a:t>.</a:t>
            </a:r>
            <a:endParaRPr lang="ca-ES" sz="2400" b="1" dirty="0">
              <a:latin typeface="Comic Sans MS" pitchFamily="66" charset="0"/>
            </a:endParaRPr>
          </a:p>
        </p:txBody>
      </p:sp>
      <p:pic>
        <p:nvPicPr>
          <p:cNvPr id="7" name="Picture 2" descr="E:\CURS 2018-19\FOTOS\1rs DIES\SAMARRETA\IMG_6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95687"/>
            <a:ext cx="42157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467544" y="339502"/>
            <a:ext cx="8208912" cy="4464496"/>
            <a:chOff x="467544" y="1052736"/>
            <a:chExt cx="8208912" cy="4464496"/>
          </a:xfrm>
        </p:grpSpPr>
        <p:grpSp>
          <p:nvGrpSpPr>
            <p:cNvPr id="6" name="10 Grupo"/>
            <p:cNvGrpSpPr/>
            <p:nvPr/>
          </p:nvGrpSpPr>
          <p:grpSpPr>
            <a:xfrm>
              <a:off x="2915097" y="2709540"/>
              <a:ext cx="3241675" cy="1150938"/>
              <a:chOff x="2915097" y="2709540"/>
              <a:chExt cx="3241675" cy="1150938"/>
            </a:xfrm>
          </p:grpSpPr>
          <p:sp>
            <p:nvSpPr>
              <p:cNvPr id="13" name="2 Elipse"/>
              <p:cNvSpPr/>
              <p:nvPr/>
            </p:nvSpPr>
            <p:spPr bwMode="auto">
              <a:xfrm>
                <a:off x="2915097" y="2709540"/>
                <a:ext cx="3241675" cy="115093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4" name="4 CuadroTexto"/>
              <p:cNvSpPr txBox="1">
                <a:spLocks noChangeArrowheads="1"/>
              </p:cNvSpPr>
              <p:nvPr/>
            </p:nvSpPr>
            <p:spPr bwMode="auto">
              <a:xfrm>
                <a:off x="3230419" y="2924944"/>
                <a:ext cx="273344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a-ES" sz="4000" b="1" dirty="0" smtClean="0">
                    <a:latin typeface="Georgia Pro Cond Light" pitchFamily="18" charset="0"/>
                  </a:rPr>
                  <a:t>CONVERSA</a:t>
                </a:r>
                <a:endParaRPr lang="ca-ES" sz="4000" b="1" dirty="0">
                  <a:latin typeface="Georgia Pro Cond Light" pitchFamily="18" charset="0"/>
                </a:endParaRPr>
              </a:p>
            </p:txBody>
          </p:sp>
        </p:grpSp>
        <p:sp>
          <p:nvSpPr>
            <p:cNvPr id="7" name="6 Elipse"/>
            <p:cNvSpPr/>
            <p:nvPr/>
          </p:nvSpPr>
          <p:spPr>
            <a:xfrm>
              <a:off x="2843808" y="1052736"/>
              <a:ext cx="3240360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2000" dirty="0">
                  <a:solidFill>
                    <a:schemeClr val="tx1"/>
                  </a:solidFill>
                  <a:latin typeface="Comic Sans MS" pitchFamily="66" charset="0"/>
                  <a:ea typeface="123Sketch" pitchFamily="2" charset="0"/>
                </a:rPr>
                <a:t>PROJECTE D’AULA</a:t>
              </a:r>
              <a:endParaRPr lang="ca-ES" sz="2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467544" y="3501008"/>
              <a:ext cx="3240360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dirty="0">
                  <a:solidFill>
                    <a:schemeClr val="tx1"/>
                  </a:solidFill>
                  <a:latin typeface="Comic Sans MS" pitchFamily="66" charset="0"/>
                </a:rPr>
                <a:t>Acollida d’identitats </a:t>
              </a:r>
            </a:p>
          </p:txBody>
        </p:sp>
        <p:sp>
          <p:nvSpPr>
            <p:cNvPr id="9" name="8 Elipse"/>
            <p:cNvSpPr/>
            <p:nvPr/>
          </p:nvSpPr>
          <p:spPr>
            <a:xfrm>
              <a:off x="5220072" y="1916832"/>
              <a:ext cx="3240360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dirty="0" smtClean="0">
                  <a:solidFill>
                    <a:schemeClr val="tx1"/>
                  </a:solidFill>
                  <a:latin typeface="Comic Sans MS" pitchFamily="66" charset="0"/>
                </a:rPr>
                <a:t>FOMENT DEL GUST PER LA LECTURA</a:t>
              </a:r>
              <a:endParaRPr lang="ca-ES" sz="16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539552" y="1916832"/>
              <a:ext cx="3240360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dirty="0">
                  <a:solidFill>
                    <a:schemeClr val="tx1"/>
                  </a:solidFill>
                  <a:latin typeface="Comic Sans MS" pitchFamily="66" charset="0"/>
                  <a:ea typeface="123Sketch" pitchFamily="2" charset="0"/>
                </a:rPr>
                <a:t>SITUACIONS MATEMÀTIQUES</a:t>
              </a:r>
              <a:endParaRPr lang="ca-ES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2771800" y="4365104"/>
              <a:ext cx="3240360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dirty="0">
                  <a:solidFill>
                    <a:schemeClr val="tx1"/>
                  </a:solidFill>
                  <a:latin typeface="Comic Sans MS" pitchFamily="66" charset="0"/>
                </a:rPr>
                <a:t>Interessos del grup </a:t>
              </a:r>
            </a:p>
          </p:txBody>
        </p:sp>
        <p:sp>
          <p:nvSpPr>
            <p:cNvPr id="12" name="11 Elipse"/>
            <p:cNvSpPr/>
            <p:nvPr/>
          </p:nvSpPr>
          <p:spPr>
            <a:xfrm>
              <a:off x="5220072" y="3501008"/>
              <a:ext cx="3456384" cy="11521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dirty="0">
                  <a:solidFill>
                    <a:schemeClr val="tx1"/>
                  </a:solidFill>
                  <a:latin typeface="Comic Sans MS" pitchFamily="66" charset="0"/>
                </a:rPr>
                <a:t>Transformació de la informació en coneixements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07504" y="116632"/>
            <a:ext cx="3960440" cy="1728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600" b="1" dirty="0">
                <a:solidFill>
                  <a:schemeClr val="tx1"/>
                </a:solidFill>
                <a:latin typeface="Georgia Pro Cond Light" pitchFamily="18" charset="0"/>
                <a:ea typeface="123Sketch" pitchFamily="2" charset="0"/>
              </a:rPr>
              <a:t>PROJECTE D’AULA</a:t>
            </a:r>
            <a:endParaRPr lang="ca-ES" sz="3600" b="1" dirty="0">
              <a:solidFill>
                <a:schemeClr val="tx1"/>
              </a:solidFill>
              <a:latin typeface="Georgia Pro Cond Ligh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897544"/>
            <a:ext cx="4320479" cy="1754326"/>
          </a:xfrm>
          <a:prstGeom prst="rect">
            <a:avLst/>
          </a:prstGeom>
          <a:solidFill>
            <a:srgbClr val="333399">
              <a:lumMod val="20000"/>
              <a:lumOff val="80000"/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ca-E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PROJECTE DEL NOM DE LA CLASSE:</a:t>
            </a:r>
          </a:p>
          <a:p>
            <a:pPr marL="265113" marR="0" lvl="1" indent="-88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Moviments migratoris al llarg de la   història i en  l’actualitat.</a:t>
            </a:r>
          </a:p>
          <a:p>
            <a:pPr marL="265113" marR="0" lvl="1" indent="-88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Com s’organitza el món i per què?</a:t>
            </a:r>
          </a:p>
          <a:p>
            <a:pPr marL="265113" marR="0" lvl="1" indent="-88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Llenguatge artístic per provocar canvis socials. </a:t>
            </a:r>
          </a:p>
          <a:p>
            <a:pPr marL="265113" marR="0" lvl="1" indent="-88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Volem fer un espai per fer </a:t>
            </a:r>
            <a:r>
              <a:rPr kumimoji="0" lang="ca-ES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street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ca-E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art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7504" y="3723878"/>
            <a:ext cx="4320480" cy="738664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També ens interessen els éssers vius del mar.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Volem saber com es van formar les illes.</a:t>
            </a:r>
          </a:p>
        </p:txBody>
      </p:sp>
      <p:pic>
        <p:nvPicPr>
          <p:cNvPr id="11" name="Picture 3" descr="E:\CURS 2018-19\FOTOS\XARXA DE CONCEP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444" y="267494"/>
            <a:ext cx="2844020" cy="2539303"/>
          </a:xfrm>
          <a:prstGeom prst="rect">
            <a:avLst/>
          </a:prstGeom>
          <a:noFill/>
        </p:spPr>
      </p:pic>
      <p:pic>
        <p:nvPicPr>
          <p:cNvPr id="12" name="Picture 4" descr="E:\CURS 2018-19\FOTOS\PREGUNTES MIGRAC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960">
            <a:off x="7067242" y="2859782"/>
            <a:ext cx="1925225" cy="1786508"/>
          </a:xfrm>
          <a:prstGeom prst="rect">
            <a:avLst/>
          </a:prstGeom>
          <a:noFill/>
        </p:spPr>
      </p:pic>
      <p:pic>
        <p:nvPicPr>
          <p:cNvPr id="1027" name="Picture 3" descr="E:\CURS 2018-19\FOTOS\NOTÍC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1851670"/>
            <a:ext cx="1512168" cy="2096330"/>
          </a:xfrm>
          <a:prstGeom prst="rect">
            <a:avLst/>
          </a:prstGeom>
          <a:noFill/>
        </p:spPr>
      </p:pic>
      <p:pic>
        <p:nvPicPr>
          <p:cNvPr id="1028" name="Picture 4" descr="E:\CURS 2018-19\FOTOS\NOTÍCIE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3163135"/>
            <a:ext cx="1224136" cy="164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44016" y="195486"/>
            <a:ext cx="4139952" cy="1440160"/>
          </a:xfrm>
          <a:prstGeom prst="ellipse">
            <a:avLst/>
          </a:prstGeom>
          <a:solidFill>
            <a:srgbClr val="2D2D8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123Sketch" pitchFamily="2" charset="0"/>
              </a:rPr>
              <a:t>SITUACIONS MATEMÀTIQUES</a:t>
            </a:r>
            <a:endParaRPr kumimoji="0" lang="ca-E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Cond Light" pitchFamily="18" charset="0"/>
              <a:ea typeface="+mn-e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780" y="1643056"/>
            <a:ext cx="3332964" cy="702949"/>
          </a:xfrm>
          <a:prstGeom prst="rect">
            <a:avLst/>
          </a:prstGeom>
          <a:solidFill>
            <a:srgbClr val="333399">
              <a:lumMod val="20000"/>
              <a:lumOff val="80000"/>
              <a:alpha val="5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Les matemàtiques com a llenguatge</a:t>
            </a:r>
            <a:endParaRPr kumimoji="0" lang="ca-E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 per entendre el mon que ens envolta.</a:t>
            </a:r>
          </a:p>
        </p:txBody>
      </p:sp>
      <p:pic>
        <p:nvPicPr>
          <p:cNvPr id="2050" name="Picture 2" descr="E:\CURS 2018-19\VIDA A L'AULA\PROBLEMA EMPÚRIES\IMG_6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26361"/>
            <a:ext cx="2016223" cy="217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CURS 2018-19\VIDA A L'AULA\PROBLEMA EMPÚRIES\IMG_6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859782"/>
            <a:ext cx="2261193" cy="1431690"/>
          </a:xfrm>
          <a:prstGeom prst="rect">
            <a:avLst/>
          </a:prstGeom>
          <a:noFill/>
        </p:spPr>
      </p:pic>
      <p:pic>
        <p:nvPicPr>
          <p:cNvPr id="2052" name="Picture 4" descr="E:\CURS 2018-19\VIDA A L'AULA\PROBLEMA EMPÚRIES\IMG_66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557429"/>
            <a:ext cx="1728192" cy="2158337"/>
          </a:xfrm>
          <a:prstGeom prst="rect">
            <a:avLst/>
          </a:prstGeom>
          <a:noFill/>
        </p:spPr>
      </p:pic>
      <p:pic>
        <p:nvPicPr>
          <p:cNvPr id="2053" name="Picture 5" descr="E:\CURS 2018-19\FOTOS\SUPERFÍC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3822" y="2715766"/>
            <a:ext cx="2300178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CURS 2018-19\FOTOS\1rs DIES\SAMARRETA\IMG_66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23077">
            <a:off x="149741" y="2426362"/>
            <a:ext cx="2703211" cy="174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E:\CURS 2018-19\FOTOS\SUPERFÍCI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2241">
            <a:off x="2876440" y="2608825"/>
            <a:ext cx="1688949" cy="2232248"/>
          </a:xfrm>
          <a:prstGeom prst="rect">
            <a:avLst/>
          </a:prstGeom>
          <a:noFill/>
        </p:spPr>
      </p:pic>
      <p:pic>
        <p:nvPicPr>
          <p:cNvPr id="2056" name="Picture 8" descr="E:\CURS 2018-19\FOTOS\1rs DIES\IMG_66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600" y="4094311"/>
            <a:ext cx="1603393" cy="99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07504" y="260648"/>
            <a:ext cx="4824536" cy="1440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n-ea"/>
              </a:rPr>
              <a:t>FOMENT DEL GUST PER LA LECTURA</a:t>
            </a:r>
            <a:endParaRPr kumimoji="0" lang="ca-E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Cond Light" pitchFamily="18" charset="0"/>
              <a:ea typeface="+mn-e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779662"/>
            <a:ext cx="3960440" cy="2723823"/>
          </a:xfrm>
          <a:prstGeom prst="rect">
            <a:avLst/>
          </a:prstGeom>
          <a:solidFill>
            <a:schemeClr val="accent5">
              <a:lumMod val="40000"/>
              <a:lumOff val="60000"/>
              <a:alpha val="5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>
                <a:latin typeface="Comic Sans MS" pitchFamily="66" charset="0"/>
              </a:rPr>
              <a:t> </a:t>
            </a:r>
            <a:r>
              <a:rPr lang="ca-ES" dirty="0" smtClean="0">
                <a:latin typeface="Comic Sans MS" pitchFamily="66" charset="0"/>
              </a:rPr>
              <a:t>Lectura individual.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>
                <a:latin typeface="Comic Sans MS" pitchFamily="66" charset="0"/>
              </a:rPr>
              <a:t> </a:t>
            </a:r>
            <a:r>
              <a:rPr lang="ca-ES" dirty="0" smtClean="0">
                <a:latin typeface="Comic Sans MS" pitchFamily="66" charset="0"/>
              </a:rPr>
              <a:t>Lectura per parelles.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>
                <a:latin typeface="Comic Sans MS" pitchFamily="66" charset="0"/>
              </a:rPr>
              <a:t> </a:t>
            </a:r>
            <a:r>
              <a:rPr lang="ca-ES" dirty="0" smtClean="0">
                <a:latin typeface="Comic Sans MS" pitchFamily="66" charset="0"/>
              </a:rPr>
              <a:t>Lectures col·lectives.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 smtClean="0">
                <a:latin typeface="Comic Sans MS" pitchFamily="66" charset="0"/>
              </a:rPr>
              <a:t> Tertúlies literàries.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>
                <a:latin typeface="Comic Sans MS" pitchFamily="66" charset="0"/>
              </a:rPr>
              <a:t> </a:t>
            </a:r>
            <a:r>
              <a:rPr lang="ca-ES" dirty="0" smtClean="0">
                <a:latin typeface="Comic Sans MS" pitchFamily="66" charset="0"/>
              </a:rPr>
              <a:t>L’adult com a referent de lectura.</a:t>
            </a:r>
          </a:p>
          <a:p>
            <a:pPr>
              <a:lnSpc>
                <a:spcPct val="150000"/>
              </a:lnSpc>
            </a:pPr>
            <a:endParaRPr lang="ca-ES" sz="1200" b="1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ca-ES" sz="1600" dirty="0" smtClean="0">
                <a:latin typeface="Comic Sans MS" pitchFamily="66" charset="0"/>
              </a:rPr>
              <a:t>Trobeu, com a pares i mares, el moment de lectura amb les vostres filles i fills. </a:t>
            </a:r>
          </a:p>
        </p:txBody>
      </p:sp>
      <p:pic>
        <p:nvPicPr>
          <p:cNvPr id="3074" name="Picture 2" descr="E:\CURS 2018-19\FOTOS\LLEGINT\IMG_6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1758">
            <a:off x="7249318" y="113543"/>
            <a:ext cx="1661980" cy="1877060"/>
          </a:xfrm>
          <a:prstGeom prst="rect">
            <a:avLst/>
          </a:prstGeom>
          <a:noFill/>
        </p:spPr>
      </p:pic>
      <p:pic>
        <p:nvPicPr>
          <p:cNvPr id="3075" name="Picture 3" descr="E:\CURS 2018-19\FOTOS\LLEGINT\IMG_6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7359">
            <a:off x="4572000" y="3507854"/>
            <a:ext cx="2016224" cy="1407053"/>
          </a:xfrm>
          <a:prstGeom prst="rect">
            <a:avLst/>
          </a:prstGeom>
          <a:noFill/>
        </p:spPr>
      </p:pic>
      <p:pic>
        <p:nvPicPr>
          <p:cNvPr id="3076" name="Picture 4" descr="E:\CURS 2018-19\FOTOS\LLEGINT\IMG_6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9289">
            <a:off x="6783387" y="1989478"/>
            <a:ext cx="2160240" cy="1439031"/>
          </a:xfrm>
          <a:prstGeom prst="rect">
            <a:avLst/>
          </a:prstGeom>
          <a:noFill/>
        </p:spPr>
      </p:pic>
      <p:pic>
        <p:nvPicPr>
          <p:cNvPr id="3077" name="Picture 5" descr="E:\CURS 2018-19\FOTOS\LLEGINT\IMG_6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20783">
            <a:off x="4427088" y="1895025"/>
            <a:ext cx="2296652" cy="1418717"/>
          </a:xfrm>
          <a:prstGeom prst="rect">
            <a:avLst/>
          </a:prstGeom>
          <a:noFill/>
        </p:spPr>
      </p:pic>
      <p:pic>
        <p:nvPicPr>
          <p:cNvPr id="3078" name="Picture 6" descr="E:\CURS 2018-19\FOTOS\LLEGINT\IMG_67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9163" y="267494"/>
            <a:ext cx="2071109" cy="1410612"/>
          </a:xfrm>
          <a:prstGeom prst="rect">
            <a:avLst/>
          </a:prstGeom>
          <a:noFill/>
        </p:spPr>
      </p:pic>
      <p:pic>
        <p:nvPicPr>
          <p:cNvPr id="3079" name="Picture 7" descr="E:\CURS 2018-19\FOTOS\LLEGINT\IMG_67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248" y="3435846"/>
            <a:ext cx="2016224" cy="153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259632" y="843558"/>
            <a:ext cx="65527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QUÈ PODEM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FER A CASA</a:t>
            </a:r>
            <a:r>
              <a:rPr kumimoji="0" lang="es-ES_tradnl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?</a:t>
            </a:r>
            <a:endParaRPr kumimoji="0" lang="es-ES" sz="8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 Pro Cond Light" pitchFamily="18" charset="0"/>
              <a:ea typeface="+mj-ea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43608" y="2932162"/>
            <a:ext cx="7272808" cy="4316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marR="0" lvl="0" indent="111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sym typeface="Arial"/>
              </a:rPr>
              <a:t>Les famílies teniu un paper actiu en els processos d’aprenentatge dels infants.</a:t>
            </a:r>
          </a:p>
          <a:p>
            <a:pPr marL="3175" marR="0" lvl="0" indent="111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ca-ES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sym typeface="Arial"/>
              </a:rPr>
              <a:t> </a:t>
            </a:r>
            <a:endParaRPr kumimoji="0" lang="es-ES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ca-ES" sz="1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sym typeface="Arial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691680" y="3507854"/>
            <a:ext cx="5688632" cy="432618"/>
            <a:chOff x="3564285" y="2997324"/>
            <a:chExt cx="4176861" cy="432618"/>
          </a:xfrm>
        </p:grpSpPr>
        <p:sp>
          <p:nvSpPr>
            <p:cNvPr id="10" name="2 Marcador de contenido"/>
            <p:cNvSpPr txBox="1">
              <a:spLocks/>
            </p:cNvSpPr>
            <p:nvPr/>
          </p:nvSpPr>
          <p:spPr bwMode="auto">
            <a:xfrm>
              <a:off x="3564285" y="2997324"/>
              <a:ext cx="1727200" cy="43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75" indent="11113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EXPERTS </a:t>
              </a:r>
            </a:p>
            <a:p>
              <a:pPr marL="342900" indent="-342900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endParaRPr lang="es-ES" b="1" kern="0" dirty="0">
                <a:solidFill>
                  <a:schemeClr val="tx1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a-ES" b="1" kern="0" dirty="0">
                <a:solidFill>
                  <a:schemeClr val="tx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1" name="2 Marcador de contenido"/>
            <p:cNvSpPr txBox="1">
              <a:spLocks/>
            </p:cNvSpPr>
            <p:nvPr/>
          </p:nvSpPr>
          <p:spPr bwMode="auto">
            <a:xfrm>
              <a:off x="4788421" y="2997324"/>
              <a:ext cx="1728192" cy="43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75" indent="11113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ACOMPANYANTS </a:t>
              </a:r>
            </a:p>
            <a:p>
              <a:pPr marL="342900" indent="-342900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endParaRPr lang="es-ES" b="1" kern="0" dirty="0">
                <a:solidFill>
                  <a:schemeClr val="tx1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a-ES" b="1" kern="0" dirty="0">
                <a:solidFill>
                  <a:schemeClr val="tx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2" name="2 Marcador de contenido"/>
            <p:cNvSpPr txBox="1">
              <a:spLocks/>
            </p:cNvSpPr>
            <p:nvPr/>
          </p:nvSpPr>
          <p:spPr bwMode="auto">
            <a:xfrm>
              <a:off x="6516613" y="2997324"/>
              <a:ext cx="1224533" cy="359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75" indent="11113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REFERENTS </a:t>
              </a:r>
            </a:p>
            <a:p>
              <a:pPr marL="342900" indent="-342900" algn="just">
                <a:spcBef>
                  <a:spcPct val="20000"/>
                </a:spcBef>
                <a:defRPr/>
              </a:pPr>
              <a:r>
                <a:rPr lang="ca-ES" b="1" kern="0" dirty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endParaRPr lang="es-ES" b="1" kern="0" dirty="0">
                <a:solidFill>
                  <a:schemeClr val="tx1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ca-ES" b="1" kern="0" dirty="0">
                <a:solidFill>
                  <a:schemeClr val="tx1"/>
                </a:solidFill>
                <a:latin typeface="Comic Sans MS" pitchFamily="66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1779662"/>
            <a:ext cx="71494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tabLst/>
              <a:defRPr/>
            </a:pPr>
            <a:r>
              <a:rPr kumimoji="0" lang="es-ES_tradnl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Georgia Pro Cond Light" pitchFamily="18" charset="0"/>
                <a:ea typeface="Lato Light"/>
                <a:cs typeface="Lato Light"/>
                <a:sym typeface="Lato Light"/>
              </a:rPr>
              <a:t>INFORMACIONS</a:t>
            </a:r>
            <a:endParaRPr kumimoji="0" lang="es-ES" sz="8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Georgia Pro Cond Light" pitchFamily="18" charset="0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51520" y="332656"/>
            <a:ext cx="5760640" cy="4615358"/>
          </a:xfrm>
          <a:prstGeom prst="rect">
            <a:avLst/>
          </a:prstGeom>
          <a:solidFill>
            <a:schemeClr val="accent5">
              <a:lumMod val="60000"/>
              <a:lumOff val="40000"/>
              <a:alpha val="43922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Els divendres portaran el llibre de préstec i alguna tasca que hauran de fer al llarg d’una setmana. És important afavorir l’autonomia dels infants, ajudant-los a organitzar el temps i l’espai per realitzar la tasca. Les tasques que es donen s’han treballat prèviament a l’aula, per tant la poden fer sols</a:t>
            </a:r>
            <a:r>
              <a:rPr lang="ca-ES" sz="1200" dirty="0" smtClean="0">
                <a:latin typeface="Comic Sans MS" pitchFamily="66" charset="0"/>
                <a:ea typeface="+mn-ea"/>
              </a:rPr>
              <a:t>.</a:t>
            </a: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Compartiu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amb els vostres fills i filles les experiències viscudes a l’aula a partir de la </a:t>
            </a:r>
            <a:r>
              <a:rPr kumimoji="0" lang="ca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llibreta d’aula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És important valorar el temps familiar, també com a temps cultural.  Abans, l’únic espai cultural era l’escola, ara la cultura és a tot arreu: a la televisió, a Internet, als museus, als diaris, al carrer,... I això cal aprofitar-ho.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Mireu el bloc. És important saber què passa a l’aula dels nostres fills i filles per poder col·laborar i donar suport des de casa: ajudant en la recerca d’informació</a:t>
            </a:r>
            <a:r>
              <a:rPr kumimoji="0" lang="ca-E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</a:t>
            </a:r>
            <a:r>
              <a:rPr lang="ca-ES" sz="1200" noProof="0" dirty="0" smtClean="0">
                <a:latin typeface="Comic Sans MS" pitchFamily="66" charset="0"/>
                <a:ea typeface="+mn-ea"/>
              </a:rPr>
              <a:t>i </a:t>
            </a:r>
            <a:r>
              <a:rPr kumimoji="0" lang="ca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assessorant en determinats temes com a “experts”, per donar seguretat als fills en les converses, continuant el treball que es fa a l’aula, veient les notícies i comentant-les, ajudant i fent que es deixin ajudar a resoldre determinades situacions, etc.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ea typeface="+mn-ea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Arial"/>
              </a:rPr>
              <a:t>	</a:t>
            </a:r>
            <a:endParaRPr kumimoji="0" lang="ca-ES" sz="20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Calibri Light" pitchFamily="34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ea typeface="+mn-ea"/>
              <a:cs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ca-E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-ES"/>
          </a:p>
        </p:txBody>
      </p:sp>
      <p:sp>
        <p:nvSpPr>
          <p:cNvPr id="8" name="7 Elipse">
            <a:hlinkClick r:id="rId2" action="ppaction://hlinksldjump"/>
          </p:cNvPr>
          <p:cNvSpPr/>
          <p:nvPr/>
        </p:nvSpPr>
        <p:spPr>
          <a:xfrm>
            <a:off x="179512" y="123478"/>
            <a:ext cx="4104456" cy="16630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n-ea"/>
              </a:rPr>
              <a:t>RECERCA D’INFORMACIÓ 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395536" y="1779662"/>
            <a:ext cx="7361237" cy="3046988"/>
          </a:xfrm>
          <a:prstGeom prst="rect">
            <a:avLst/>
          </a:prstGeom>
          <a:solidFill>
            <a:schemeClr val="accent5">
              <a:lumMod val="60000"/>
              <a:lumOff val="40000"/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ca-ES" sz="1600" dirty="0">
                <a:latin typeface="Comic Sans MS" pitchFamily="66" charset="0"/>
              </a:rPr>
              <a:t> Fer servir diferents fonts: experts, llibres, notícies, vídeos, imatges, Internet</a:t>
            </a:r>
            <a:r>
              <a:rPr lang="ca-ES" sz="1600" dirty="0" smtClean="0">
                <a:latin typeface="Comic Sans MS" pitchFamily="66" charset="0"/>
              </a:rPr>
              <a:t>...</a:t>
            </a:r>
          </a:p>
          <a:p>
            <a:pPr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ca-ES" sz="1600" dirty="0" smtClean="0">
                <a:latin typeface="Comic Sans MS" pitchFamily="66" charset="0"/>
              </a:rPr>
              <a:t> Acompanyeu o animeu als infants a anar a la Biblioteca.</a:t>
            </a:r>
            <a:endParaRPr lang="ca-ES" sz="1600" dirty="0">
              <a:latin typeface="Comic Sans MS" pitchFamily="66" charset="0"/>
            </a:endParaRPr>
          </a:p>
          <a:p>
            <a:pPr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ca-ES" sz="1600" dirty="0">
                <a:latin typeface="Comic Sans MS" pitchFamily="66" charset="0"/>
              </a:rPr>
              <a:t> Ajudar l’infant a llegir i a cercar les paraules clau.</a:t>
            </a:r>
          </a:p>
          <a:p>
            <a:pPr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ca-ES" sz="1600" dirty="0">
                <a:latin typeface="Comic Sans MS" pitchFamily="66" charset="0"/>
              </a:rPr>
              <a:t> Ajudar-lo a subratllar aquestes paraules clau.</a:t>
            </a:r>
          </a:p>
          <a:p>
            <a:pPr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ca-ES" sz="1600" dirty="0">
                <a:latin typeface="Comic Sans MS" pitchFamily="66" charset="0"/>
              </a:rPr>
              <a:t> Ajudar-lo a elaborar un petit text amb les seves paraules.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51520" y="339874"/>
            <a:ext cx="6912247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ca-ES" sz="3200" b="1" kern="0" dirty="0">
                <a:solidFill>
                  <a:schemeClr val="tx1"/>
                </a:solidFill>
                <a:latin typeface="Georgia Pro Cond Light" pitchFamily="18" charset="0"/>
                <a:ea typeface="+mj-ea"/>
                <a:cs typeface="+mj-cs"/>
              </a:rPr>
              <a:t>MESTRES </a:t>
            </a:r>
            <a:r>
              <a:rPr lang="ca-ES" sz="3200" b="1" kern="0" dirty="0" smtClean="0">
                <a:solidFill>
                  <a:schemeClr val="tx1"/>
                </a:solidFill>
                <a:latin typeface="Georgia Pro Cond Light" pitchFamily="18" charset="0"/>
                <a:ea typeface="+mj-ea"/>
                <a:cs typeface="+mj-cs"/>
              </a:rPr>
              <a:t>QUE ENTREN A L’AULA </a:t>
            </a:r>
            <a:endParaRPr lang="ca-ES" sz="3200" b="1" kern="0" dirty="0">
              <a:solidFill>
                <a:schemeClr val="tx1"/>
              </a:solidFill>
              <a:latin typeface="Georgia Pro Cond Light" pitchFamily="18" charset="0"/>
              <a:ea typeface="+mj-ea"/>
              <a:cs typeface="+mj-cs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11560" y="1203364"/>
            <a:ext cx="6048672" cy="3456618"/>
            <a:chOff x="1259632" y="1268760"/>
            <a:chExt cx="6840760" cy="3456618"/>
          </a:xfrm>
        </p:grpSpPr>
        <p:sp>
          <p:nvSpPr>
            <p:cNvPr id="13" name="3 Marcador de contenido"/>
            <p:cNvSpPr txBox="1">
              <a:spLocks noChangeArrowheads="1"/>
            </p:cNvSpPr>
            <p:nvPr/>
          </p:nvSpPr>
          <p:spPr bwMode="auto">
            <a:xfrm>
              <a:off x="1259632" y="1268760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err="1">
                  <a:latin typeface="Comic Sans MS" pitchFamily="66" charset="0"/>
                </a:rPr>
                <a:t>S</a:t>
              </a:r>
              <a:r>
                <a:rPr lang="ca-ES" sz="1200" b="1" kern="0" dirty="0" err="1" smtClean="0">
                  <a:latin typeface="Comic Sans MS" pitchFamily="66" charset="0"/>
                </a:rPr>
                <a:t>ylvia</a:t>
              </a:r>
              <a:r>
                <a:rPr lang="ca-ES" sz="1200" b="1" kern="0" dirty="0" smtClean="0">
                  <a:latin typeface="Comic Sans MS" pitchFamily="66" charset="0"/>
                </a:rPr>
                <a:t> </a:t>
              </a:r>
              <a:r>
                <a:rPr lang="ca-ES" sz="1200" b="1" kern="0" dirty="0">
                  <a:latin typeface="Comic Sans MS" pitchFamily="66" charset="0"/>
                </a:rPr>
                <a:t>B</a:t>
              </a:r>
              <a:r>
                <a:rPr lang="ca-ES" sz="1200" b="1" kern="0" dirty="0" smtClean="0">
                  <a:latin typeface="Comic Sans MS" pitchFamily="66" charset="0"/>
                </a:rPr>
                <a:t>lázquez</a:t>
              </a:r>
              <a:r>
                <a:rPr lang="ca-ES" sz="1200" kern="0" dirty="0" smtClean="0">
                  <a:latin typeface="Comic Sans MS" pitchFamily="66" charset="0"/>
                </a:rPr>
                <a:t>	          </a:t>
              </a:r>
              <a:r>
                <a:rPr lang="ca-ES" sz="1000" kern="0" dirty="0" smtClean="0">
                  <a:latin typeface="Comic Sans MS" pitchFamily="66" charset="0"/>
                </a:rPr>
                <a:t>MESTRA TUTORA</a:t>
              </a:r>
              <a:endParaRPr kumimoji="0" lang="ca-E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4" name="3 Marcador de contenido"/>
            <p:cNvSpPr txBox="1">
              <a:spLocks noChangeArrowheads="1"/>
            </p:cNvSpPr>
            <p:nvPr/>
          </p:nvSpPr>
          <p:spPr bwMode="auto">
            <a:xfrm>
              <a:off x="1259632" y="2348997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Sandra Brossa</a:t>
              </a:r>
              <a:r>
                <a:rPr lang="ca-ES" sz="1200" kern="0" dirty="0" smtClean="0">
                  <a:latin typeface="Comic Sans MS" pitchFamily="66" charset="0"/>
                </a:rPr>
                <a:t>     	          </a:t>
              </a:r>
              <a:r>
                <a:rPr lang="ca-ES" sz="1000" kern="0" dirty="0" smtClean="0">
                  <a:latin typeface="Comic Sans MS" pitchFamily="66" charset="0"/>
                </a:rPr>
                <a:t>ESPECIALISTA DE MÚSICA</a:t>
              </a:r>
              <a:endParaRPr kumimoji="0" lang="ca-E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5" name="3 Marcador de contenido"/>
            <p:cNvSpPr txBox="1">
              <a:spLocks noChangeArrowheads="1"/>
            </p:cNvSpPr>
            <p:nvPr/>
          </p:nvSpPr>
          <p:spPr bwMode="auto">
            <a:xfrm>
              <a:off x="1259632" y="2709037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Patrícia Padilla</a:t>
              </a:r>
              <a:r>
                <a:rPr lang="ca-ES" sz="1200" kern="0" dirty="0" smtClean="0">
                  <a:latin typeface="Comic Sans MS" pitchFamily="66" charset="0"/>
                </a:rPr>
                <a:t>    	          </a:t>
              </a:r>
              <a:r>
                <a:rPr lang="ca-ES" sz="1000" kern="0" dirty="0" smtClean="0">
                  <a:latin typeface="Comic Sans MS" pitchFamily="66" charset="0"/>
                </a:rPr>
                <a:t>ESPECIALISTA D’ANGLÈS</a:t>
              </a:r>
              <a:endParaRPr kumimoji="0" lang="ca-E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" name="3 Marcador de contenido"/>
            <p:cNvSpPr txBox="1">
              <a:spLocks noChangeArrowheads="1"/>
            </p:cNvSpPr>
            <p:nvPr/>
          </p:nvSpPr>
          <p:spPr bwMode="auto">
            <a:xfrm>
              <a:off x="1259632" y="3080110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>
                  <a:latin typeface="Comic Sans MS" pitchFamily="66" charset="0"/>
                </a:rPr>
                <a:t>C</a:t>
              </a:r>
              <a:r>
                <a:rPr lang="ca-ES" sz="1200" b="1" kern="0" dirty="0" smtClean="0">
                  <a:latin typeface="Comic Sans MS" pitchFamily="66" charset="0"/>
                </a:rPr>
                <a:t>làudia </a:t>
              </a:r>
              <a:r>
                <a:rPr lang="ca-ES" sz="1200" b="1" kern="0" dirty="0">
                  <a:latin typeface="Comic Sans MS" pitchFamily="66" charset="0"/>
                </a:rPr>
                <a:t>C</a:t>
              </a:r>
              <a:r>
                <a:rPr lang="ca-ES" sz="1200" b="1" kern="0" dirty="0" smtClean="0">
                  <a:latin typeface="Comic Sans MS" pitchFamily="66" charset="0"/>
                </a:rPr>
                <a:t>lavel</a:t>
              </a:r>
              <a:r>
                <a:rPr lang="ca-ES" sz="1200" kern="0" dirty="0" smtClean="0">
                  <a:latin typeface="Comic Sans MS" pitchFamily="66" charset="0"/>
                </a:rPr>
                <a:t>   	          </a:t>
              </a:r>
              <a:r>
                <a:rPr lang="ca-ES" sz="1000" kern="0" dirty="0" smtClean="0">
                  <a:latin typeface="Comic Sans MS" pitchFamily="66" charset="0"/>
                </a:rPr>
                <a:t>ESPECIALISTA D’EDUCACIÓ FÍSICA</a:t>
              </a:r>
              <a:endParaRPr kumimoji="0" lang="ca-E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" name="18 Grupo"/>
            <p:cNvGrpSpPr/>
            <p:nvPr/>
          </p:nvGrpSpPr>
          <p:grpSpPr>
            <a:xfrm>
              <a:off x="1259632" y="3429117"/>
              <a:ext cx="6837363" cy="498598"/>
              <a:chOff x="1259632" y="3594619"/>
              <a:chExt cx="6837363" cy="498598"/>
            </a:xfrm>
          </p:grpSpPr>
          <p:sp>
            <p:nvSpPr>
              <p:cNvPr id="23" name="3 Marcador de contenido"/>
              <p:cNvSpPr txBox="1">
                <a:spLocks noChangeArrowheads="1"/>
              </p:cNvSpPr>
              <p:nvPr/>
            </p:nvSpPr>
            <p:spPr bwMode="auto">
              <a:xfrm>
                <a:off x="1259632" y="3594619"/>
                <a:ext cx="6837363" cy="49859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lvl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lang="ca-ES" sz="1200" b="1" kern="0" dirty="0" smtClean="0">
                    <a:latin typeface="Comic Sans MS" pitchFamily="66" charset="0"/>
                  </a:rPr>
                  <a:t>David García</a:t>
                </a:r>
              </a:p>
              <a:p>
                <a:pPr marL="342900" marR="0" lvl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ü"/>
                  <a:tabLst/>
                  <a:defRPr/>
                </a:pPr>
                <a:r>
                  <a:rPr lang="ca-ES" sz="1200" b="1" kern="0" dirty="0" smtClean="0">
                    <a:latin typeface="Comic Sans MS" pitchFamily="66" charset="0"/>
                  </a:rPr>
                  <a:t>Iván Planelles</a:t>
                </a:r>
                <a:endParaRPr kumimoji="0" lang="ca-ES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3882488" y="3605770"/>
                <a:ext cx="36478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ü"/>
                  <a:defRPr/>
                </a:pPr>
                <a:r>
                  <a:rPr lang="ca-ES" sz="1000" kern="0" dirty="0">
                    <a:latin typeface="Comic Sans MS" pitchFamily="66" charset="0"/>
                  </a:rPr>
                  <a:t>MESTRE DE REFORÇ I TUTOR DE 6è A</a:t>
                </a: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3882488" y="3832246"/>
                <a:ext cx="36478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ü"/>
                  <a:defRPr/>
                </a:pPr>
                <a:r>
                  <a:rPr lang="ca-ES" sz="1000" kern="0" dirty="0">
                    <a:latin typeface="Comic Sans MS" pitchFamily="66" charset="0"/>
                  </a:rPr>
                  <a:t>MESTRE DE REFORÇ I TUTOR DE </a:t>
                </a:r>
                <a:r>
                  <a:rPr lang="ca-ES" sz="1000" kern="0" dirty="0" smtClean="0">
                    <a:latin typeface="Comic Sans MS" pitchFamily="66" charset="0"/>
                  </a:rPr>
                  <a:t>3r</a:t>
                </a:r>
                <a:endParaRPr lang="ca-ES" sz="1000" kern="0" dirty="0">
                  <a:latin typeface="Comic Sans MS" pitchFamily="66" charset="0"/>
                </a:endParaRPr>
              </a:p>
            </p:txBody>
          </p:sp>
        </p:grpSp>
        <p:sp>
          <p:nvSpPr>
            <p:cNvPr id="18" name="3 Marcador de contenido"/>
            <p:cNvSpPr txBox="1">
              <a:spLocks noChangeArrowheads="1"/>
            </p:cNvSpPr>
            <p:nvPr/>
          </p:nvSpPr>
          <p:spPr bwMode="auto">
            <a:xfrm>
              <a:off x="1263029" y="4005181"/>
              <a:ext cx="6837363" cy="7201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Dora Martínez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Olaya </a:t>
              </a:r>
              <a:r>
                <a:rPr lang="ca-ES" sz="1200" b="1" kern="0" dirty="0" err="1" smtClean="0">
                  <a:latin typeface="Comic Sans MS" pitchFamily="66" charset="0"/>
                </a:rPr>
                <a:t>Galvez</a:t>
              </a:r>
              <a:endParaRPr lang="ca-ES" sz="1200" b="1" kern="0" dirty="0" smtClean="0">
                <a:latin typeface="Comic Sans MS" pitchFamily="66" charset="0"/>
              </a:endParaRPr>
            </a:p>
            <a:p>
              <a:pPr marL="1257300" lvl="2" indent="-34290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Anaïs </a:t>
              </a:r>
              <a:r>
                <a:rPr lang="ca-ES" sz="1200" b="1" kern="0" dirty="0" err="1" smtClean="0">
                  <a:latin typeface="Comic Sans MS" pitchFamily="66" charset="0"/>
                </a:rPr>
                <a:t>Perulero</a:t>
              </a:r>
              <a:endParaRPr lang="ca-ES" sz="1200" b="1" kern="0" dirty="0" smtClean="0">
                <a:latin typeface="Comic Sans MS" pitchFamily="66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148064" y="4263016"/>
              <a:ext cx="2232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/>
              </a:pPr>
              <a:r>
                <a:rPr lang="ca-ES" sz="1000" kern="0" dirty="0" smtClean="0">
                  <a:latin typeface="Comic Sans MS" pitchFamily="66" charset="0"/>
                </a:rPr>
                <a:t>ESPAIS D’INVESTIGACIÓ</a:t>
              </a:r>
              <a:endParaRPr lang="ca-ES" sz="1000" kern="0" dirty="0">
                <a:latin typeface="Comic Sans MS" pitchFamily="66" charset="0"/>
              </a:endParaRPr>
            </a:p>
          </p:txBody>
        </p:sp>
        <p:sp>
          <p:nvSpPr>
            <p:cNvPr id="20" name="3 Marcador de contenido"/>
            <p:cNvSpPr txBox="1">
              <a:spLocks noChangeArrowheads="1"/>
            </p:cNvSpPr>
            <p:nvPr/>
          </p:nvSpPr>
          <p:spPr bwMode="auto">
            <a:xfrm>
              <a:off x="1263029" y="1628917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Mari Carmen</a:t>
              </a:r>
              <a:r>
                <a:rPr lang="ca-ES" sz="1200" kern="0" dirty="0" smtClean="0">
                  <a:latin typeface="Comic Sans MS" pitchFamily="66" charset="0"/>
                </a:rPr>
                <a:t>	          </a:t>
              </a:r>
              <a:r>
                <a:rPr lang="ca-ES" sz="1000" kern="0" dirty="0" smtClean="0">
                  <a:latin typeface="Comic Sans MS" pitchFamily="66" charset="0"/>
                </a:rPr>
                <a:t>VETLLADORA</a:t>
              </a:r>
              <a:endParaRPr kumimoji="0" lang="ca-E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" name="3 Marcador de contenido"/>
            <p:cNvSpPr txBox="1">
              <a:spLocks noChangeArrowheads="1"/>
            </p:cNvSpPr>
            <p:nvPr/>
          </p:nvSpPr>
          <p:spPr bwMode="auto">
            <a:xfrm>
              <a:off x="1259632" y="1988957"/>
              <a:ext cx="6837363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lvl="0" indent="-34290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Elena </a:t>
              </a:r>
              <a:r>
                <a:rPr lang="ca-ES" sz="1200" b="1" kern="0" dirty="0" err="1" smtClean="0">
                  <a:latin typeface="Comic Sans MS" pitchFamily="66" charset="0"/>
                </a:rPr>
                <a:t>Castrillo</a:t>
              </a:r>
              <a:r>
                <a:rPr lang="ca-ES" sz="1200" kern="0" dirty="0" smtClean="0">
                  <a:latin typeface="Comic Sans MS" pitchFamily="66" charset="0"/>
                </a:rPr>
                <a:t>    	          </a:t>
              </a:r>
              <a:r>
                <a:rPr lang="ca-ES" sz="1000" kern="0" dirty="0" smtClean="0">
                  <a:latin typeface="Comic Sans MS" pitchFamily="66" charset="0"/>
                </a:rPr>
                <a:t>FISIOTERAPEUTA</a:t>
              </a:r>
              <a:r>
                <a:rPr lang="ca-ES" sz="1200" kern="0" dirty="0" smtClean="0">
                  <a:latin typeface="Comic Sans MS" pitchFamily="66" charset="0"/>
                </a:rPr>
                <a:t> </a:t>
              </a:r>
              <a:endParaRPr kumimoji="0" lang="ca-E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419872" y="4005181"/>
              <a:ext cx="190770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Lluc Forn</a:t>
              </a:r>
            </a:p>
            <a:p>
              <a:pPr marL="342900" lvl="0" indent="-34290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ü"/>
                <a:defRPr/>
              </a:pPr>
              <a:r>
                <a:rPr lang="ca-ES" sz="1200" b="1" kern="0" dirty="0" smtClean="0">
                  <a:latin typeface="Comic Sans MS" pitchFamily="66" charset="0"/>
                </a:rPr>
                <a:t>Marta Baqué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26" name="1 Título"/>
          <p:cNvSpPr txBox="1">
            <a:spLocks/>
          </p:cNvSpPr>
          <p:nvPr/>
        </p:nvSpPr>
        <p:spPr bwMode="auto">
          <a:xfrm>
            <a:off x="179512" y="477044"/>
            <a:ext cx="7392884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ca-ES" sz="3200" b="1" kern="0" dirty="0" smtClean="0">
                <a:solidFill>
                  <a:schemeClr val="tx1"/>
                </a:solidFill>
                <a:latin typeface="Georgia Pro Cond Light" pitchFamily="18" charset="0"/>
                <a:ea typeface="+mj-ea"/>
                <a:cs typeface="+mj-cs"/>
              </a:rPr>
              <a:t>ESPECIALISTES EXTERNES A L’AULA </a:t>
            </a:r>
            <a:endParaRPr lang="ca-ES" sz="3200" b="1" kern="0" dirty="0">
              <a:solidFill>
                <a:schemeClr val="tx1"/>
              </a:solidFill>
              <a:latin typeface="Georgia Pro Cond Light" pitchFamily="18" charset="0"/>
              <a:ea typeface="+mj-ea"/>
              <a:cs typeface="+mj-cs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539824" y="1347614"/>
            <a:ext cx="6408440" cy="3382752"/>
            <a:chOff x="539824" y="1347614"/>
            <a:chExt cx="6840488" cy="3382752"/>
          </a:xfrm>
        </p:grpSpPr>
        <p:sp>
          <p:nvSpPr>
            <p:cNvPr id="27" name="3 Marcador de contenido"/>
            <p:cNvSpPr txBox="1">
              <a:spLocks noChangeArrowheads="1"/>
            </p:cNvSpPr>
            <p:nvPr/>
          </p:nvSpPr>
          <p:spPr>
            <a:xfrm>
              <a:off x="542949" y="2155847"/>
              <a:ext cx="6837363" cy="5693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330200" marR="0" lvl="0" indent="-33020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Wingdings" pitchFamily="2" charset="2"/>
                <a:buChar char="ü"/>
                <a:tabLst/>
                <a:defRPr/>
              </a:pPr>
              <a:r>
                <a:rPr kumimoji="0" lang="ca-E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Lato Light"/>
                  <a:cs typeface="Lato Light"/>
                  <a:sym typeface="Lato Light"/>
                </a:rPr>
                <a:t>ANNA M. FERRER</a:t>
              </a:r>
              <a:r>
                <a:rPr kumimoji="0" lang="ca-E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Lato Light"/>
                  <a:cs typeface="Lato Light"/>
                  <a:sym typeface="Lato Light"/>
                </a:rPr>
                <a:t>                  </a:t>
              </a:r>
              <a:r>
                <a:rPr kumimoji="0" lang="ca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Lato Light"/>
                  <a:cs typeface="Lato Light"/>
                  <a:sym typeface="Lato Light"/>
                </a:rPr>
                <a:t>Logopeda</a:t>
              </a:r>
            </a:p>
            <a:p>
              <a:pPr marL="1828800" marR="0" lvl="3" indent="-330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Wingdings" pitchFamily="2" charset="2"/>
                <a:buChar char="ü"/>
                <a:tabLst/>
                <a:defRPr/>
              </a:pPr>
              <a:r>
                <a:rPr kumimoji="0" lang="ca-E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Lato Light"/>
                  <a:cs typeface="Lato Light"/>
                  <a:sym typeface="Lato Light"/>
                </a:rPr>
                <a:t>				</a:t>
              </a:r>
            </a:p>
          </p:txBody>
        </p:sp>
        <p:sp>
          <p:nvSpPr>
            <p:cNvPr id="28" name="3 Marcador de contenido"/>
            <p:cNvSpPr txBox="1">
              <a:spLocks noChangeArrowheads="1"/>
            </p:cNvSpPr>
            <p:nvPr/>
          </p:nvSpPr>
          <p:spPr bwMode="auto">
            <a:xfrm>
              <a:off x="539824" y="1347614"/>
              <a:ext cx="6837363" cy="59708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ELIA VIDAL</a:t>
              </a:r>
              <a:r>
                <a:rPr lang="ca-ES" sz="1600" kern="0" dirty="0" smtClean="0">
                  <a:latin typeface="Comic Sans MS" pitchFamily="66" charset="0"/>
                </a:rPr>
                <a:t>	                 Psicopedagoga de </a:t>
              </a:r>
              <a:r>
                <a:rPr lang="ca-ES" sz="1600" kern="0" dirty="0" err="1" smtClean="0">
                  <a:latin typeface="Comic Sans MS" pitchFamily="66" charset="0"/>
                </a:rPr>
                <a:t>l’EAP</a:t>
              </a:r>
              <a:r>
                <a:rPr lang="ca-ES" sz="1600" kern="0" dirty="0" smtClean="0">
                  <a:latin typeface="Comic Sans MS" pitchFamily="66" charset="0"/>
                </a:rPr>
                <a:t> 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  <a:defRPr/>
              </a:pPr>
              <a:r>
                <a:rPr lang="ca-ES" kern="0" dirty="0" smtClean="0">
                  <a:latin typeface="Comic Sans MS" pitchFamily="66" charset="0"/>
                </a:rPr>
                <a:t>                                             (Equip d’Assessorament Psicopedagògic)</a:t>
              </a:r>
            </a:p>
          </p:txBody>
        </p:sp>
        <p:sp>
          <p:nvSpPr>
            <p:cNvPr id="29" name="3 Marcador de contenido"/>
            <p:cNvSpPr txBox="1">
              <a:spLocks noChangeArrowheads="1"/>
            </p:cNvSpPr>
            <p:nvPr/>
          </p:nvSpPr>
          <p:spPr bwMode="auto">
            <a:xfrm>
              <a:off x="539824" y="2803919"/>
              <a:ext cx="6837363" cy="3385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MªCARMEN VILELA</a:t>
              </a:r>
              <a:r>
                <a:rPr lang="ca-ES" kern="0" dirty="0" smtClean="0">
                  <a:latin typeface="Comic Sans MS" pitchFamily="66" charset="0"/>
                </a:rPr>
                <a:t>    </a:t>
              </a:r>
              <a:r>
                <a:rPr lang="ca-ES" sz="1600" kern="0" dirty="0" smtClean="0">
                  <a:latin typeface="Comic Sans MS" pitchFamily="66" charset="0"/>
                </a:rPr>
                <a:t>	  Vetlladora    </a:t>
              </a:r>
              <a:endParaRPr kumimoji="0" lang="ca-E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0" name="3 Marcador de contenido"/>
            <p:cNvSpPr txBox="1">
              <a:spLocks noChangeArrowheads="1"/>
            </p:cNvSpPr>
            <p:nvPr/>
          </p:nvSpPr>
          <p:spPr bwMode="auto">
            <a:xfrm>
              <a:off x="539824" y="3329461"/>
              <a:ext cx="6837363" cy="3385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ELENA CASTRILLO</a:t>
              </a:r>
              <a:r>
                <a:rPr lang="ca-ES" kern="0" dirty="0" smtClean="0">
                  <a:latin typeface="Comic Sans MS" pitchFamily="66" charset="0"/>
                </a:rPr>
                <a:t>    </a:t>
              </a:r>
              <a:r>
                <a:rPr lang="ca-ES" sz="1600" kern="0" dirty="0" smtClean="0">
                  <a:latin typeface="Comic Sans MS" pitchFamily="66" charset="0"/>
                </a:rPr>
                <a:t>	  Fisioterapeuta    </a:t>
              </a:r>
              <a:endParaRPr kumimoji="0" lang="ca-E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" name="3 Marcador de contenido"/>
            <p:cNvSpPr txBox="1">
              <a:spLocks noChangeArrowheads="1"/>
            </p:cNvSpPr>
            <p:nvPr/>
          </p:nvSpPr>
          <p:spPr bwMode="auto">
            <a:xfrm>
              <a:off x="539824" y="3905525"/>
              <a:ext cx="6837363" cy="82484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FELI FERNÁNDEZ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SILVIA TORRES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lang="ca-ES" b="1" kern="0" dirty="0" smtClean="0">
                  <a:latin typeface="Comic Sans MS" pitchFamily="66" charset="0"/>
                </a:rPr>
                <a:t>JENNYFER DURAN</a:t>
              </a:r>
              <a:endParaRPr lang="ca-ES" kern="0" dirty="0">
                <a:latin typeface="Comic Sans MS" pitchFamily="66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564182" y="4167193"/>
              <a:ext cx="3431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defRPr/>
              </a:pPr>
              <a:r>
                <a:rPr lang="ca-ES" sz="1600" kern="0" dirty="0" smtClean="0">
                  <a:latin typeface="Comic Sans MS" pitchFamily="66" charset="0"/>
                </a:rPr>
                <a:t>Monitores de menjador</a:t>
              </a:r>
              <a:endParaRPr lang="ca-ES" sz="1600" kern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1521" y="339502"/>
            <a:ext cx="6392182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ca-ES" sz="3200" b="1" kern="0" dirty="0" smtClean="0">
                <a:solidFill>
                  <a:schemeClr val="tx1"/>
                </a:solidFill>
                <a:latin typeface="Georgia Pro Cond Light" pitchFamily="18" charset="0"/>
                <a:ea typeface="+mj-ea"/>
                <a:cs typeface="+mj-cs"/>
              </a:rPr>
              <a:t>NORMES DEL CENTRE</a:t>
            </a:r>
            <a:endParaRPr lang="ca-ES" sz="3200" b="1" kern="0" dirty="0">
              <a:solidFill>
                <a:schemeClr val="tx1"/>
              </a:solidFill>
              <a:latin typeface="Georgia Pro Cond Light" pitchFamily="18" charset="0"/>
              <a:ea typeface="+mj-ea"/>
              <a:cs typeface="+mj-cs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323528" y="1203598"/>
            <a:ext cx="6840760" cy="3600400"/>
            <a:chOff x="467544" y="1243778"/>
            <a:chExt cx="8496944" cy="4849518"/>
          </a:xfrm>
        </p:grpSpPr>
        <p:sp>
          <p:nvSpPr>
            <p:cNvPr id="16" name="15 Rectángulo"/>
            <p:cNvSpPr/>
            <p:nvPr/>
          </p:nvSpPr>
          <p:spPr>
            <a:xfrm>
              <a:off x="1763688" y="1340768"/>
              <a:ext cx="2160240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PUNTUALITAT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744819" y="1243778"/>
              <a:ext cx="2520280" cy="1008112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PORTAR PARAIGÜES EL DIA DE PLUJA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716016" y="2636912"/>
              <a:ext cx="3240360" cy="1008112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ELS INFANTS MARXEN SOLS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67544" y="2564904"/>
              <a:ext cx="3240360" cy="1008112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MEDICAMENTS AMB AUTORITZACIONS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VISITES MÈDIQUES FORA DE L’HORARI ESCOLAR</a:t>
              </a:r>
              <a:endPara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646427" y="4065315"/>
              <a:ext cx="2160240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ELS POLLS A CASA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494912" y="4005064"/>
              <a:ext cx="2160240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ROBA AMB BETA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228184" y="3933056"/>
              <a:ext cx="2736304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ESMORZAR SALUDABLE I ECOLÒGIC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(Divendres fruita)</a:t>
              </a:r>
              <a:endParaRPr kumimoji="0" lang="ca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716016" y="5229200"/>
              <a:ext cx="2160240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200" b="1" dirty="0" smtClean="0">
                  <a:latin typeface="Comic Sans MS" pitchFamily="66" charset="0"/>
                  <a:ea typeface="+mn-ea"/>
                </a:rPr>
                <a:t>INVITACIONS D’</a:t>
              </a: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ANIVERSARIS AMB DISCRECIÓ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689301" y="5229200"/>
              <a:ext cx="2160240" cy="864096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/>
                </a:rPr>
                <a:t>BATA O ROBA PER EMBRUTAR-NOS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79513" y="195486"/>
            <a:ext cx="6821379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ca-ES" sz="3200" b="1" kern="0" dirty="0" smtClean="0">
                <a:solidFill>
                  <a:schemeClr val="tx1"/>
                </a:solidFill>
                <a:latin typeface="Georgia Pro Cond Light" pitchFamily="18" charset="0"/>
                <a:ea typeface="+mj-ea"/>
                <a:cs typeface="+mj-cs"/>
              </a:rPr>
              <a:t>INFORMES, ÀLBUMS I ENTREVISTES</a:t>
            </a:r>
            <a:endParaRPr lang="ca-ES" sz="3200" b="1" kern="0" dirty="0">
              <a:solidFill>
                <a:schemeClr val="tx1"/>
              </a:solidFill>
              <a:latin typeface="Georgia Pro Cond Light" pitchFamily="18" charset="0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1150749"/>
            <a:ext cx="4536504" cy="3046988"/>
          </a:xfrm>
          <a:prstGeom prst="rect">
            <a:avLst/>
          </a:prstGeom>
          <a:solidFill>
            <a:schemeClr val="accent2">
              <a:lumMod val="60000"/>
              <a:lumOff val="40000"/>
              <a:alpha val="36863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 llarg del curs escolar, es lliuraran tres informes a les famílies, coincidint amb les vacances escolars.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 la mateixa manera, les feines que realitzin els nens i nenes a l’aula es recolliran en una</a:t>
            </a:r>
            <a:r>
              <a:rPr kumimoji="0" lang="ca-E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llibret</a:t>
            </a:r>
            <a:r>
              <a:rPr lang="ca-ES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 que anirà i tornarà a casa, per tal que la pugueu anar seguint.</a:t>
            </a:r>
            <a:r>
              <a:rPr lang="ca-ES" sz="16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r>
              <a:rPr lang="ca-ES" sz="16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La tutora</a:t>
            </a: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convocarà a les famílies per fer, com a mínim, una entrevista durant el curs escolar.</a:t>
            </a: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4" descr="C:\Users\Sylvia\Desktop\IMG_6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820" y="1203598"/>
            <a:ext cx="2578572" cy="3456384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113336" y="4307376"/>
            <a:ext cx="3744416" cy="764704"/>
          </a:xfrm>
          <a:prstGeom prst="rect">
            <a:avLst/>
          </a:prstGeom>
          <a:solidFill>
            <a:srgbClr val="FFC000">
              <a:alpha val="81961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ka Ormig" pitchFamily="2" charset="0"/>
                <a:ea typeface="+mj-ea"/>
                <a:cs typeface="Arial"/>
              </a:rPr>
              <a:t>DIA D’ENTREVISTA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ika Ormig" pitchFamily="2" charset="0"/>
                <a:ea typeface="+mj-ea"/>
                <a:cs typeface="Arial"/>
              </a:rPr>
              <a:t>Dilluns de 12:30 a 14:00h 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ika Ormig" pitchFamily="2" charset="0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642910" y="411882"/>
            <a:ext cx="5572164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SORTIDES I COLÒNIES</a:t>
            </a:r>
            <a:endParaRPr kumimoji="0" lang="ca-E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Cond Light" pitchFamily="18" charset="0"/>
              <a:ea typeface="+mj-ea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979993"/>
              </p:ext>
            </p:extLst>
          </p:nvPr>
        </p:nvGraphicFramePr>
        <p:xfrm>
          <a:off x="467544" y="1308825"/>
          <a:ext cx="5832648" cy="327914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19189"/>
                <a:gridCol w="2647284"/>
                <a:gridCol w="156617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Comic Sans MS" pitchFamily="66" charset="0"/>
                        </a:rPr>
                        <a:t>DIA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smtClean="0">
                          <a:latin typeface="Comic Sans MS" pitchFamily="66" charset="0"/>
                        </a:rPr>
                        <a:t>LLOC</a:t>
                      </a:r>
                      <a:endParaRPr lang="ca-ES" noProof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Comic Sans MS" pitchFamily="66" charset="0"/>
                        </a:rPr>
                        <a:t>HORA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24725">
                <a:tc>
                  <a:txBody>
                    <a:bodyPr/>
                    <a:lstStyle/>
                    <a:p>
                      <a:r>
                        <a:rPr lang="ca-ES" noProof="0" smtClean="0">
                          <a:latin typeface="Comic Sans MS" pitchFamily="66" charset="0"/>
                        </a:rPr>
                        <a:t>26</a:t>
                      </a:r>
                      <a:r>
                        <a:rPr lang="ca-ES" baseline="0" noProof="0" smtClean="0">
                          <a:latin typeface="Comic Sans MS" pitchFamily="66" charset="0"/>
                        </a:rPr>
                        <a:t> de setembre</a:t>
                      </a:r>
                      <a:endParaRPr lang="ca-ES" noProof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smtClean="0">
                          <a:latin typeface="Comic Sans MS" pitchFamily="66" charset="0"/>
                        </a:rPr>
                        <a:t>Empúries</a:t>
                      </a:r>
                      <a:endParaRPr lang="ca-ES" noProof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smtClean="0">
                          <a:latin typeface="Comic Sans MS" pitchFamily="66" charset="0"/>
                        </a:rPr>
                        <a:t>Tot</a:t>
                      </a:r>
                      <a:r>
                        <a:rPr lang="ca-ES" baseline="0" noProof="0" smtClean="0">
                          <a:latin typeface="Comic Sans MS" pitchFamily="66" charset="0"/>
                        </a:rPr>
                        <a:t> el dia</a:t>
                      </a:r>
                      <a:endParaRPr lang="ca-ES" noProof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8596">
                <a:tc>
                  <a:txBody>
                    <a:bodyPr/>
                    <a:lstStyle/>
                    <a:p>
                      <a:r>
                        <a:rPr lang="ca-ES" noProof="0" dirty="0" smtClean="0">
                          <a:latin typeface="Comic Sans MS" pitchFamily="66" charset="0"/>
                        </a:rPr>
                        <a:t>24 gener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 smtClean="0">
                          <a:latin typeface="Comic Sans MS" pitchFamily="66" charset="0"/>
                        </a:rPr>
                        <a:t>Teatre La Sala (Sabadell)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Comic Sans MS" pitchFamily="66" charset="0"/>
                        </a:rPr>
                        <a:t>Mig</a:t>
                      </a:r>
                      <a:r>
                        <a:rPr lang="ca-ES" baseline="0" noProof="0" dirty="0" smtClean="0">
                          <a:latin typeface="Comic Sans MS" pitchFamily="66" charset="0"/>
                        </a:rPr>
                        <a:t> dia (matí)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98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 smtClean="0">
                          <a:latin typeface="Comic Sans MS" pitchFamily="66" charset="0"/>
                        </a:rPr>
                        <a:t>28 maig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 err="1" smtClean="0">
                          <a:latin typeface="Comic Sans MS" pitchFamily="66" charset="0"/>
                        </a:rPr>
                        <a:t>Motnseny</a:t>
                      </a:r>
                      <a:r>
                        <a:rPr lang="ca-ES" noProof="0" dirty="0" smtClean="0">
                          <a:latin typeface="Comic Sans MS" pitchFamily="66" charset="0"/>
                        </a:rPr>
                        <a:t> (</a:t>
                      </a:r>
                      <a:r>
                        <a:rPr lang="ca-ES" noProof="0" dirty="0" err="1" smtClean="0">
                          <a:latin typeface="Comic Sans MS" pitchFamily="66" charset="0"/>
                        </a:rPr>
                        <a:t>pic-nic</a:t>
                      </a:r>
                      <a:r>
                        <a:rPr lang="ca-ES" baseline="0" noProof="0" dirty="0" smtClean="0">
                          <a:latin typeface="Comic Sans MS" pitchFamily="66" charset="0"/>
                        </a:rPr>
                        <a:t> científic amb el Marc Boada)</a:t>
                      </a:r>
                      <a:endParaRPr lang="ca-ES" noProof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smtClean="0">
                          <a:latin typeface="Comic Sans MS" pitchFamily="66" charset="0"/>
                        </a:rPr>
                        <a:t>Tot el dia</a:t>
                      </a:r>
                    </a:p>
                  </a:txBody>
                  <a:tcPr/>
                </a:tc>
              </a:tr>
              <a:tr h="598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smtClean="0">
                          <a:latin typeface="Comic Sans MS" pitchFamily="66" charset="0"/>
                        </a:rPr>
                        <a:t>4 i 5 d’abril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 smtClean="0">
                          <a:latin typeface="Comic Sans MS" pitchFamily="66" charset="0"/>
                        </a:rPr>
                        <a:t>Colònies: Casa Mas </a:t>
                      </a:r>
                      <a:r>
                        <a:rPr lang="ca-ES" noProof="0" dirty="0" err="1" smtClean="0">
                          <a:latin typeface="Comic Sans MS" pitchFamily="66" charset="0"/>
                        </a:rPr>
                        <a:t>Gircós</a:t>
                      </a:r>
                      <a:r>
                        <a:rPr lang="ca-ES" noProof="0" dirty="0" smtClean="0">
                          <a:latin typeface="Comic Sans MS" pitchFamily="66" charset="0"/>
                        </a:rPr>
                        <a:t> (Garrotxa)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smtClean="0">
                          <a:latin typeface="Comic Sans MS" pitchFamily="66" charset="0"/>
                        </a:rPr>
                        <a:t>Dos dies</a:t>
                      </a:r>
                    </a:p>
                  </a:txBody>
                  <a:tcPr/>
                </a:tc>
              </a:tr>
              <a:tr h="598596">
                <a:tc>
                  <a:txBody>
                    <a:bodyPr/>
                    <a:lstStyle/>
                    <a:p>
                      <a:r>
                        <a:rPr lang="ca-ES" noProof="0" dirty="0" smtClean="0">
                          <a:latin typeface="Comic Sans MS" pitchFamily="66" charset="0"/>
                        </a:rPr>
                        <a:t>Al</a:t>
                      </a:r>
                      <a:r>
                        <a:rPr lang="ca-ES" baseline="0" noProof="0" dirty="0" smtClean="0">
                          <a:latin typeface="Comic Sans MS" pitchFamily="66" charset="0"/>
                        </a:rPr>
                        <a:t> llarg del curs</a:t>
                      </a:r>
                      <a:endParaRPr lang="ca-ES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 smtClean="0">
                          <a:latin typeface="Comic Sans MS" pitchFamily="66" charset="0"/>
                        </a:rPr>
                        <a:t>Sortides per l’entorn de Santa Perpètua</a:t>
                      </a:r>
                      <a:endParaRPr lang="ca-ES" sz="14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Comic Sans MS" pitchFamily="66" charset="0"/>
                        </a:rPr>
                        <a:t>Mig</a:t>
                      </a:r>
                      <a:r>
                        <a:rPr lang="ca-ES" baseline="0" noProof="0" dirty="0" smtClean="0">
                          <a:latin typeface="Comic Sans MS" pitchFamily="66" charset="0"/>
                        </a:rPr>
                        <a:t> dia</a:t>
                      </a:r>
                      <a:endParaRPr lang="ca-ES" noProof="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07504" y="339874"/>
            <a:ext cx="7128792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 Light" pitchFamily="18" charset="0"/>
                <a:ea typeface="+mj-ea"/>
              </a:rPr>
              <a:t>ORGANITZACIÓ DEL TEMPS A L’AULA </a:t>
            </a:r>
            <a:endParaRPr kumimoji="0" lang="ca-E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Cond Light" pitchFamily="18" charset="0"/>
              <a:ea typeface="+mj-ea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1131590"/>
          <a:ext cx="5976663" cy="37081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6386"/>
                <a:gridCol w="995835"/>
                <a:gridCol w="995835"/>
                <a:gridCol w="996386"/>
                <a:gridCol w="995835"/>
                <a:gridCol w="996386"/>
              </a:tblGrid>
              <a:tr h="31852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DILLUNS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DIMARTS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DIMECRES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DIJOUS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DIVENDRES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</a:tr>
              <a:tr h="34091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9.00 –09.30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PLA</a:t>
                      </a:r>
                      <a:r>
                        <a:rPr lang="ca-ES" sz="900" baseline="0" smtClean="0"/>
                        <a:t> SETMANAL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LECTURA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LECTURA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LECTURA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LECTURA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</a:tr>
              <a:tr h="538224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9.30 – 10.30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ca-ES" sz="100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100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1000" smtClean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smtClean="0">
                          <a:latin typeface="Arial Narrow" pitchFamily="34" charset="0"/>
                          <a:ea typeface="Times New Roman"/>
                        </a:rPr>
                        <a:t>(</a:t>
                      </a:r>
                      <a:r>
                        <a:rPr lang="ca-ES" sz="1000" noProof="0" smtClean="0">
                          <a:latin typeface="Arial Narrow" pitchFamily="34" charset="0"/>
                          <a:ea typeface="Times New Roman"/>
                        </a:rPr>
                        <a:t>Suport</a:t>
                      </a:r>
                      <a:r>
                        <a:rPr lang="ca-ES" sz="1000" baseline="0" smtClean="0">
                          <a:latin typeface="Arial Narrow" pitchFamily="34" charset="0"/>
                          <a:ea typeface="Times New Roman"/>
                        </a:rPr>
                        <a:t> David)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  <a:cs typeface="Arial"/>
                        </a:rPr>
                        <a:t>ENGLISH</a:t>
                      </a: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</a:tr>
              <a:tr h="36480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10.30 – 11.00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JOC LLIURE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JOC LLIURE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JOC LLIURE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JOC LLIURE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smtClean="0"/>
                        <a:t>JOC LLIURE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4677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11.00 – 12.30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ca-ES" sz="800" smtClean="0"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800" smtClean="0"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800" smtClean="0"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smtClean="0">
                          <a:latin typeface="Arial Narrow" pitchFamily="34" charset="0"/>
                        </a:rPr>
                        <a:t>PROJECTE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800" smtClean="0"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9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smtClean="0">
                          <a:latin typeface="Arial Narrow" pitchFamily="34" charset="0"/>
                          <a:ea typeface="Times New Roman"/>
                        </a:rPr>
                        <a:t>MÚSICA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EDUCACIÓ FÍSICA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(</a:t>
                      </a:r>
                      <a:r>
                        <a:rPr lang="ca-ES" sz="1000" smtClean="0">
                          <a:latin typeface="Arial Narrow" pitchFamily="34" charset="0"/>
                          <a:ea typeface="Times New Roman"/>
                        </a:rPr>
                        <a:t>Suport</a:t>
                      </a:r>
                      <a:r>
                        <a:rPr lang="ca-ES" sz="1000" baseline="0" smtClean="0">
                          <a:latin typeface="Arial Narrow" pitchFamily="34" charset="0"/>
                          <a:ea typeface="Times New Roman"/>
                        </a:rPr>
                        <a:t> David)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</a:tr>
              <a:tr h="235905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ca-ES" sz="90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12.30 – 15:00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8164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smtClean="0"/>
                        <a:t>16.00-16.30</a:t>
                      </a:r>
                      <a:endParaRPr lang="ca-ES" sz="900" dirty="0">
                        <a:latin typeface="Times New Roman"/>
                        <a:ea typeface="Times New Roman"/>
                      </a:endParaRPr>
                    </a:p>
                  </a:txBody>
                  <a:tcPr marL="41835" marR="418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 smtClean="0"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</a:rPr>
                        <a:t>ENGLISH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a-ES" sz="10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latin typeface="Arial Narrow" pitchFamily="34" charset="0"/>
                          <a:ea typeface="Times New Roman"/>
                        </a:rPr>
                        <a:t>(Suport</a:t>
                      </a:r>
                      <a:r>
                        <a:rPr lang="ca-ES" sz="1000" baseline="0" noProof="0" dirty="0" smtClean="0">
                          <a:latin typeface="Arial Narrow" pitchFamily="34" charset="0"/>
                          <a:ea typeface="Times New Roman"/>
                        </a:rPr>
                        <a:t> Xavi/Iván)</a:t>
                      </a:r>
                      <a:endParaRPr lang="ca-ES" sz="1000" noProof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 Narrow" pitchFamily="34" charset="0"/>
                          <a:ea typeface="Times New Roman"/>
                        </a:rPr>
                        <a:t>PROJECTE</a:t>
                      </a:r>
                      <a:endParaRPr lang="ca-ES" sz="10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ESPAIS</a:t>
                      </a:r>
                      <a:endParaRPr lang="ca-ES" sz="10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ESPAI DE COMUNICACIÓ</a:t>
                      </a:r>
                      <a:endParaRPr lang="ca-ES" sz="10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41835" marR="4183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78904" y="1419622"/>
            <a:ext cx="76535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itchFamily="18" charset="0"/>
                <a:sym typeface="Arial"/>
              </a:rPr>
              <a:t>REPTES QUE ENS PROPOSEM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1164</Words>
  <Application>Microsoft Office PowerPoint</Application>
  <PresentationFormat>Presentación en pantalla (16:9)</PresentationFormat>
  <Paragraphs>226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Eglamour template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EL GRUP CLASSE  I LA VIDA A L’AULA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Sylvia</dc:creator>
  <cp:lastModifiedBy>Sylvia Blázquez</cp:lastModifiedBy>
  <cp:revision>36</cp:revision>
  <dcterms:modified xsi:type="dcterms:W3CDTF">2019-01-13T21:47:30Z</dcterms:modified>
</cp:coreProperties>
</file>