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80" r:id="rId3"/>
    <p:sldId id="275" r:id="rId4"/>
    <p:sldId id="276" r:id="rId5"/>
    <p:sldId id="277" r:id="rId6"/>
    <p:sldId id="287" r:id="rId7"/>
    <p:sldId id="288" r:id="rId8"/>
    <p:sldId id="289" r:id="rId9"/>
    <p:sldId id="290" r:id="rId10"/>
    <p:sldId id="291" r:id="rId11"/>
    <p:sldId id="278" r:id="rId12"/>
    <p:sldId id="279" r:id="rId13"/>
    <p:sldId id="281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96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30/09/2018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30/09/2018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442914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700" dirty="0" smtClean="0">
                <a:latin typeface="AR CHRISTY" pitchFamily="2" charset="0"/>
              </a:rPr>
              <a:t/>
            </a:r>
            <a:br>
              <a:rPr lang="es-ES" sz="6700" dirty="0" smtClean="0">
                <a:latin typeface="AR CHRISTY" pitchFamily="2" charset="0"/>
              </a:rPr>
            </a:br>
            <a:r>
              <a:rPr lang="es-ES" sz="6700" dirty="0" smtClean="0">
                <a:latin typeface="AR CHRISTY" pitchFamily="2" charset="0"/>
              </a:rPr>
              <a:t/>
            </a:r>
            <a:br>
              <a:rPr lang="es-ES" sz="6700" dirty="0" smtClean="0">
                <a:latin typeface="AR CHRISTY" pitchFamily="2" charset="0"/>
              </a:rPr>
            </a:br>
            <a:r>
              <a:rPr lang="es-ES" sz="6700" dirty="0" smtClean="0">
                <a:latin typeface="AR CHRISTY" pitchFamily="2" charset="0"/>
              </a:rPr>
              <a:t>REUNIÓ D’INICI DE CURS 2017/18</a:t>
            </a:r>
            <a:br>
              <a:rPr lang="es-ES" sz="6700" dirty="0" smtClean="0">
                <a:latin typeface="AR CHRISTY" pitchFamily="2" charset="0"/>
              </a:rPr>
            </a:br>
            <a:r>
              <a:rPr lang="es-ES" sz="6700" dirty="0" smtClean="0">
                <a:latin typeface="AR CHRISTY" pitchFamily="2" charset="0"/>
              </a:rPr>
              <a:t>P4</a:t>
            </a:r>
            <a:br>
              <a:rPr lang="es-ES" sz="6700" dirty="0" smtClean="0">
                <a:latin typeface="AR CHRISTY" pitchFamily="2" charset="0"/>
              </a:rPr>
            </a:br>
            <a:r>
              <a:rPr lang="es-ES" sz="6700" dirty="0" smtClean="0"/>
              <a:t/>
            </a:r>
            <a:br>
              <a:rPr lang="es-ES" sz="6700" dirty="0" smtClean="0"/>
            </a:br>
            <a:r>
              <a:rPr lang="es-ES" dirty="0" smtClean="0">
                <a:latin typeface="AR CHRISTY" pitchFamily="2" charset="0"/>
              </a:rPr>
              <a:t>2.10.18</a:t>
            </a:r>
            <a:endParaRPr lang="es-ES" dirty="0">
              <a:latin typeface="AR CHRISTY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ESCOLA ELS AIGÜEROLS\CURS 18 - 19\FOTOS\RACONS A L'AULA\dibuix en directe\IMG_2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2857405" cy="2143140"/>
          </a:xfrm>
          <a:prstGeom prst="rect">
            <a:avLst/>
          </a:prstGeom>
          <a:noFill/>
        </p:spPr>
      </p:pic>
      <p:pic>
        <p:nvPicPr>
          <p:cNvPr id="5123" name="Picture 3" descr="E:\ESCOLA ELS AIGÜEROLS\CURS 18 - 19\FOTOS\RACONS A L'AULA\dibuix en directe\IMG_2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71916" y="1085746"/>
            <a:ext cx="2399903" cy="1800000"/>
          </a:xfrm>
          <a:prstGeom prst="rect">
            <a:avLst/>
          </a:prstGeom>
          <a:noFill/>
        </p:spPr>
      </p:pic>
      <p:pic>
        <p:nvPicPr>
          <p:cNvPr id="5124" name="Picture 4" descr="E:\ESCOLA ELS AIGÜEROLS\CURS 18 - 19\FOTOS\RACONS A L'AULA\dibuix en directe\IMG_2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071546"/>
            <a:ext cx="2399903" cy="1800000"/>
          </a:xfrm>
          <a:prstGeom prst="rect">
            <a:avLst/>
          </a:prstGeom>
          <a:noFill/>
        </p:spPr>
      </p:pic>
      <p:pic>
        <p:nvPicPr>
          <p:cNvPr id="5127" name="Picture 7" descr="E:\ESCOLA ELS AIGÜEROLS\CURS 18 - 19\FOTOS\RACONS A L'AULA\20180914_0955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43380"/>
            <a:ext cx="2400000" cy="1800000"/>
          </a:xfrm>
          <a:prstGeom prst="rect">
            <a:avLst/>
          </a:prstGeom>
          <a:noFill/>
        </p:spPr>
      </p:pic>
      <p:pic>
        <p:nvPicPr>
          <p:cNvPr id="5128" name="Picture 8" descr="E:\ESCOLA ELS AIGÜEROLS\CURS 18 - 19\FOTOS\RACONS A L'AULA\20180914_0954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714752"/>
            <a:ext cx="2762270" cy="2071702"/>
          </a:xfrm>
          <a:prstGeom prst="rect">
            <a:avLst/>
          </a:prstGeom>
          <a:noFill/>
        </p:spPr>
      </p:pic>
      <p:pic>
        <p:nvPicPr>
          <p:cNvPr id="5129" name="Picture 9" descr="E:\ESCOLA ELS AIGÜEROLS\CURS 18 - 19\FOTOS\RACONS A L'AULA\20180914_0955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571876"/>
            <a:ext cx="2762269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 CHRISTY" pitchFamily="2" charset="0"/>
              </a:rPr>
              <a:t>ASPECTES PER AFAVORIR L’EVOLUCIÓ DELS INFANTS</a:t>
            </a:r>
            <a:endParaRPr lang="es-ES" dirty="0">
              <a:latin typeface="AR CHRISTY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928934"/>
            <a:ext cx="8229600" cy="3493784"/>
          </a:xfrm>
        </p:spPr>
        <p:txBody>
          <a:bodyPr/>
          <a:lstStyle/>
          <a:p>
            <a:r>
              <a:rPr lang="es-ES" dirty="0" smtClean="0">
                <a:latin typeface="Bradley Hand ITC" pitchFamily="66" charset="0"/>
              </a:rPr>
              <a:t>HÀBITS I AUTONOMIA PERSONAL</a:t>
            </a:r>
          </a:p>
          <a:p>
            <a:r>
              <a:rPr lang="es-ES" dirty="0" smtClean="0">
                <a:latin typeface="Bradley Hand ITC" pitchFamily="66" charset="0"/>
              </a:rPr>
              <a:t>LÍMITS I NORMES</a:t>
            </a:r>
          </a:p>
          <a:p>
            <a:r>
              <a:rPr lang="es-ES" dirty="0" smtClean="0">
                <a:latin typeface="Bradley Hand ITC" pitchFamily="66" charset="0"/>
              </a:rPr>
              <a:t>TELEVISIÓ</a:t>
            </a:r>
          </a:p>
          <a:p>
            <a:r>
              <a:rPr lang="es-ES" dirty="0" smtClean="0">
                <a:latin typeface="Bradley Hand ITC" pitchFamily="66" charset="0"/>
              </a:rPr>
              <a:t>LLENGUATGE</a:t>
            </a:r>
          </a:p>
          <a:p>
            <a:endParaRPr lang="es-ES" dirty="0" smtClean="0">
              <a:latin typeface="Bradley Hand ITC" pitchFamily="66" charset="0"/>
            </a:endParaRPr>
          </a:p>
          <a:p>
            <a:r>
              <a:rPr lang="es-ES" dirty="0" smtClean="0">
                <a:latin typeface="Bradley Hand ITC" pitchFamily="66" charset="0"/>
              </a:rPr>
              <a:t>PROJECTES</a:t>
            </a:r>
          </a:p>
          <a:p>
            <a:r>
              <a:rPr lang="es-ES" dirty="0" smtClean="0">
                <a:latin typeface="Bradley Hand ITC" pitchFamily="66" charset="0"/>
              </a:rPr>
              <a:t>ESPAIS</a:t>
            </a:r>
          </a:p>
          <a:p>
            <a:endParaRPr lang="es-ES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 CHRISTY" pitchFamily="2" charset="0"/>
              </a:rPr>
              <a:t>DOCUMENTACIÓ, INFORMES I ENTREVISTES</a:t>
            </a:r>
            <a:endParaRPr lang="es-ES" dirty="0">
              <a:latin typeface="AR CHRISTY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38542"/>
          </a:xfrm>
        </p:spPr>
        <p:txBody>
          <a:bodyPr/>
          <a:lstStyle/>
          <a:p>
            <a:r>
              <a:rPr lang="es-ES" dirty="0" smtClean="0">
                <a:latin typeface="Bradley Hand ITC" pitchFamily="66" charset="0"/>
              </a:rPr>
              <a:t>Dos informes (</a:t>
            </a:r>
            <a:r>
              <a:rPr lang="es-ES" dirty="0" err="1" smtClean="0">
                <a:latin typeface="Bradley Hand ITC" pitchFamily="66" charset="0"/>
              </a:rPr>
              <a:t>gener</a:t>
            </a:r>
            <a:r>
              <a:rPr lang="es-ES" dirty="0" smtClean="0">
                <a:latin typeface="Bradley Hand ITC" pitchFamily="66" charset="0"/>
              </a:rPr>
              <a:t> i </a:t>
            </a:r>
            <a:r>
              <a:rPr lang="es-ES" dirty="0" err="1" smtClean="0">
                <a:latin typeface="Bradley Hand ITC" pitchFamily="66" charset="0"/>
              </a:rPr>
              <a:t>juny</a:t>
            </a:r>
            <a:r>
              <a:rPr lang="es-ES" dirty="0" smtClean="0">
                <a:latin typeface="Bradley Hand ITC" pitchFamily="66" charset="0"/>
              </a:rPr>
              <a:t>)</a:t>
            </a:r>
          </a:p>
          <a:p>
            <a:r>
              <a:rPr lang="es-ES" dirty="0" err="1" smtClean="0">
                <a:latin typeface="Bradley Hand ITC" pitchFamily="66" charset="0"/>
              </a:rPr>
              <a:t>Documentació</a:t>
            </a:r>
            <a:r>
              <a:rPr lang="es-ES" dirty="0" smtClean="0">
                <a:latin typeface="Bradley Hand ITC" pitchFamily="66" charset="0"/>
              </a:rPr>
              <a:t> </a:t>
            </a:r>
            <a:r>
              <a:rPr lang="es-ES" dirty="0" err="1" smtClean="0">
                <a:latin typeface="Bradley Hand ITC" pitchFamily="66" charset="0"/>
              </a:rPr>
              <a:t>dels</a:t>
            </a:r>
            <a:r>
              <a:rPr lang="es-ES" dirty="0" smtClean="0">
                <a:latin typeface="Bradley Hand ITC" pitchFamily="66" charset="0"/>
              </a:rPr>
              <a:t> </a:t>
            </a:r>
            <a:r>
              <a:rPr lang="es-ES" dirty="0" err="1" smtClean="0">
                <a:latin typeface="Bradley Hand ITC" pitchFamily="66" charset="0"/>
              </a:rPr>
              <a:t>projectes</a:t>
            </a:r>
            <a:endParaRPr lang="es-ES" dirty="0" smtClean="0">
              <a:latin typeface="Bradley Hand ITC" pitchFamily="66" charset="0"/>
            </a:endParaRPr>
          </a:p>
          <a:p>
            <a:r>
              <a:rPr lang="es-ES" dirty="0" smtClean="0">
                <a:latin typeface="Bradley Hand ITC" pitchFamily="66" charset="0"/>
              </a:rPr>
              <a:t>Una entrevista </a:t>
            </a:r>
            <a:r>
              <a:rPr lang="es-ES" dirty="0" err="1" smtClean="0">
                <a:latin typeface="Bradley Hand ITC" pitchFamily="66" charset="0"/>
              </a:rPr>
              <a:t>com</a:t>
            </a:r>
            <a:r>
              <a:rPr lang="es-ES" dirty="0" smtClean="0">
                <a:latin typeface="Bradley Hand ITC" pitchFamily="66" charset="0"/>
              </a:rPr>
              <a:t> a </a:t>
            </a:r>
            <a:r>
              <a:rPr lang="es-ES" dirty="0" err="1" smtClean="0">
                <a:latin typeface="Bradley Hand ITC" pitchFamily="66" charset="0"/>
              </a:rPr>
              <a:t>mínim</a:t>
            </a:r>
            <a:r>
              <a:rPr lang="es-ES" dirty="0" smtClean="0">
                <a:latin typeface="Bradley Hand ITC" pitchFamily="66" charset="0"/>
              </a:rPr>
              <a:t> al </a:t>
            </a:r>
            <a:r>
              <a:rPr lang="es-ES" dirty="0" err="1" smtClean="0">
                <a:latin typeface="Bradley Hand ITC" pitchFamily="66" charset="0"/>
              </a:rPr>
              <a:t>llarg</a:t>
            </a:r>
            <a:r>
              <a:rPr lang="es-ES" dirty="0" smtClean="0">
                <a:latin typeface="Bradley Hand ITC" pitchFamily="66" charset="0"/>
              </a:rPr>
              <a:t> del </a:t>
            </a:r>
            <a:r>
              <a:rPr lang="es-ES" dirty="0" err="1" smtClean="0">
                <a:latin typeface="Bradley Hand ITC" pitchFamily="66" charset="0"/>
              </a:rPr>
              <a:t>curs</a:t>
            </a:r>
            <a:endParaRPr lang="es-ES" dirty="0" smtClean="0">
              <a:latin typeface="Bradley Hand ITC" pitchFamily="66" charset="0"/>
            </a:endParaRPr>
          </a:p>
          <a:p>
            <a:r>
              <a:rPr lang="es-ES" smtClean="0">
                <a:latin typeface="Bradley Hand ITC" pitchFamily="66" charset="0"/>
              </a:rPr>
              <a:t>Pissarra</a:t>
            </a:r>
            <a:endParaRPr lang="es-ES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 CHRISTY" pitchFamily="2" charset="0"/>
              </a:rPr>
              <a:t>SORTIDES, EXCURSIONS I ALTRES ACTIVITATS</a:t>
            </a:r>
            <a:endParaRPr lang="es-ES" dirty="0">
              <a:latin typeface="AR CHRISTY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latin typeface="Bradley Hand ITC" pitchFamily="66" charset="0"/>
              </a:rPr>
              <a:t>Dos </a:t>
            </a:r>
            <a:r>
              <a:rPr lang="es-ES" dirty="0" err="1" smtClean="0">
                <a:latin typeface="Bradley Hand ITC" pitchFamily="66" charset="0"/>
              </a:rPr>
              <a:t>sortides</a:t>
            </a:r>
            <a:r>
              <a:rPr lang="es-ES" dirty="0" smtClean="0">
                <a:latin typeface="Bradley Hand ITC" pitchFamily="66" charset="0"/>
              </a:rPr>
              <a:t> al </a:t>
            </a:r>
            <a:r>
              <a:rPr lang="es-ES" dirty="0" err="1" smtClean="0">
                <a:latin typeface="Bradley Hand ITC" pitchFamily="66" charset="0"/>
              </a:rPr>
              <a:t>llarg</a:t>
            </a:r>
            <a:r>
              <a:rPr lang="es-ES" dirty="0" smtClean="0">
                <a:latin typeface="Bradley Hand ITC" pitchFamily="66" charset="0"/>
              </a:rPr>
              <a:t> del </a:t>
            </a:r>
            <a:r>
              <a:rPr lang="es-ES" dirty="0" err="1" smtClean="0">
                <a:latin typeface="Bradley Hand ITC" pitchFamily="66" charset="0"/>
              </a:rPr>
              <a:t>curs</a:t>
            </a:r>
            <a:endParaRPr lang="es-ES" dirty="0" smtClean="0">
              <a:latin typeface="Bradley Hand ITC" pitchFamily="66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s-ES" dirty="0" err="1" smtClean="0">
                <a:latin typeface="Bradley Hand ITC" pitchFamily="66" charset="0"/>
              </a:rPr>
              <a:t>Aquarium</a:t>
            </a:r>
            <a:r>
              <a:rPr lang="es-ES" dirty="0" smtClean="0">
                <a:latin typeface="Bradley Hand ITC" pitchFamily="66" charset="0"/>
              </a:rPr>
              <a:t> de Barcelona</a:t>
            </a:r>
          </a:p>
          <a:p>
            <a:pPr lvl="2">
              <a:buFont typeface="Wingdings" pitchFamily="2" charset="2"/>
              <a:buChar char="Ø"/>
            </a:pPr>
            <a:r>
              <a:rPr lang="es-ES" dirty="0" smtClean="0">
                <a:latin typeface="Bradley Hand ITC" pitchFamily="66" charset="0"/>
              </a:rPr>
              <a:t>Per determinar</a:t>
            </a:r>
          </a:p>
          <a:p>
            <a:pPr lvl="2">
              <a:buFont typeface="Wingdings" pitchFamily="2" charset="2"/>
              <a:buChar char="Ø"/>
            </a:pPr>
            <a:r>
              <a:rPr lang="es-ES" dirty="0" err="1" smtClean="0">
                <a:latin typeface="Bradley Hand ITC" pitchFamily="66" charset="0"/>
              </a:rPr>
              <a:t>Teatre</a:t>
            </a:r>
            <a:endParaRPr lang="es-ES" dirty="0" smtClean="0">
              <a:latin typeface="Bradley Hand ITC" pitchFamily="66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s-ES" dirty="0" err="1" smtClean="0">
                <a:latin typeface="Bradley Hand ITC" pitchFamily="66" charset="0"/>
              </a:rPr>
              <a:t>Sortides</a:t>
            </a:r>
            <a:r>
              <a:rPr lang="es-ES" dirty="0" smtClean="0">
                <a:latin typeface="Bradley Hand ITC" pitchFamily="66" charset="0"/>
              </a:rPr>
              <a:t> </a:t>
            </a:r>
            <a:r>
              <a:rPr lang="es-ES" dirty="0" err="1" smtClean="0">
                <a:latin typeface="Bradley Hand ITC" pitchFamily="66" charset="0"/>
              </a:rPr>
              <a:t>pel</a:t>
            </a:r>
            <a:r>
              <a:rPr lang="es-ES" dirty="0" smtClean="0">
                <a:latin typeface="Bradley Hand ITC" pitchFamily="66" charset="0"/>
              </a:rPr>
              <a:t> </a:t>
            </a:r>
            <a:r>
              <a:rPr lang="es-ES" dirty="0" err="1" smtClean="0">
                <a:latin typeface="Bradley Hand ITC" pitchFamily="66" charset="0"/>
              </a:rPr>
              <a:t>barri</a:t>
            </a:r>
            <a:r>
              <a:rPr lang="es-ES" dirty="0" smtClean="0">
                <a:latin typeface="Bradley Hand ITC" pitchFamily="66" charset="0"/>
              </a:rPr>
              <a:t> </a:t>
            </a:r>
            <a:r>
              <a:rPr lang="es-ES" dirty="0" err="1" smtClean="0">
                <a:latin typeface="Bradley Hand ITC" pitchFamily="66" charset="0"/>
              </a:rPr>
              <a:t>segons</a:t>
            </a:r>
            <a:r>
              <a:rPr lang="es-ES" dirty="0" smtClean="0">
                <a:latin typeface="Bradley Hand ITC" pitchFamily="66" charset="0"/>
              </a:rPr>
              <a:t> el </a:t>
            </a:r>
            <a:r>
              <a:rPr lang="es-ES" dirty="0" err="1" smtClean="0">
                <a:latin typeface="Bradley Hand ITC" pitchFamily="66" charset="0"/>
              </a:rPr>
              <a:t>projecte</a:t>
            </a:r>
            <a:endParaRPr lang="es-ES" dirty="0" smtClean="0">
              <a:latin typeface="Bradley Hand ITC" pitchFamily="66" charset="0"/>
            </a:endParaRPr>
          </a:p>
          <a:p>
            <a:r>
              <a:rPr lang="es-ES" dirty="0" err="1" smtClean="0">
                <a:latin typeface="Bradley Hand ITC" pitchFamily="66" charset="0"/>
              </a:rPr>
              <a:t>Activitats</a:t>
            </a:r>
            <a:r>
              <a:rPr lang="es-ES" dirty="0" smtClean="0">
                <a:latin typeface="Bradley Hand ITC" pitchFamily="66" charset="0"/>
              </a:rPr>
              <a:t> de la </a:t>
            </a:r>
            <a:r>
              <a:rPr lang="es-ES" dirty="0" err="1" smtClean="0">
                <a:latin typeface="Bradley Hand ITC" pitchFamily="66" charset="0"/>
              </a:rPr>
              <a:t>Programació</a:t>
            </a:r>
            <a:r>
              <a:rPr lang="es-ES" dirty="0" smtClean="0">
                <a:latin typeface="Bradley Hand ITC" pitchFamily="66" charset="0"/>
              </a:rPr>
              <a:t> estable de </a:t>
            </a:r>
            <a:r>
              <a:rPr lang="es-ES" dirty="0" err="1" smtClean="0">
                <a:latin typeface="Bradley Hand ITC" pitchFamily="66" charset="0"/>
              </a:rPr>
              <a:t>l’Ajuntament</a:t>
            </a:r>
            <a:endParaRPr lang="es-ES" dirty="0" smtClean="0">
              <a:latin typeface="Bradley Hand ITC" pitchFamily="66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s-ES" dirty="0" smtClean="0">
                <a:latin typeface="Bradley Hand ITC" pitchFamily="66" charset="0"/>
              </a:rPr>
              <a:t>Biblioteca</a:t>
            </a:r>
          </a:p>
          <a:p>
            <a:pPr lvl="2">
              <a:buFont typeface="Wingdings" pitchFamily="2" charset="2"/>
              <a:buChar char="Ø"/>
            </a:pPr>
            <a:r>
              <a:rPr lang="es-ES" dirty="0" smtClean="0">
                <a:latin typeface="Bradley Hand ITC" pitchFamily="66" charset="0"/>
              </a:rPr>
              <a:t>La tortuga exploradora</a:t>
            </a:r>
          </a:p>
          <a:p>
            <a:pPr lvl="2">
              <a:buFont typeface="Wingdings" pitchFamily="2" charset="2"/>
              <a:buChar char="Ø"/>
            </a:pPr>
            <a:r>
              <a:rPr lang="es-ES" dirty="0" smtClean="0">
                <a:latin typeface="Bradley Hand ITC" pitchFamily="66" charset="0"/>
              </a:rPr>
              <a:t>El gran </a:t>
            </a:r>
            <a:r>
              <a:rPr lang="es-ES" dirty="0" err="1" smtClean="0">
                <a:latin typeface="Bradley Hand ITC" pitchFamily="66" charset="0"/>
              </a:rPr>
              <a:t>camí</a:t>
            </a:r>
            <a:r>
              <a:rPr lang="es-ES" dirty="0" smtClean="0">
                <a:latin typeface="Bradley Hand ITC" pitchFamily="66" charset="0"/>
              </a:rPr>
              <a:t> de </a:t>
            </a:r>
            <a:r>
              <a:rPr lang="es-ES" dirty="0" err="1" smtClean="0">
                <a:latin typeface="Bradley Hand ITC" pitchFamily="66" charset="0"/>
              </a:rPr>
              <a:t>l’aigua</a:t>
            </a:r>
            <a:endParaRPr lang="es-ES" dirty="0" smtClean="0">
              <a:latin typeface="Bradley Hand ITC" pitchFamily="66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s-ES" dirty="0" smtClean="0">
                <a:latin typeface="Bradley Hand ITC" pitchFamily="66" charset="0"/>
              </a:rPr>
              <a:t>El </a:t>
            </a:r>
            <a:r>
              <a:rPr lang="es-ES" dirty="0" err="1" smtClean="0">
                <a:latin typeface="Bradley Hand ITC" pitchFamily="66" charset="0"/>
              </a:rPr>
              <a:t>laboratori</a:t>
            </a:r>
            <a:r>
              <a:rPr lang="es-ES" dirty="0" smtClean="0">
                <a:latin typeface="Bradley Hand ITC" pitchFamily="66" charset="0"/>
              </a:rPr>
              <a:t> del </a:t>
            </a:r>
            <a:r>
              <a:rPr lang="es-ES" dirty="0" err="1" smtClean="0">
                <a:latin typeface="Bradley Hand ITC" pitchFamily="66" charset="0"/>
              </a:rPr>
              <a:t>Mag</a:t>
            </a:r>
            <a:r>
              <a:rPr lang="es-ES" dirty="0" smtClean="0">
                <a:latin typeface="Bradley Hand ITC" pitchFamily="66" charset="0"/>
              </a:rPr>
              <a:t> </a:t>
            </a:r>
            <a:r>
              <a:rPr lang="es-ES" dirty="0" err="1" smtClean="0">
                <a:latin typeface="Bradley Hand ITC" pitchFamily="66" charset="0"/>
              </a:rPr>
              <a:t>Merlí</a:t>
            </a:r>
            <a:endParaRPr lang="es-ES" dirty="0" smtClean="0">
              <a:latin typeface="Bradley Hand ITC" pitchFamily="66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s-ES" dirty="0" err="1" smtClean="0">
                <a:latin typeface="Bradley Hand ITC" pitchFamily="66" charset="0"/>
              </a:rPr>
              <a:t>Bee-bots</a:t>
            </a:r>
            <a:r>
              <a:rPr lang="es-ES" dirty="0" smtClean="0">
                <a:latin typeface="Bradley Hand ITC" pitchFamily="66" charset="0"/>
              </a:rPr>
              <a:t>		</a:t>
            </a:r>
            <a:endParaRPr lang="es-ES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 CHRISTY" pitchFamily="2" charset="0"/>
              </a:rPr>
              <a:t>FESTES </a:t>
            </a:r>
            <a:br>
              <a:rPr lang="es-ES" dirty="0" smtClean="0">
                <a:latin typeface="AR CHRISTY" pitchFamily="2" charset="0"/>
              </a:rPr>
            </a:br>
            <a:r>
              <a:rPr lang="es-ES" dirty="0" smtClean="0">
                <a:latin typeface="AR CHRISTY" pitchFamily="2" charset="0"/>
              </a:rPr>
              <a:t>US NECESSITEM PER…</a:t>
            </a:r>
            <a:endParaRPr lang="es-ES" dirty="0">
              <a:latin typeface="AR CHRISTY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609980"/>
          </a:xfrm>
        </p:spPr>
        <p:txBody>
          <a:bodyPr/>
          <a:lstStyle/>
          <a:p>
            <a:pPr algn="r">
              <a:buNone/>
            </a:pPr>
            <a:r>
              <a:rPr lang="es-ES" dirty="0" smtClean="0">
                <a:latin typeface="Bradley Hand ITC" pitchFamily="66" charset="0"/>
              </a:rPr>
              <a:t>A </a:t>
            </a:r>
            <a:r>
              <a:rPr lang="es-ES" dirty="0" err="1" smtClean="0">
                <a:latin typeface="Bradley Hand ITC" pitchFamily="66" charset="0"/>
              </a:rPr>
              <a:t>l’escola</a:t>
            </a:r>
            <a:r>
              <a:rPr lang="es-ES" dirty="0" smtClean="0">
                <a:latin typeface="Bradley Hand ITC" pitchFamily="66" charset="0"/>
              </a:rPr>
              <a:t> </a:t>
            </a:r>
            <a:r>
              <a:rPr lang="es-ES" dirty="0" err="1" smtClean="0">
                <a:latin typeface="Bradley Hand ITC" pitchFamily="66" charset="0"/>
              </a:rPr>
              <a:t>celebrem</a:t>
            </a:r>
            <a:r>
              <a:rPr lang="es-ES" dirty="0" smtClean="0">
                <a:latin typeface="Bradley Hand ITC" pitchFamily="66" charset="0"/>
              </a:rPr>
              <a:t> les </a:t>
            </a:r>
            <a:r>
              <a:rPr lang="es-ES" dirty="0" err="1" smtClean="0">
                <a:latin typeface="Bradley Hand ITC" pitchFamily="66" charset="0"/>
              </a:rPr>
              <a:t>festes</a:t>
            </a:r>
            <a:r>
              <a:rPr lang="es-ES" dirty="0" smtClean="0">
                <a:latin typeface="Bradley Hand ITC" pitchFamily="66" charset="0"/>
              </a:rPr>
              <a:t> </a:t>
            </a:r>
            <a:r>
              <a:rPr lang="es-ES" dirty="0" err="1" smtClean="0">
                <a:latin typeface="Bradley Hand ITC" pitchFamily="66" charset="0"/>
              </a:rPr>
              <a:t>tradicionals</a:t>
            </a:r>
            <a:r>
              <a:rPr lang="es-ES" dirty="0" smtClean="0">
                <a:latin typeface="Bradley Hand ITC" pitchFamily="66" charset="0"/>
              </a:rPr>
              <a:t> catalanes.</a:t>
            </a:r>
          </a:p>
          <a:p>
            <a:pPr algn="r">
              <a:buNone/>
            </a:pPr>
            <a:endParaRPr lang="es-ES" dirty="0" smtClean="0">
              <a:latin typeface="Bradley Hand ITC" pitchFamily="66" charset="0"/>
            </a:endParaRPr>
          </a:p>
          <a:p>
            <a:pPr algn="r">
              <a:buNone/>
            </a:pPr>
            <a:r>
              <a:rPr lang="es-ES" dirty="0" err="1" smtClean="0">
                <a:latin typeface="Bradley Hand ITC" pitchFamily="66" charset="0"/>
              </a:rPr>
              <a:t>Com</a:t>
            </a:r>
            <a:r>
              <a:rPr lang="es-ES" dirty="0" smtClean="0">
                <a:latin typeface="Bradley Hand ITC" pitchFamily="66" charset="0"/>
              </a:rPr>
              <a:t> </a:t>
            </a:r>
            <a:r>
              <a:rPr lang="es-ES" dirty="0" err="1" smtClean="0">
                <a:latin typeface="Bradley Hand ITC" pitchFamily="66" charset="0"/>
              </a:rPr>
              <a:t>sempre</a:t>
            </a:r>
            <a:r>
              <a:rPr lang="es-ES" dirty="0" smtClean="0">
                <a:latin typeface="Bradley Hand ITC" pitchFamily="66" charset="0"/>
              </a:rPr>
              <a:t> </a:t>
            </a:r>
            <a:r>
              <a:rPr lang="es-ES" dirty="0" err="1" smtClean="0">
                <a:latin typeface="Bradley Hand ITC" pitchFamily="66" charset="0"/>
              </a:rPr>
              <a:t>us</a:t>
            </a:r>
            <a:r>
              <a:rPr lang="es-ES" dirty="0" smtClean="0">
                <a:latin typeface="Bradley Hand ITC" pitchFamily="66" charset="0"/>
              </a:rPr>
              <a:t> </a:t>
            </a:r>
            <a:r>
              <a:rPr lang="es-ES" dirty="0" err="1" smtClean="0">
                <a:latin typeface="Bradley Hand ITC" pitchFamily="66" charset="0"/>
              </a:rPr>
              <a:t>demanarem</a:t>
            </a:r>
            <a:r>
              <a:rPr lang="es-ES" dirty="0" smtClean="0">
                <a:latin typeface="Bradley Hand ITC" pitchFamily="66" charset="0"/>
              </a:rPr>
              <a:t> la </a:t>
            </a:r>
            <a:r>
              <a:rPr lang="es-ES" dirty="0" err="1" smtClean="0">
                <a:latin typeface="Bradley Hand ITC" pitchFamily="66" charset="0"/>
              </a:rPr>
              <a:t>vostra</a:t>
            </a:r>
            <a:r>
              <a:rPr lang="es-ES" dirty="0" smtClean="0">
                <a:latin typeface="Bradley Hand ITC" pitchFamily="66" charset="0"/>
              </a:rPr>
              <a:t> </a:t>
            </a:r>
            <a:r>
              <a:rPr lang="es-ES" dirty="0" err="1" smtClean="0">
                <a:latin typeface="Bradley Hand ITC" pitchFamily="66" charset="0"/>
              </a:rPr>
              <a:t>ajuda</a:t>
            </a:r>
            <a:r>
              <a:rPr lang="es-ES" dirty="0" smtClean="0">
                <a:latin typeface="Bradley Hand ITC" pitchFamily="66" charset="0"/>
              </a:rPr>
              <a:t> per </a:t>
            </a:r>
            <a:r>
              <a:rPr lang="es-ES" dirty="0" err="1" smtClean="0">
                <a:latin typeface="Bradley Hand ITC" pitchFamily="66" charset="0"/>
              </a:rPr>
              <a:t>acompanyar</a:t>
            </a:r>
            <a:r>
              <a:rPr lang="es-ES" dirty="0" smtClean="0">
                <a:latin typeface="Bradley Hand ITC" pitchFamily="66" charset="0"/>
              </a:rPr>
              <a:t>-nos a les </a:t>
            </a:r>
            <a:r>
              <a:rPr lang="es-ES" dirty="0" err="1" smtClean="0">
                <a:latin typeface="Bradley Hand ITC" pitchFamily="66" charset="0"/>
              </a:rPr>
              <a:t>sortides</a:t>
            </a:r>
            <a:r>
              <a:rPr lang="es-ES" dirty="0" smtClean="0">
                <a:latin typeface="Bradley Hand ITC" pitchFamily="66" charset="0"/>
              </a:rPr>
              <a:t>, </a:t>
            </a:r>
            <a:r>
              <a:rPr lang="es-ES" dirty="0" err="1" smtClean="0">
                <a:latin typeface="Bradley Hand ITC" pitchFamily="66" charset="0"/>
              </a:rPr>
              <a:t>durnant</a:t>
            </a:r>
            <a:r>
              <a:rPr lang="es-ES" dirty="0" smtClean="0">
                <a:latin typeface="Bradley Hand ITC" pitchFamily="66" charset="0"/>
              </a:rPr>
              <a:t> la </a:t>
            </a:r>
            <a:r>
              <a:rPr lang="es-ES" dirty="0" err="1" smtClean="0">
                <a:latin typeface="Bradley Hand ITC" pitchFamily="66" charset="0"/>
              </a:rPr>
              <a:t>Setmana</a:t>
            </a:r>
            <a:r>
              <a:rPr lang="es-ES" dirty="0" smtClean="0">
                <a:latin typeface="Bradley Hand ITC" pitchFamily="66" charset="0"/>
              </a:rPr>
              <a:t> de la </a:t>
            </a:r>
            <a:r>
              <a:rPr lang="es-ES" dirty="0" err="1" smtClean="0">
                <a:latin typeface="Bradley Hand ITC" pitchFamily="66" charset="0"/>
              </a:rPr>
              <a:t>creativitat</a:t>
            </a:r>
            <a:r>
              <a:rPr lang="es-ES" dirty="0" smtClean="0">
                <a:latin typeface="Bradley Hand ITC" pitchFamily="66" charset="0"/>
              </a:rPr>
              <a:t> per </a:t>
            </a:r>
            <a:r>
              <a:rPr lang="es-ES" dirty="0" err="1" smtClean="0">
                <a:latin typeface="Bradley Hand ITC" pitchFamily="66" charset="0"/>
              </a:rPr>
              <a:t>fer</a:t>
            </a:r>
            <a:r>
              <a:rPr lang="es-ES" dirty="0" smtClean="0">
                <a:latin typeface="Bradley Hand ITC" pitchFamily="66" charset="0"/>
              </a:rPr>
              <a:t> </a:t>
            </a:r>
            <a:r>
              <a:rPr lang="es-ES" dirty="0" err="1" smtClean="0">
                <a:latin typeface="Bradley Hand ITC" pitchFamily="66" charset="0"/>
              </a:rPr>
              <a:t>disfresses</a:t>
            </a:r>
            <a:r>
              <a:rPr lang="es-ES" dirty="0" smtClean="0">
                <a:latin typeface="Bradley Hand ITC" pitchFamily="66" charset="0"/>
              </a:rPr>
              <a:t>, per </a:t>
            </a:r>
            <a:r>
              <a:rPr lang="es-ES" dirty="0" err="1" smtClean="0">
                <a:latin typeface="Bradley Hand ITC" pitchFamily="66" charset="0"/>
              </a:rPr>
              <a:t>tallers</a:t>
            </a:r>
            <a:r>
              <a:rPr lang="es-ES" dirty="0" smtClean="0">
                <a:latin typeface="Bradley Hand ITC" pitchFamily="66" charset="0"/>
              </a:rPr>
              <a:t> de </a:t>
            </a:r>
            <a:r>
              <a:rPr lang="es-ES" dirty="0" err="1" smtClean="0">
                <a:latin typeface="Bradley Hand ITC" pitchFamily="66" charset="0"/>
              </a:rPr>
              <a:t>panellets</a:t>
            </a:r>
            <a:r>
              <a:rPr lang="es-ES" dirty="0" smtClean="0">
                <a:latin typeface="Bradley Hand ITC" pitchFamily="66" charset="0"/>
              </a:rPr>
              <a:t>, etc.  </a:t>
            </a:r>
            <a:endParaRPr lang="es-ES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 CHRISTY" pitchFamily="2" charset="0"/>
              </a:rPr>
              <a:t>OBJECTIU GENERAL D’ESCOLA</a:t>
            </a:r>
            <a:endParaRPr lang="es-ES" dirty="0">
              <a:latin typeface="AR CHRISTY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264320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4800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es-ES" sz="4800" dirty="0" smtClean="0">
                <a:latin typeface="Bradley Hand ITC" pitchFamily="66" charset="0"/>
              </a:rPr>
              <a:t>LA MEDITERRÀNEA</a:t>
            </a:r>
            <a:endParaRPr lang="es-ES" sz="4800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 CHRISTY" pitchFamily="2" charset="0"/>
              </a:rPr>
              <a:t>PARTICIPACIÓ A LA COMUNITAT EDUCATIVA</a:t>
            </a:r>
            <a:endParaRPr lang="es-ES" dirty="0">
              <a:latin typeface="AR CHRISTY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4031930"/>
          </a:xfrm>
        </p:spPr>
        <p:txBody>
          <a:bodyPr/>
          <a:lstStyle/>
          <a:p>
            <a:endParaRPr lang="es-ES" dirty="0" smtClean="0"/>
          </a:p>
          <a:p>
            <a:pPr lvl="1"/>
            <a:r>
              <a:rPr lang="ca-ES" dirty="0" smtClean="0">
                <a:latin typeface="Bradley Hand ITC" pitchFamily="66" charset="0"/>
              </a:rPr>
              <a:t>Comunicació directa amb el tutor (qualsevol dubte, incidència, proposta,...)</a:t>
            </a:r>
            <a:endParaRPr lang="es-ES" sz="2000" dirty="0" smtClean="0">
              <a:latin typeface="Bradley Hand ITC" pitchFamily="66" charset="0"/>
            </a:endParaRPr>
          </a:p>
          <a:p>
            <a:pPr lvl="1"/>
            <a:r>
              <a:rPr lang="ca-ES" dirty="0" smtClean="0">
                <a:latin typeface="Bradley Hand ITC" pitchFamily="66" charset="0"/>
              </a:rPr>
              <a:t>WEB</a:t>
            </a:r>
            <a:endParaRPr lang="es-ES" sz="2000" dirty="0" smtClean="0">
              <a:latin typeface="Bradley Hand ITC" pitchFamily="66" charset="0"/>
            </a:endParaRPr>
          </a:p>
          <a:p>
            <a:pPr lvl="1"/>
            <a:r>
              <a:rPr lang="ca-ES" dirty="0" smtClean="0">
                <a:latin typeface="Bradley Hand ITC" pitchFamily="66" charset="0"/>
              </a:rPr>
              <a:t>Aplicació </a:t>
            </a:r>
            <a:r>
              <a:rPr lang="ca-ES" dirty="0" err="1" smtClean="0">
                <a:latin typeface="Bradley Hand ITC" pitchFamily="66" charset="0"/>
              </a:rPr>
              <a:t>TokAppSchool</a:t>
            </a:r>
            <a:endParaRPr lang="es-ES" sz="2000" dirty="0" smtClean="0">
              <a:latin typeface="Bradley Hand ITC" pitchFamily="66" charset="0"/>
            </a:endParaRPr>
          </a:p>
          <a:p>
            <a:pPr lvl="1"/>
            <a:r>
              <a:rPr lang="ca-ES" dirty="0" smtClean="0">
                <a:latin typeface="Bradley Hand ITC" pitchFamily="66" charset="0"/>
              </a:rPr>
              <a:t>AMPA</a:t>
            </a:r>
            <a:endParaRPr lang="es-ES" sz="2000" dirty="0" smtClean="0">
              <a:latin typeface="Bradley Hand ITC" pitchFamily="66" charset="0"/>
            </a:endParaRPr>
          </a:p>
          <a:p>
            <a:pPr lvl="1"/>
            <a:r>
              <a:rPr lang="ca-ES" dirty="0" smtClean="0">
                <a:latin typeface="Bradley Hand ITC" pitchFamily="66" charset="0"/>
              </a:rPr>
              <a:t>Participació al Consell Escolar</a:t>
            </a:r>
          </a:p>
          <a:p>
            <a:pPr lvl="1"/>
            <a:r>
              <a:rPr lang="ca-ES" dirty="0" smtClean="0">
                <a:latin typeface="Bradley Hand ITC" pitchFamily="66" charset="0"/>
              </a:rPr>
              <a:t>Espais de reflexió</a:t>
            </a:r>
            <a:endParaRPr lang="es-ES" dirty="0" smtClean="0">
              <a:latin typeface="Bradley Hand ITC" pitchFamily="66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 CHRISTY" pitchFamily="2" charset="0"/>
              </a:rPr>
              <a:t>DUBTES I PREGUNTES</a:t>
            </a:r>
            <a:endParaRPr lang="es-ES" dirty="0">
              <a:latin typeface="AR CHRISTY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 CHRISTY" pitchFamily="2" charset="0"/>
              </a:rPr>
              <a:t>GRÀCIES PER ASSITIR!!</a:t>
            </a:r>
            <a:endParaRPr lang="es-ES" dirty="0">
              <a:latin typeface="AR CHRISTY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 CHRISTY" pitchFamily="2" charset="0"/>
              </a:rPr>
              <a:t>EQUIP DOCENT </a:t>
            </a:r>
            <a:endParaRPr lang="es-ES" dirty="0">
              <a:latin typeface="AR CHRISTY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00100" y="1857364"/>
            <a:ext cx="66437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000" b="1" dirty="0" smtClean="0">
                <a:latin typeface="Bradley Hand ITC" pitchFamily="66" charset="0"/>
              </a:rPr>
              <a:t>Tutora de P4: </a:t>
            </a:r>
            <a:r>
              <a:rPr lang="ca-ES" sz="2000" dirty="0" smtClean="0">
                <a:latin typeface="Bradley Hand ITC" pitchFamily="66" charset="0"/>
              </a:rPr>
              <a:t>Ana Jiménez, Eva </a:t>
            </a:r>
            <a:r>
              <a:rPr lang="ca-ES" sz="2000" dirty="0" err="1" smtClean="0">
                <a:latin typeface="Bradley Hand ITC" pitchFamily="66" charset="0"/>
              </a:rPr>
              <a:t>León</a:t>
            </a:r>
            <a:r>
              <a:rPr lang="ca-ES" sz="2000" dirty="0" smtClean="0">
                <a:latin typeface="Bradley Hand ITC" pitchFamily="66" charset="0"/>
              </a:rPr>
              <a:t> (tardes)</a:t>
            </a:r>
            <a:r>
              <a:rPr lang="es-ES" sz="2000" dirty="0" smtClean="0">
                <a:latin typeface="Bradley Hand ITC" pitchFamily="66" charset="0"/>
              </a:rPr>
              <a:t/>
            </a:r>
            <a:br>
              <a:rPr lang="es-ES" sz="2000" dirty="0" smtClean="0">
                <a:latin typeface="Bradley Hand ITC" pitchFamily="66" charset="0"/>
              </a:rPr>
            </a:br>
            <a:r>
              <a:rPr lang="ca-ES" sz="2000" b="1" dirty="0" smtClean="0">
                <a:latin typeface="Bradley Hand ITC" pitchFamily="66" charset="0"/>
              </a:rPr>
              <a:t>Mestra de reforç: </a:t>
            </a:r>
            <a:r>
              <a:rPr lang="ca-ES" sz="2000" dirty="0" smtClean="0">
                <a:latin typeface="Bradley Hand ITC" pitchFamily="66" charset="0"/>
              </a:rPr>
              <a:t>Alba Castilla (substituta d'Esther </a:t>
            </a:r>
            <a:r>
              <a:rPr lang="ca-ES" sz="2000" dirty="0" err="1" smtClean="0">
                <a:latin typeface="Bradley Hand ITC" pitchFamily="66" charset="0"/>
              </a:rPr>
              <a:t>Cusola</a:t>
            </a:r>
            <a:r>
              <a:rPr lang="ca-ES" sz="2000" dirty="0" smtClean="0">
                <a:latin typeface="Bradley Hand ITC" pitchFamily="66" charset="0"/>
              </a:rPr>
              <a:t>), Sira Ruiz i Elena Carreras</a:t>
            </a:r>
            <a:r>
              <a:rPr lang="es-ES" sz="2000" dirty="0" smtClean="0">
                <a:latin typeface="Bradley Hand ITC" pitchFamily="66" charset="0"/>
              </a:rPr>
              <a:t/>
            </a:r>
            <a:br>
              <a:rPr lang="es-ES" sz="2000" dirty="0" smtClean="0">
                <a:latin typeface="Bradley Hand ITC" pitchFamily="66" charset="0"/>
              </a:rPr>
            </a:br>
            <a:r>
              <a:rPr lang="ca-ES" sz="2000" b="1" dirty="0" smtClean="0">
                <a:latin typeface="Bradley Hand ITC" pitchFamily="66" charset="0"/>
              </a:rPr>
              <a:t>Mestra d’anglès: </a:t>
            </a:r>
            <a:r>
              <a:rPr lang="ca-ES" sz="2000" dirty="0" smtClean="0">
                <a:latin typeface="Bradley Hand ITC" pitchFamily="66" charset="0"/>
              </a:rPr>
              <a:t>Francesca Oller</a:t>
            </a:r>
            <a:r>
              <a:rPr lang="es-ES" sz="2000" dirty="0" smtClean="0">
                <a:latin typeface="Bradley Hand ITC" pitchFamily="66" charset="0"/>
              </a:rPr>
              <a:t/>
            </a:r>
            <a:br>
              <a:rPr lang="es-ES" sz="2000" dirty="0" smtClean="0">
                <a:latin typeface="Bradley Hand ITC" pitchFamily="66" charset="0"/>
              </a:rPr>
            </a:br>
            <a:r>
              <a:rPr lang="ca-ES" sz="2000" b="1" dirty="0" smtClean="0">
                <a:latin typeface="Bradley Hand ITC" pitchFamily="66" charset="0"/>
              </a:rPr>
              <a:t>Mestre d’educació especial: </a:t>
            </a:r>
            <a:r>
              <a:rPr lang="ca-ES" sz="2000" dirty="0" smtClean="0">
                <a:latin typeface="Bradley Hand ITC" pitchFamily="66" charset="0"/>
              </a:rPr>
              <a:t>Robert Compta</a:t>
            </a:r>
            <a:r>
              <a:rPr lang="es-ES" sz="2000" dirty="0" smtClean="0">
                <a:latin typeface="Bradley Hand ITC" pitchFamily="66" charset="0"/>
              </a:rPr>
              <a:t/>
            </a:r>
            <a:br>
              <a:rPr lang="es-ES" sz="2000" dirty="0" smtClean="0">
                <a:latin typeface="Bradley Hand ITC" pitchFamily="66" charset="0"/>
              </a:rPr>
            </a:br>
            <a:r>
              <a:rPr lang="ca-ES" sz="2000" b="1" dirty="0" smtClean="0">
                <a:latin typeface="Bradley Hand ITC" pitchFamily="66" charset="0"/>
              </a:rPr>
              <a:t>Mestra de psicomotricitat: </a:t>
            </a:r>
            <a:r>
              <a:rPr lang="ca-ES" sz="2000" dirty="0" smtClean="0">
                <a:latin typeface="Bradley Hand ITC" pitchFamily="66" charset="0"/>
              </a:rPr>
              <a:t>Alba Castilla</a:t>
            </a:r>
          </a:p>
          <a:p>
            <a:pPr>
              <a:lnSpc>
                <a:spcPct val="150000"/>
              </a:lnSpc>
            </a:pPr>
            <a:r>
              <a:rPr lang="ca-ES" sz="2000" b="1" dirty="0" smtClean="0">
                <a:latin typeface="Bradley Hand ITC" pitchFamily="66" charset="0"/>
              </a:rPr>
              <a:t>Mestres d'Espais:</a:t>
            </a:r>
            <a:r>
              <a:rPr lang="ca-ES" sz="2000" dirty="0" smtClean="0">
                <a:latin typeface="Bradley Hand ITC" pitchFamily="66" charset="0"/>
              </a:rPr>
              <a:t>  Eva </a:t>
            </a:r>
            <a:r>
              <a:rPr lang="ca-ES" sz="2000" dirty="0" err="1" smtClean="0">
                <a:latin typeface="Bradley Hand ITC" pitchFamily="66" charset="0"/>
              </a:rPr>
              <a:t>León</a:t>
            </a:r>
            <a:r>
              <a:rPr lang="ca-ES" sz="2000" dirty="0" smtClean="0">
                <a:latin typeface="Bradley Hand ITC" pitchFamily="66" charset="0"/>
              </a:rPr>
              <a:t>, Alba Castilla, Esther Carmona, Sandra </a:t>
            </a:r>
            <a:r>
              <a:rPr lang="ca-ES" sz="2000" dirty="0" err="1" smtClean="0">
                <a:latin typeface="Bradley Hand ITC" pitchFamily="66" charset="0"/>
              </a:rPr>
              <a:t>Brosa</a:t>
            </a:r>
            <a:r>
              <a:rPr lang="ca-ES" sz="2000" dirty="0" smtClean="0">
                <a:latin typeface="Bradley Hand ITC" pitchFamily="66" charset="0"/>
              </a:rPr>
              <a:t> i Robert </a:t>
            </a:r>
            <a:r>
              <a:rPr lang="ca-ES" sz="2000" dirty="0" smtClean="0">
                <a:latin typeface="Bradley Hand ITC" pitchFamily="66" charset="0"/>
              </a:rPr>
              <a:t>Compta</a:t>
            </a:r>
            <a:endParaRPr lang="es-ES" sz="2000" dirty="0" smtClean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 err="1" smtClean="0">
                <a:latin typeface="Bradley Hand ITC" pitchFamily="66" charset="0"/>
              </a:rPr>
              <a:t>Menjador</a:t>
            </a:r>
            <a:r>
              <a:rPr lang="es-ES" sz="2000" dirty="0" smtClean="0">
                <a:latin typeface="Bradley Hand ITC" pitchFamily="66" charset="0"/>
              </a:rPr>
              <a:t>: </a:t>
            </a:r>
            <a:r>
              <a:rPr lang="es-ES" sz="2000" dirty="0" err="1" smtClean="0">
                <a:latin typeface="Bradley Hand ITC" pitchFamily="66" charset="0"/>
              </a:rPr>
              <a:t>Maria</a:t>
            </a:r>
            <a:r>
              <a:rPr lang="es-ES" sz="2000" dirty="0" smtClean="0">
                <a:latin typeface="Bradley Hand ITC" pitchFamily="66" charset="0"/>
              </a:rPr>
              <a:t> Egea</a:t>
            </a:r>
          </a:p>
          <a:p>
            <a:pPr>
              <a:lnSpc>
                <a:spcPct val="150000"/>
              </a:lnSpc>
            </a:pPr>
            <a:r>
              <a:rPr lang="es-ES" sz="2000" b="1" dirty="0" err="1" smtClean="0">
                <a:latin typeface="Bradley Hand ITC" pitchFamily="66" charset="0"/>
              </a:rPr>
              <a:t>Acollida</a:t>
            </a:r>
            <a:r>
              <a:rPr lang="es-ES" sz="2000" dirty="0" smtClean="0">
                <a:latin typeface="Bradley Hand ITC" pitchFamily="66" charset="0"/>
              </a:rPr>
              <a:t>: </a:t>
            </a:r>
            <a:r>
              <a:rPr lang="es-ES" sz="2000" dirty="0" err="1" smtClean="0">
                <a:latin typeface="Bradley Hand ITC" pitchFamily="66" charset="0"/>
              </a:rPr>
              <a:t>Sílvia</a:t>
            </a:r>
            <a:r>
              <a:rPr lang="es-ES" sz="2000" dirty="0" smtClean="0">
                <a:latin typeface="Bradley Hand ITC" pitchFamily="66" charset="0"/>
              </a:rPr>
              <a:t> Torres</a:t>
            </a:r>
            <a:endParaRPr lang="es-ES" sz="2000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 CHRISTY" pitchFamily="2" charset="0"/>
              </a:rPr>
              <a:t>DIES DE TUTORIA</a:t>
            </a:r>
            <a:endParaRPr lang="es-ES" dirty="0">
              <a:latin typeface="AR CHRISTY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ES" sz="4000" dirty="0" smtClean="0">
              <a:latin typeface="Arial Rounded MT Bold" pitchFamily="34" charset="0"/>
            </a:endParaRPr>
          </a:p>
          <a:p>
            <a:pPr algn="ctr">
              <a:buNone/>
            </a:pPr>
            <a:r>
              <a:rPr lang="es-ES" sz="4000" dirty="0" err="1" smtClean="0">
                <a:latin typeface="Bradley Hand ITC" pitchFamily="66" charset="0"/>
              </a:rPr>
              <a:t>Dimecres</a:t>
            </a:r>
            <a:r>
              <a:rPr lang="es-ES" sz="4000" dirty="0" smtClean="0">
                <a:latin typeface="Bradley Hand ITC" pitchFamily="66" charset="0"/>
              </a:rPr>
              <a:t> i </a:t>
            </a:r>
            <a:r>
              <a:rPr lang="es-ES" sz="4000" dirty="0" err="1" smtClean="0">
                <a:latin typeface="Bradley Hand ITC" pitchFamily="66" charset="0"/>
              </a:rPr>
              <a:t>divendres</a:t>
            </a:r>
            <a:r>
              <a:rPr lang="es-ES" sz="4000" dirty="0" smtClean="0">
                <a:latin typeface="Bradley Hand ITC" pitchFamily="66" charset="0"/>
              </a:rPr>
              <a:t> </a:t>
            </a:r>
          </a:p>
          <a:p>
            <a:pPr algn="ctr">
              <a:buNone/>
            </a:pPr>
            <a:r>
              <a:rPr lang="es-ES" sz="4000" dirty="0" smtClean="0">
                <a:latin typeface="Bradley Hand ITC" pitchFamily="66" charset="0"/>
              </a:rPr>
              <a:t>de 9.00h a 9.30h</a:t>
            </a:r>
            <a:endParaRPr lang="es-ES" sz="4000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 CHRISTY" pitchFamily="2" charset="0"/>
              </a:rPr>
              <a:t>NORMES DEL CENTRE</a:t>
            </a:r>
            <a:endParaRPr lang="es-ES" dirty="0">
              <a:latin typeface="AR CHRISTY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ES" dirty="0" err="1" smtClean="0">
                <a:latin typeface="Bradley Hand ITC" pitchFamily="66" charset="0"/>
              </a:rPr>
              <a:t>Puntualitat</a:t>
            </a:r>
            <a:endParaRPr lang="es-ES" dirty="0" smtClean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r>
              <a:rPr lang="es-ES" dirty="0" err="1" smtClean="0">
                <a:latin typeface="Bradley Hand ITC" pitchFamily="66" charset="0"/>
              </a:rPr>
              <a:t>Medicaments</a:t>
            </a:r>
            <a:endParaRPr lang="es-ES" dirty="0" smtClean="0">
              <a:latin typeface="Bradley Hand ITC" pitchFamily="66" charset="0"/>
            </a:endParaRPr>
          </a:p>
          <a:p>
            <a:pPr>
              <a:lnSpc>
                <a:spcPct val="110000"/>
              </a:lnSpc>
            </a:pPr>
            <a:r>
              <a:rPr lang="es-ES" dirty="0" err="1" smtClean="0">
                <a:latin typeface="Bradley Hand ITC" pitchFamily="66" charset="0"/>
              </a:rPr>
              <a:t>Polls</a:t>
            </a:r>
            <a:endParaRPr lang="es-ES" dirty="0" smtClean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r>
              <a:rPr lang="es-ES" dirty="0" smtClean="0">
                <a:latin typeface="Bradley Hand ITC" pitchFamily="66" charset="0"/>
              </a:rPr>
              <a:t>Roba</a:t>
            </a:r>
          </a:p>
          <a:p>
            <a:pPr>
              <a:lnSpc>
                <a:spcPct val="150000"/>
              </a:lnSpc>
            </a:pPr>
            <a:r>
              <a:rPr lang="es-ES" dirty="0" err="1" smtClean="0">
                <a:latin typeface="Bradley Hand ITC" pitchFamily="66" charset="0"/>
              </a:rPr>
              <a:t>Esmorzars</a:t>
            </a:r>
            <a:endParaRPr lang="es-ES" dirty="0" smtClean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r>
              <a:rPr lang="es-ES" dirty="0" err="1" smtClean="0">
                <a:latin typeface="Bradley Hand ITC" pitchFamily="66" charset="0"/>
              </a:rPr>
              <a:t>Psicomotricitat</a:t>
            </a:r>
            <a:endParaRPr lang="es-ES" dirty="0" smtClean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r>
              <a:rPr lang="es-ES" dirty="0" err="1" smtClean="0">
                <a:latin typeface="Bradley Hand ITC" pitchFamily="66" charset="0"/>
              </a:rPr>
              <a:t>Aniversaris</a:t>
            </a:r>
            <a:endParaRPr lang="es-ES" dirty="0" smtClean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r>
              <a:rPr lang="es-ES" dirty="0" err="1" smtClean="0">
                <a:latin typeface="Bradley Hand ITC" pitchFamily="66" charset="0"/>
              </a:rPr>
              <a:t>Malalties</a:t>
            </a:r>
            <a:endParaRPr lang="es-ES" dirty="0" smtClean="0">
              <a:latin typeface="Bradley Hand ITC" pitchFamily="66" charset="0"/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 CHRISTY" pitchFamily="2" charset="0"/>
              </a:rPr>
              <a:t>ORGANITZACIÓ D’AULA. HORARIS I ESPAIS</a:t>
            </a:r>
            <a:endParaRPr lang="es-ES" dirty="0">
              <a:latin typeface="AR CHRISTY" pitchFamily="2" charset="0"/>
            </a:endParaRPr>
          </a:p>
        </p:txBody>
      </p:sp>
      <p:pic>
        <p:nvPicPr>
          <p:cNvPr id="1026" name="Picture 2" descr="E:\ESCOLA ELS AIGÜEROLS\CURS 18 - 19\REUNIÓ INIC DE CURS\horar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28802"/>
            <a:ext cx="6704019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SCOLA ELS AIGÜEROLS\CURS 18 - 19\FOTOS\RACONS A L'AULA\a la rotllana\IMG_2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3429025" cy="2571768"/>
          </a:xfrm>
          <a:prstGeom prst="rect">
            <a:avLst/>
          </a:prstGeom>
          <a:noFill/>
        </p:spPr>
      </p:pic>
      <p:pic>
        <p:nvPicPr>
          <p:cNvPr id="1027" name="Picture 3" descr="E:\ESCOLA ELS AIGÜEROLS\CURS 18 - 19\FOTOS\RACONS A L'AULA\a la rotllana\IMG_2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3333639" cy="2500330"/>
          </a:xfrm>
          <a:prstGeom prst="rect">
            <a:avLst/>
          </a:prstGeom>
          <a:noFill/>
        </p:spPr>
      </p:pic>
      <p:pic>
        <p:nvPicPr>
          <p:cNvPr id="1028" name="Picture 4" descr="E:\ESCOLA ELS AIGÜEROLS\CURS 18 - 19\FOTOS\ESMORZARS\IMG_2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3357586" cy="2518292"/>
          </a:xfrm>
          <a:prstGeom prst="rect">
            <a:avLst/>
          </a:prstGeom>
          <a:noFill/>
        </p:spPr>
      </p:pic>
      <p:pic>
        <p:nvPicPr>
          <p:cNvPr id="1030" name="Picture 6" descr="E:\ESCOLA ELS AIGÜEROLS\CURS 18 - 19\FOTOS\ESMORZARS\IMG_2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929066"/>
            <a:ext cx="3214710" cy="2411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SCOLA ELS AIGÜEROLS\CURS 18 - 19\FOTOS\AL PATI\IMG_2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357586" cy="2518190"/>
          </a:xfrm>
          <a:prstGeom prst="rect">
            <a:avLst/>
          </a:prstGeom>
          <a:noFill/>
        </p:spPr>
      </p:pic>
      <p:pic>
        <p:nvPicPr>
          <p:cNvPr id="2051" name="Picture 3" descr="E:\ESCOLA ELS AIGÜEROLS\CURS 18 - 19\FOTOS\AL PATI\IMG_2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000240"/>
            <a:ext cx="2399903" cy="1800000"/>
          </a:xfrm>
          <a:prstGeom prst="rect">
            <a:avLst/>
          </a:prstGeom>
          <a:noFill/>
        </p:spPr>
      </p:pic>
      <p:pic>
        <p:nvPicPr>
          <p:cNvPr id="2052" name="Picture 4" descr="E:\ESCOLA ELS AIGÜEROLS\CURS 18 - 19\FOTOS\AL PATI\IMG_2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285992"/>
            <a:ext cx="2666911" cy="2000264"/>
          </a:xfrm>
          <a:prstGeom prst="rect">
            <a:avLst/>
          </a:prstGeom>
          <a:noFill/>
        </p:spPr>
      </p:pic>
      <p:pic>
        <p:nvPicPr>
          <p:cNvPr id="2053" name="Picture 5" descr="E:\ESCOLA ELS AIGÜEROLS\CURS 18 - 19\FOTOS\AL PATI\IMG_2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786190"/>
            <a:ext cx="3143145" cy="2357454"/>
          </a:xfrm>
          <a:prstGeom prst="rect">
            <a:avLst/>
          </a:prstGeom>
          <a:noFill/>
        </p:spPr>
      </p:pic>
      <p:pic>
        <p:nvPicPr>
          <p:cNvPr id="2054" name="Picture 6" descr="E:\ESCOLA ELS AIGÜEROLS\CURS 18 - 19\FOTOS\AL PATI\IMG_22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179120"/>
            <a:ext cx="2643206" cy="1982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ESCOLA ELS AIGÜEROLS\CURS 18 - 19\FOTOS\RACONS A L'AULA\tuala d'experimentació\IMG_2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40647" y="988122"/>
            <a:ext cx="3905119" cy="2928958"/>
          </a:xfrm>
          <a:prstGeom prst="rect">
            <a:avLst/>
          </a:prstGeom>
          <a:noFill/>
        </p:spPr>
      </p:pic>
      <p:pic>
        <p:nvPicPr>
          <p:cNvPr id="3075" name="Picture 3" descr="E:\ESCOLA ELS AIGÜEROLS\CURS 18 - 19\FOTOS\RACONS A L'AULA\tuala d'experimentació\IMG_2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86322"/>
            <a:ext cx="2399903" cy="1800000"/>
          </a:xfrm>
          <a:prstGeom prst="rect">
            <a:avLst/>
          </a:prstGeom>
          <a:noFill/>
        </p:spPr>
      </p:pic>
      <p:pic>
        <p:nvPicPr>
          <p:cNvPr id="3076" name="Picture 4" descr="E:\ESCOLA ELS AIGÜEROLS\CURS 18 - 19\FOTOS\RACONS A L'AULA\tuala d'experimentació\IMG_2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338123" y="1591175"/>
            <a:ext cx="4729107" cy="3546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ESCOLA ELS AIGÜEROLS\CURS 18 - 19\FOTOS\RACONS A L'AULA\mini mons\IMG_2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2762158" cy="2071702"/>
          </a:xfrm>
          <a:prstGeom prst="rect">
            <a:avLst/>
          </a:prstGeom>
          <a:noFill/>
        </p:spPr>
      </p:pic>
      <p:pic>
        <p:nvPicPr>
          <p:cNvPr id="4099" name="Picture 3" descr="E:\ESCOLA ELS AIGÜEROLS\CURS 18 - 19\FOTOS\RACONS A L'AULA\mini mons\IMG_2213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357554" y="928669"/>
            <a:ext cx="2857520" cy="2143227"/>
          </a:xfrm>
          <a:prstGeom prst="rect">
            <a:avLst/>
          </a:prstGeom>
          <a:noFill/>
        </p:spPr>
      </p:pic>
      <p:pic>
        <p:nvPicPr>
          <p:cNvPr id="4100" name="Picture 4" descr="E:\ESCOLA ELS AIGÜEROLS\CURS 18 - 19\FOTOS\RACONS A L'AULA\mini mons\IMG_2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54442" y="1117930"/>
            <a:ext cx="2657407" cy="1993136"/>
          </a:xfrm>
          <a:prstGeom prst="rect">
            <a:avLst/>
          </a:prstGeom>
          <a:noFill/>
        </p:spPr>
      </p:pic>
      <p:pic>
        <p:nvPicPr>
          <p:cNvPr id="4101" name="Picture 5" descr="E:\ESCOLA ELS AIGÜEROLS\CURS 18 - 19\FOTOS\RACONS A L'AULA\mini mons\IMG_21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3314"/>
            <a:ext cx="3333639" cy="2500330"/>
          </a:xfrm>
          <a:prstGeom prst="rect">
            <a:avLst/>
          </a:prstGeom>
          <a:noFill/>
        </p:spPr>
      </p:pic>
      <p:pic>
        <p:nvPicPr>
          <p:cNvPr id="4103" name="Picture 7" descr="E:\ESCOLA ELS AIGÜEROLS\CURS 18 - 19\FOTOS\RACONS A L'AULA\mini mons\IMG_2168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 rot="5400000">
            <a:off x="1690729" y="3881357"/>
            <a:ext cx="304789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209</Words>
  <PresentationFormat>Presentación en pantalla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Flujo</vt:lpstr>
      <vt:lpstr>  REUNIÓ D’INICI DE CURS 2017/18 P4  2.10.18</vt:lpstr>
      <vt:lpstr>EQUIP DOCENT </vt:lpstr>
      <vt:lpstr>DIES DE TUTORIA</vt:lpstr>
      <vt:lpstr>NORMES DEL CENTRE</vt:lpstr>
      <vt:lpstr>ORGANITZACIÓ D’AULA. HORARIS I ESPAIS</vt:lpstr>
      <vt:lpstr>Diapositiva 6</vt:lpstr>
      <vt:lpstr>Diapositiva 7</vt:lpstr>
      <vt:lpstr>Diapositiva 8</vt:lpstr>
      <vt:lpstr>Diapositiva 9</vt:lpstr>
      <vt:lpstr>Diapositiva 10</vt:lpstr>
      <vt:lpstr>ASPECTES PER AFAVORIR L’EVOLUCIÓ DELS INFANTS</vt:lpstr>
      <vt:lpstr>DOCUMENTACIÓ, INFORMES I ENTREVISTES</vt:lpstr>
      <vt:lpstr>SORTIDES, EXCURSIONS I ALTRES ACTIVITATS</vt:lpstr>
      <vt:lpstr>FESTES  US NECESSITEM PER…</vt:lpstr>
      <vt:lpstr>OBJECTIU GENERAL D’ESCOLA</vt:lpstr>
      <vt:lpstr>PARTICIPACIÓ A LA COMUNITAT EDUCATIVA</vt:lpstr>
      <vt:lpstr>DUBTES I PREGUNTES</vt:lpstr>
      <vt:lpstr>GRÀCIES PER ASSITIR!!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REUNIÓ D’INICI DE CURS 2017/18 P4  2.10.18</dc:title>
  <dc:creator>Ana</dc:creator>
  <cp:lastModifiedBy>Usuario</cp:lastModifiedBy>
  <cp:revision>22</cp:revision>
  <dcterms:created xsi:type="dcterms:W3CDTF">2018-09-25T20:06:53Z</dcterms:created>
  <dcterms:modified xsi:type="dcterms:W3CDTF">2018-09-30T10:42:42Z</dcterms:modified>
</cp:coreProperties>
</file>