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3" r:id="rId2"/>
    <p:sldId id="277" r:id="rId3"/>
    <p:sldId id="278" r:id="rId4"/>
    <p:sldId id="280" r:id="rId5"/>
    <p:sldId id="281" r:id="rId6"/>
    <p:sldId id="279" r:id="rId7"/>
    <p:sldId id="282" r:id="rId8"/>
    <p:sldId id="283" r:id="rId9"/>
    <p:sldId id="284" r:id="rId10"/>
    <p:sldId id="290" r:id="rId11"/>
    <p:sldId id="259" r:id="rId12"/>
    <p:sldId id="267" r:id="rId13"/>
    <p:sldId id="260" r:id="rId14"/>
    <p:sldId id="266" r:id="rId15"/>
    <p:sldId id="258" r:id="rId16"/>
    <p:sldId id="268" r:id="rId17"/>
    <p:sldId id="261" r:id="rId18"/>
    <p:sldId id="269" r:id="rId19"/>
    <p:sldId id="263" r:id="rId20"/>
    <p:sldId id="270" r:id="rId21"/>
    <p:sldId id="286" r:id="rId22"/>
    <p:sldId id="287" r:id="rId23"/>
    <p:sldId id="271" r:id="rId24"/>
    <p:sldId id="262" r:id="rId25"/>
    <p:sldId id="288" r:id="rId26"/>
    <p:sldId id="291" r:id="rId27"/>
    <p:sldId id="285" r:id="rId28"/>
    <p:sldId id="289" r:id="rId29"/>
    <p:sldId id="272" r:id="rId30"/>
  </p:sldIdLst>
  <p:sldSz cx="9144000" cy="6858000" type="screen4x3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1F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 mitjà 2 - èmfasi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958" autoAdjust="0"/>
  </p:normalViewPr>
  <p:slideViewPr>
    <p:cSldViewPr>
      <p:cViewPr>
        <p:scale>
          <a:sx n="81" d="100"/>
          <a:sy n="81" d="100"/>
        </p:scale>
        <p:origin x="-105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BFDF-543E-4433-AB43-83D1907EA5EE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8CE8-A1BC-429B-B3D5-68F68566A0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321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B6EF-A522-4276-B35E-0691439AE3DE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0811-FD2F-4BA4-B144-662472430B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1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0811-FD2F-4BA4-B144-662472430B3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885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0811-FD2F-4BA4-B144-662472430B3A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290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334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21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91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28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179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50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406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33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194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34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00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1747-B649-4D99-AF24-F92D4943CFBA}" type="datetimeFigureOut">
              <a:rPr lang="es-ES" smtClean="0"/>
              <a:pPr/>
              <a:t>15/05/2019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692F-6E68-4F08-9F91-E476EC49AE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99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eudecervera.cat/casa-museu-duran-sanpere-2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9" y="-1107504"/>
            <a:ext cx="9722909" cy="8496944"/>
          </a:xfrm>
        </p:spPr>
      </p:pic>
      <p:sp>
        <p:nvSpPr>
          <p:cNvPr id="5" name="4 Rectángulo"/>
          <p:cNvSpPr/>
          <p:nvPr/>
        </p:nvSpPr>
        <p:spPr>
          <a:xfrm>
            <a:off x="622585" y="332656"/>
            <a:ext cx="752949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BALDIRI 2019</a:t>
            </a:r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Projecte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d’ </a:t>
            </a:r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intervenció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MUSEU ÉS UNA ESCOLA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Escola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Sant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Gil 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088232"/>
          </a:xfrm>
          <a:solidFill>
            <a:srgbClr val="FFC000"/>
          </a:solidFill>
        </p:spPr>
        <p:txBody>
          <a:bodyPr/>
          <a:lstStyle/>
          <a:p>
            <a:r>
              <a:rPr lang="ca-ES" dirty="0" smtClean="0"/>
              <a:t>Historieta de la nostra intervenció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1424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36" y="0"/>
            <a:ext cx="9266788" cy="6858000"/>
          </a:xfrm>
        </p:spPr>
      </p:pic>
      <p:sp>
        <p:nvSpPr>
          <p:cNvPr id="5" name="4 Llamada ovalada"/>
          <p:cNvSpPr/>
          <p:nvPr/>
        </p:nvSpPr>
        <p:spPr>
          <a:xfrm>
            <a:off x="-24519" y="260648"/>
            <a:ext cx="4320480" cy="2880320"/>
          </a:xfrm>
          <a:prstGeom prst="wedgeEllipseCallout">
            <a:avLst>
              <a:gd name="adj1" fmla="val 33040"/>
              <a:gd name="adj2" fmla="val 66486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Comic Sans MS" pitchFamily="66" charset="0"/>
                <a:cs typeface="Aharoni" pitchFamily="2" charset="-79"/>
              </a:rPr>
              <a:t>Aquest curs  el Cicle Superior de l’Escola Sant Gil participem des de diferents àrees en el projecte de presències i absències  que es fa a la Casa Duran  de Cervera.</a:t>
            </a:r>
            <a:endParaRPr lang="ca-ES" b="1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5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90"/>
            <a:ext cx="9144000" cy="6858000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 rot="20236830">
            <a:off x="3352458" y="160967"/>
            <a:ext cx="4117862" cy="2649566"/>
          </a:xfrm>
          <a:prstGeom prst="wedgeEllipseCallout">
            <a:avLst>
              <a:gd name="adj1" fmla="val 35979"/>
              <a:gd name="adj2" fmla="val 11447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39952" y="591071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Comic Sans MS" pitchFamily="66" charset="0"/>
              </a:rPr>
              <a:t>La Comissaria pedagògica de l’exposició posa ordre a les nostres idees. Plegats fem un mapa conceptual de les nostres impressions durant la visita. </a:t>
            </a:r>
            <a:endParaRPr lang="ca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" y="-8059"/>
            <a:ext cx="9143403" cy="7163713"/>
          </a:xfrm>
        </p:spPr>
      </p:pic>
      <p:sp>
        <p:nvSpPr>
          <p:cNvPr id="5" name="4 Llamada ovalada"/>
          <p:cNvSpPr/>
          <p:nvPr/>
        </p:nvSpPr>
        <p:spPr>
          <a:xfrm>
            <a:off x="758806" y="3140968"/>
            <a:ext cx="6012160" cy="3240360"/>
          </a:xfrm>
          <a:prstGeom prst="wedgeEllipseCallout">
            <a:avLst>
              <a:gd name="adj1" fmla="val -36150"/>
              <a:gd name="adj2" fmla="val -6902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Comic Sans MS" pitchFamily="66" charset="0"/>
                <a:cs typeface="Aharoni" pitchFamily="2" charset="-79"/>
              </a:rPr>
              <a:t>Després de pensar-ho bé i de la visita que ens va fer la Glòria Jové a l’ aula ens hem decidit per </a:t>
            </a:r>
            <a:r>
              <a:rPr lang="ca-ES" b="1" dirty="0" smtClean="0">
                <a:latin typeface="Comic Sans MS" pitchFamily="66" charset="0"/>
                <a:cs typeface="Aharoni" pitchFamily="2" charset="-79"/>
              </a:rPr>
              <a:t>treballar EL COLOR </a:t>
            </a:r>
            <a:r>
              <a:rPr lang="ca-ES" dirty="0" smtClean="0">
                <a:latin typeface="Comic Sans MS" pitchFamily="66" charset="0"/>
                <a:cs typeface="Aharoni" pitchFamily="2" charset="-79"/>
              </a:rPr>
              <a:t>. Un dels referents  que  ens ha   inspirat  és l’escultor i  artista </a:t>
            </a:r>
            <a:r>
              <a:rPr lang="ca-ES" dirty="0" err="1" smtClean="0">
                <a:latin typeface="Comic Sans MS" pitchFamily="66" charset="0"/>
                <a:cs typeface="Aharoni" pitchFamily="2" charset="-79"/>
              </a:rPr>
              <a:t>Joanpere</a:t>
            </a:r>
            <a:r>
              <a:rPr lang="ca-ES" dirty="0" smtClean="0">
                <a:latin typeface="Comic Sans MS" pitchFamily="66" charset="0"/>
                <a:cs typeface="Aharoni" pitchFamily="2" charset="-79"/>
              </a:rPr>
              <a:t> Massana, que ha intervingut la casa amb la presència de boles de colors per tal de fer palès que en  aquesta casa, hi vivien nens i nenes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164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4047" y="5751882"/>
            <a:ext cx="4210485" cy="110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angle 2"/>
          <p:cNvSpPr/>
          <p:nvPr/>
        </p:nvSpPr>
        <p:spPr>
          <a:xfrm>
            <a:off x="4033981" y="3836500"/>
            <a:ext cx="960622" cy="3016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67537" cy="385257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0"/>
            <a:ext cx="4282492" cy="57619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" y="3830019"/>
            <a:ext cx="4030100" cy="3022575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566836" y="4941168"/>
            <a:ext cx="4032448" cy="164161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 </a:t>
            </a:r>
            <a:r>
              <a:rPr lang="ca-ES" dirty="0" smtClean="0">
                <a:ln>
                  <a:solidFill>
                    <a:sysClr val="windowText" lastClr="000000"/>
                  </a:solidFill>
                </a:ln>
                <a:cs typeface="Aharoni" pitchFamily="2" charset="-79"/>
              </a:rPr>
              <a:t>En la intervenció de l’artista la NATURA  hi és present. </a:t>
            </a:r>
            <a:endParaRPr lang="ca-ES" dirty="0">
              <a:ln>
                <a:solidFill>
                  <a:sysClr val="windowText" lastClr="000000"/>
                </a:solidFill>
              </a:ln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38906" y="-76307"/>
            <a:ext cx="9283946" cy="693430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9" y="0"/>
            <a:ext cx="8229600" cy="230425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</a:t>
            </a:r>
            <a:endParaRPr lang="es-ES" sz="4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0" y="-34098"/>
            <a:ext cx="8604448" cy="2520280"/>
          </a:xfrm>
          <a:prstGeom prst="wedgeEllipseCallout">
            <a:avLst>
              <a:gd name="adj1" fmla="val -5053"/>
              <a:gd name="adj2" fmla="val 7019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latin typeface="Comic Sans MS" pitchFamily="66" charset="0"/>
              </a:rPr>
              <a:t>Nosaltres no entenem aquest espai  sense  allò que  li dóna vida: els estris de cuina i el menjar   que  s´hi prepara.  Per tant volem intervenir aquest espai posant aliments i estris agrupats pel seu color. En un museu la presència  d’aliments no és possible per la seva caducitat.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xmlns="" val="336930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6993396"/>
          </a:xfrm>
        </p:spPr>
      </p:pic>
      <p:sp>
        <p:nvSpPr>
          <p:cNvPr id="6" name="Crida rectangular arrodonida 5"/>
          <p:cNvSpPr/>
          <p:nvPr/>
        </p:nvSpPr>
        <p:spPr>
          <a:xfrm>
            <a:off x="5220072" y="31898"/>
            <a:ext cx="2232248" cy="1236862"/>
          </a:xfrm>
          <a:prstGeom prst="wedgeRoundRectCallout">
            <a:avLst>
              <a:gd name="adj1" fmla="val -26300"/>
              <a:gd name="adj2" fmla="val 103616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n>
                  <a:solidFill>
                    <a:schemeClr val="tx1"/>
                  </a:solidFill>
                </a:ln>
              </a:rPr>
              <a:t>Així prenen forma les nostres CREACIONS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841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-7462"/>
            <a:ext cx="9288016" cy="6858000"/>
          </a:xfrm>
        </p:spPr>
      </p:pic>
      <p:sp>
        <p:nvSpPr>
          <p:cNvPr id="7" name="6 Llamada ovalada"/>
          <p:cNvSpPr/>
          <p:nvPr/>
        </p:nvSpPr>
        <p:spPr>
          <a:xfrm>
            <a:off x="0" y="3140968"/>
            <a:ext cx="5542415" cy="2708920"/>
          </a:xfrm>
          <a:prstGeom prst="wedgeEllipseCallout">
            <a:avLst>
              <a:gd name="adj1" fmla="val 71234"/>
              <a:gd name="adj2" fmla="val -2267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 smtClean="0">
              <a:latin typeface="Comic Sans MS" pitchFamily="66" charset="0"/>
            </a:endParaRPr>
          </a:p>
          <a:p>
            <a:pPr algn="ctr"/>
            <a:r>
              <a:rPr lang="ca-ES" sz="2000" dirty="0" smtClean="0">
                <a:latin typeface="Comic Sans MS" pitchFamily="66" charset="0"/>
              </a:rPr>
              <a:t>Hem pensat  que també  podríem intervenir el menjador amb fotografies de CELS i de paisatges  perquè la gent quan es reuneix per menjar comenta el temps que fa, com estan les collites, que passa a l’exterior de la casa.</a:t>
            </a:r>
            <a:endParaRPr lang="ca-E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19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07896" y="0"/>
            <a:ext cx="936104" cy="33195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4770766" y="4613401"/>
            <a:ext cx="737338" cy="22445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19868" cy="4613401"/>
          </a:xfrm>
          <a:prstGeom prst="rect">
            <a:avLst/>
          </a:prstGeom>
        </p:spPr>
      </p:pic>
      <p:sp>
        <p:nvSpPr>
          <p:cNvPr id="6" name="Crida rectangular arrodonida 5"/>
          <p:cNvSpPr/>
          <p:nvPr/>
        </p:nvSpPr>
        <p:spPr>
          <a:xfrm>
            <a:off x="3995936" y="116632"/>
            <a:ext cx="3024336" cy="1467544"/>
          </a:xfrm>
          <a:prstGeom prst="wedgeRoundRectCallout">
            <a:avLst>
              <a:gd name="adj1" fmla="val -59855"/>
              <a:gd name="adj2" fmla="val 121644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CELS de la Segarra, en un Menjador</a:t>
            </a:r>
          </a:p>
          <a:p>
            <a:pPr algn="ctr"/>
            <a:r>
              <a:rPr lang="ca-ES" dirty="0" smtClean="0">
                <a:solidFill>
                  <a:schemeClr val="tx1"/>
                </a:solidFill>
              </a:rPr>
              <a:t>Senyorial!</a:t>
            </a:r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366771"/>
            <a:ext cx="4807278" cy="3590621"/>
          </a:xfrm>
          <a:prstGeom prst="rect">
            <a:avLst/>
          </a:prstGeom>
        </p:spPr>
      </p:pic>
      <p:pic>
        <p:nvPicPr>
          <p:cNvPr id="3" name="Contenidor de contingut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449" y="3287767"/>
            <a:ext cx="3686551" cy="3597617"/>
          </a:xfrm>
        </p:spPr>
      </p:pic>
    </p:spTree>
    <p:extLst>
      <p:ext uri="{BB962C8B-B14F-4D97-AF65-F5344CB8AC3E}">
        <p14:creationId xmlns:p14="http://schemas.microsoft.com/office/powerpoint/2010/main" xmlns="" val="224005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70"/>
          <a:stretch/>
        </p:blipFill>
        <p:spPr>
          <a:xfrm>
            <a:off x="0" y="-28355"/>
            <a:ext cx="9144000" cy="7371791"/>
          </a:xfrm>
        </p:spPr>
      </p:pic>
      <p:sp>
        <p:nvSpPr>
          <p:cNvPr id="5" name="4 Llamada ovalada"/>
          <p:cNvSpPr/>
          <p:nvPr/>
        </p:nvSpPr>
        <p:spPr>
          <a:xfrm>
            <a:off x="107504" y="-6068"/>
            <a:ext cx="6048672" cy="2642980"/>
          </a:xfrm>
          <a:prstGeom prst="wedgeEllipseCallout">
            <a:avLst>
              <a:gd name="adj1" fmla="val 50741"/>
              <a:gd name="adj2" fmla="val 830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Comic Sans MS" pitchFamily="66" charset="0"/>
              </a:rPr>
              <a:t>Hem volgut donar  a la nostra obra artística no  només una dimensió plàstica sinó també una vessant literària i  a partir del treball del color, fer poemes sobre que ens diuen  els  colors que ens envolten, fent un símil als poemes  que escriu Lola Casas.</a:t>
            </a:r>
            <a:endParaRPr lang="ca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Presentació del projecte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845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a-ES" dirty="0" smtClean="0"/>
              <a:t>Tenim la sort de pertànyer a </a:t>
            </a:r>
            <a:r>
              <a:rPr lang="ca-ES" b="1" dirty="0" smtClean="0"/>
              <a:t>una comarca dinàmica </a:t>
            </a:r>
            <a:r>
              <a:rPr lang="ca-ES" dirty="0" smtClean="0"/>
              <a:t>i amb un gran potencial, </a:t>
            </a:r>
            <a:r>
              <a:rPr lang="ca-ES" b="1" dirty="0" smtClean="0"/>
              <a:t>la Segarra</a:t>
            </a:r>
            <a:r>
              <a:rPr lang="ca-ES" dirty="0" smtClean="0"/>
              <a:t>. A la seva capital, Cervera, hi trobem </a:t>
            </a:r>
            <a:r>
              <a:rPr lang="ca-ES" b="1" dirty="0" smtClean="0"/>
              <a:t>el  museu comarcal, casa Duran i </a:t>
            </a:r>
            <a:r>
              <a:rPr lang="ca-ES" b="1" dirty="0" err="1" smtClean="0"/>
              <a:t>Sanpere</a:t>
            </a:r>
            <a:r>
              <a:rPr lang="ca-ES" dirty="0" smtClean="0"/>
              <a:t> que és una bona </a:t>
            </a:r>
            <a:r>
              <a:rPr lang="ca-ES" b="1" dirty="0" smtClean="0"/>
              <a:t>mostra de la vitalitat i l’energia del territori.</a:t>
            </a:r>
          </a:p>
          <a:p>
            <a:pPr marL="0" indent="0" algn="just">
              <a:buNone/>
            </a:pPr>
            <a:r>
              <a:rPr lang="ca-ES" b="1" dirty="0"/>
              <a:t> </a:t>
            </a:r>
            <a:r>
              <a:rPr lang="ca-ES" b="1" dirty="0">
                <a:hlinkClick r:id="rId2"/>
              </a:rPr>
              <a:t>http://www.museudecervera.cat/casa-museu-duran-sanpere-2</a:t>
            </a:r>
            <a:r>
              <a:rPr lang="ca-ES" b="1" dirty="0" smtClean="0">
                <a:hlinkClick r:id="rId2"/>
              </a:rPr>
              <a:t>/</a:t>
            </a:r>
            <a:endParaRPr lang="ca-ES" b="1" dirty="0" smtClean="0"/>
          </a:p>
          <a:p>
            <a:pPr marL="0" lvl="0" indent="0" algn="just">
              <a:buNone/>
            </a:pPr>
            <a:r>
              <a:rPr lang="ca-ES" dirty="0">
                <a:solidFill>
                  <a:prstClr val="black"/>
                </a:solidFill>
              </a:rPr>
              <a:t>Se’ns proposa participar en </a:t>
            </a:r>
            <a:r>
              <a:rPr lang="ca-ES" b="1" dirty="0">
                <a:solidFill>
                  <a:prstClr val="black"/>
                </a:solidFill>
              </a:rPr>
              <a:t>el projecte el  MUSEU ÉS UNA ESCOLA , </a:t>
            </a:r>
            <a:r>
              <a:rPr lang="ca-ES" dirty="0">
                <a:solidFill>
                  <a:prstClr val="black"/>
                </a:solidFill>
              </a:rPr>
              <a:t>coordinat pel  mateix museu i la UdL (</a:t>
            </a:r>
            <a:r>
              <a:rPr lang="ca-ES" dirty="0" smtClean="0">
                <a:solidFill>
                  <a:prstClr val="black"/>
                </a:solidFill>
              </a:rPr>
              <a:t>comissària </a:t>
            </a:r>
            <a:r>
              <a:rPr lang="ca-ES" dirty="0">
                <a:solidFill>
                  <a:prstClr val="black"/>
                </a:solidFill>
              </a:rPr>
              <a:t>de l’exposició la Dra. Glòria Jové). </a:t>
            </a:r>
          </a:p>
          <a:p>
            <a:pPr marL="0" indent="0" algn="just">
              <a:buNone/>
            </a:pPr>
            <a:endParaRPr lang="ca-ES" b="1" dirty="0"/>
          </a:p>
          <a:p>
            <a:pPr marL="0" indent="0" algn="just">
              <a:buNone/>
            </a:pPr>
            <a:endParaRPr lang="ca-ES" b="1" dirty="0" smtClean="0"/>
          </a:p>
          <a:p>
            <a:pPr marL="0" indent="0" algn="just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3177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782" y="2689914"/>
            <a:ext cx="5532107" cy="4149080"/>
          </a:xfrm>
          <a:prstGeom prst="rect">
            <a:avLst/>
          </a:prstGeom>
        </p:spPr>
      </p:pic>
      <p:pic>
        <p:nvPicPr>
          <p:cNvPr id="7" name="Contenidor de contingut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77538"/>
            <a:ext cx="4525221" cy="4180462"/>
          </a:xfrm>
        </p:spPr>
      </p:pic>
      <p:sp>
        <p:nvSpPr>
          <p:cNvPr id="3" name="Rectangle 2"/>
          <p:cNvSpPr/>
          <p:nvPr/>
        </p:nvSpPr>
        <p:spPr>
          <a:xfrm>
            <a:off x="-23482" y="-99392"/>
            <a:ext cx="9144000" cy="23606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a-ES" sz="4800" dirty="0" smtClean="0">
                <a:solidFill>
                  <a:schemeClr val="tx1"/>
                </a:solidFill>
              </a:rPr>
              <a:t>GROC</a:t>
            </a:r>
            <a:endParaRPr lang="ca-ES" sz="4800" dirty="0">
              <a:solidFill>
                <a:schemeClr val="tx1"/>
              </a:solidFill>
            </a:endParaRPr>
          </a:p>
        </p:txBody>
      </p:sp>
      <p:sp>
        <p:nvSpPr>
          <p:cNvPr id="8" name="Crida rectangular arrodonida 7"/>
          <p:cNvSpPr/>
          <p:nvPr/>
        </p:nvSpPr>
        <p:spPr>
          <a:xfrm flipH="1">
            <a:off x="467544" y="317069"/>
            <a:ext cx="3888432" cy="1944216"/>
          </a:xfrm>
          <a:prstGeom prst="wedgeRoundRectCallout">
            <a:avLst>
              <a:gd name="adj1" fmla="val -98931"/>
              <a:gd name="adj2" fmla="val 11401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La nostra creació ARTÍSTICO LITERÀRIA</a:t>
            </a:r>
          </a:p>
          <a:p>
            <a:pPr algn="ctr"/>
            <a:r>
              <a:rPr lang="ca-ES" dirty="0" smtClean="0">
                <a:solidFill>
                  <a:schemeClr val="tx1"/>
                </a:solidFill>
              </a:rPr>
              <a:t>Inspirada en LOLA CASAS</a:t>
            </a:r>
          </a:p>
          <a:p>
            <a:pPr algn="ctr"/>
            <a:r>
              <a:rPr lang="ca-ES" dirty="0" smtClean="0">
                <a:solidFill>
                  <a:schemeClr val="tx1"/>
                </a:solidFill>
              </a:rPr>
              <a:t>Els alumnes creem poemes.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ca-ES" dirty="0" smtClean="0"/>
              <a:t>VERMELL</a:t>
            </a:r>
            <a:endParaRPr lang="ca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1189"/>
            <a:ext cx="6671220" cy="401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733" y="3438226"/>
            <a:ext cx="5345854" cy="34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529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048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a-ES" sz="5400" dirty="0" smtClean="0"/>
              <a:t>GRIS</a:t>
            </a:r>
            <a:endParaRPr lang="ca-ES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208969" cy="470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928" y="2618763"/>
            <a:ext cx="3884072" cy="423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15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0" y="0"/>
            <a:ext cx="9143999" cy="6858000"/>
          </a:xfrm>
        </p:spPr>
      </p:pic>
      <p:sp>
        <p:nvSpPr>
          <p:cNvPr id="5" name="Crida rectangular arrodonida 4"/>
          <p:cNvSpPr/>
          <p:nvPr/>
        </p:nvSpPr>
        <p:spPr>
          <a:xfrm>
            <a:off x="2818156" y="0"/>
            <a:ext cx="4752528" cy="2132856"/>
          </a:xfrm>
          <a:prstGeom prst="wedgeRoundRectCallout">
            <a:avLst>
              <a:gd name="adj1" fmla="val -3438"/>
              <a:gd name="adj2" fmla="val 13990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a-ES" dirty="0" smtClean="0">
                <a:solidFill>
                  <a:prstClr val="black"/>
                </a:solidFill>
                <a:latin typeface="Comic Sans MS" pitchFamily="66" charset="0"/>
              </a:rPr>
              <a:t>Hem decidit intervenir també en el cosidor  o cambra de la </a:t>
            </a:r>
            <a:r>
              <a:rPr lang="ca-ES" dirty="0" err="1" smtClean="0">
                <a:solidFill>
                  <a:prstClr val="black"/>
                </a:solidFill>
                <a:latin typeface="Comic Sans MS" pitchFamily="66" charset="0"/>
              </a:rPr>
              <a:t>Padrineta</a:t>
            </a:r>
            <a:r>
              <a:rPr lang="ca-ES" dirty="0" smtClean="0">
                <a:solidFill>
                  <a:prstClr val="black"/>
                </a:solidFill>
                <a:latin typeface="Comic Sans MS" pitchFamily="66" charset="0"/>
              </a:rPr>
              <a:t>.  </a:t>
            </a:r>
          </a:p>
          <a:p>
            <a:pPr lvl="0"/>
            <a:r>
              <a:rPr lang="ca-ES" dirty="0" smtClean="0">
                <a:solidFill>
                  <a:prstClr val="black"/>
                </a:solidFill>
                <a:latin typeface="Comic Sans MS" pitchFamily="66" charset="0"/>
              </a:rPr>
              <a:t>Una cambra  TRISTA sense fils ni llanes, ni color.</a:t>
            </a:r>
          </a:p>
          <a:p>
            <a:pPr lvl="0"/>
            <a:r>
              <a:rPr lang="ca-ES" dirty="0" smtClean="0">
                <a:solidFill>
                  <a:prstClr val="black"/>
                </a:solidFill>
                <a:latin typeface="Comic Sans MS" pitchFamily="66" charset="0"/>
              </a:rPr>
              <a:t> Doncs, farem que de nou prengui vida! Teixirem lletres de colors amb LLANA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680169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899592" cy="32849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 1"/>
          <p:cNvSpPr/>
          <p:nvPr/>
        </p:nvSpPr>
        <p:spPr>
          <a:xfrm>
            <a:off x="0" y="5589240"/>
            <a:ext cx="4363630" cy="12687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angle 2"/>
          <p:cNvSpPr/>
          <p:nvPr/>
        </p:nvSpPr>
        <p:spPr>
          <a:xfrm>
            <a:off x="4363630" y="3284984"/>
            <a:ext cx="4780370" cy="35503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Contenidor de contingut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8999460" cy="6223620"/>
          </a:xfrm>
        </p:spPr>
      </p:pic>
      <p:sp>
        <p:nvSpPr>
          <p:cNvPr id="7" name="Crida rectangular arrodonida 6"/>
          <p:cNvSpPr/>
          <p:nvPr/>
        </p:nvSpPr>
        <p:spPr>
          <a:xfrm>
            <a:off x="755576" y="0"/>
            <a:ext cx="2880320" cy="1512168"/>
          </a:xfrm>
          <a:prstGeom prst="wedgeRoundRectCallout">
            <a:avLst>
              <a:gd name="adj1" fmla="val -67800"/>
              <a:gd name="adj2" fmla="val 147895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Comic Sans MS" pitchFamily="66" charset="0"/>
              </a:rPr>
              <a:t>Mans a l’obra treballem per recuperar l’alegria, del COSIDOR amb LLETRES farcides llanes de colors. </a:t>
            </a:r>
            <a:endParaRPr lang="ca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64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630"/>
            <a:ext cx="8712968" cy="6534726"/>
          </a:xfrm>
        </p:spPr>
      </p:pic>
      <p:sp>
        <p:nvSpPr>
          <p:cNvPr id="5" name="Rectangle 4"/>
          <p:cNvSpPr/>
          <p:nvPr/>
        </p:nvSpPr>
        <p:spPr>
          <a:xfrm>
            <a:off x="251520" y="6109029"/>
            <a:ext cx="8712968" cy="679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Mural resum de la intervenció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2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104456" cy="3899233"/>
          </a:xfr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60848"/>
            <a:ext cx="4010209" cy="3809698"/>
          </a:xfrm>
          <a:prstGeom prst="rect">
            <a:avLst/>
          </a:prstGeom>
        </p:spPr>
      </p:pic>
      <p:sp>
        <p:nvSpPr>
          <p:cNvPr id="6" name="Fletxa cap avall 5"/>
          <p:cNvSpPr/>
          <p:nvPr/>
        </p:nvSpPr>
        <p:spPr>
          <a:xfrm rot="16675480">
            <a:off x="5087962" y="2806365"/>
            <a:ext cx="541557" cy="1466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6"/>
          <p:cNvSpPr/>
          <p:nvPr/>
        </p:nvSpPr>
        <p:spPr>
          <a:xfrm>
            <a:off x="323528" y="332656"/>
            <a:ext cx="8532948" cy="1440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solidFill>
                  <a:schemeClr val="bg1"/>
                </a:solidFill>
                <a:ea typeface="+mj-ea"/>
                <a:cs typeface="+mj-cs"/>
              </a:rPr>
              <a:t>Els</a:t>
            </a:r>
            <a:r>
              <a:rPr lang="es-ES" sz="4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ea typeface="+mj-ea"/>
                <a:cs typeface="+mj-cs"/>
              </a:rPr>
              <a:t>nostres</a:t>
            </a:r>
            <a:r>
              <a:rPr lang="es-ES" sz="4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ea typeface="+mj-ea"/>
                <a:cs typeface="+mj-cs"/>
              </a:rPr>
              <a:t>muntatges</a:t>
            </a:r>
            <a:r>
              <a:rPr lang="es-ES" sz="44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ea typeface="+mj-ea"/>
                <a:cs typeface="+mj-cs"/>
              </a:rPr>
              <a:t>fotogràfics</a:t>
            </a:r>
            <a:endParaRPr lang="es-ES" sz="44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58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91" y="476672"/>
            <a:ext cx="70087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476672"/>
            <a:ext cx="1800200" cy="6048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JORNADA DE</a:t>
            </a:r>
          </a:p>
          <a:p>
            <a:pPr algn="ctr"/>
            <a:r>
              <a:rPr lang="ca-ES" dirty="0" smtClean="0"/>
              <a:t>PORTES OBERTES</a:t>
            </a:r>
          </a:p>
          <a:p>
            <a:pPr algn="ctr"/>
            <a:r>
              <a:rPr lang="ca-ES" dirty="0" smtClean="0"/>
              <a:t>AL MUSEU</a:t>
            </a: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432" y="4988496"/>
            <a:ext cx="2805904" cy="1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25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Catalunya és </a:t>
            </a:r>
            <a:r>
              <a:rPr lang="ca-ES" dirty="0"/>
              <a:t>una terra amb una gran presència museística, no obstant, des de l’escola ens adonem que cada cop queda més lluny dels interessos i motivacions del nostre alumnat visitar-los. Aquest projecte ens ha permès  </a:t>
            </a:r>
            <a:r>
              <a:rPr lang="ca-ES" b="1" dirty="0"/>
              <a:t>sortir de l’AULA </a:t>
            </a:r>
            <a:r>
              <a:rPr lang="ca-ES" dirty="0"/>
              <a:t>i </a:t>
            </a:r>
            <a:r>
              <a:rPr lang="ca-ES" b="1" dirty="0"/>
              <a:t>connectar a l’alumnat amb la realitat </a:t>
            </a:r>
            <a:r>
              <a:rPr lang="ca-ES" dirty="0"/>
              <a:t>que ens envolta; </a:t>
            </a:r>
            <a:r>
              <a:rPr lang="ca-ES" b="1" dirty="0"/>
              <a:t>garantint</a:t>
            </a:r>
            <a:r>
              <a:rPr lang="ca-ES" dirty="0"/>
              <a:t> així </a:t>
            </a:r>
            <a:r>
              <a:rPr lang="ca-ES" b="1" dirty="0"/>
              <a:t>la igualtat d’OPORTUNITATS i fomentant la convivència, la coneixença, l’estima... vers el patrimoni del nostre país. </a:t>
            </a:r>
          </a:p>
          <a:p>
            <a:r>
              <a:rPr lang="ca-ES" dirty="0"/>
              <a:t>Participar en una intervenció directa al museu ha estat un repte  INNOVADOR </a:t>
            </a:r>
            <a:r>
              <a:rPr lang="ca-ES" dirty="0" smtClean="0"/>
              <a:t>, </a:t>
            </a:r>
            <a:r>
              <a:rPr lang="ca-ES" dirty="0"/>
              <a:t>molt engrescador i atractiu per a l'alumnat, que ha esdevingut 100% protagonista. La il·lusió ha despertat la creativitat i </a:t>
            </a:r>
            <a:r>
              <a:rPr lang="ca-ES" dirty="0" smtClean="0"/>
              <a:t>l’originalitat </a:t>
            </a:r>
            <a:r>
              <a:rPr lang="ca-ES" dirty="0"/>
              <a:t>que molts cops l'aula no transmet. La mirada dels infants dins d'un món cultural, bàsicament d'adults, </a:t>
            </a:r>
            <a:r>
              <a:rPr lang="ca-ES" dirty="0" smtClean="0"/>
              <a:t>ha </a:t>
            </a:r>
            <a:r>
              <a:rPr lang="ca-ES" dirty="0"/>
              <a:t>aportat frescor i vitalitat a l'exposició.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83231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70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MV Boli" pitchFamily="2" charset="0"/>
                <a:cs typeface="MV Boli" pitchFamily="2" charset="0"/>
              </a:rPr>
              <a:t>MOLTES gràcies!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>
                <a:latin typeface="Arial Rounded MT Bold" pitchFamily="34" charset="0"/>
              </a:rPr>
              <a:t>JUNTS FEM UN GRAN EQUIP </a:t>
            </a:r>
            <a:endParaRPr lang="ca-ES" dirty="0">
              <a:latin typeface="Arial Rounded MT Bold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3568" y="2060849"/>
            <a:ext cx="3096344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800" b="1" dirty="0"/>
              <a:t>Alumnes de 6è</a:t>
            </a:r>
          </a:p>
          <a:p>
            <a:pPr marL="0" indent="0">
              <a:buNone/>
            </a:pPr>
            <a:r>
              <a:rPr lang="ca-ES" sz="1600" dirty="0"/>
              <a:t>Adrià Fornell</a:t>
            </a:r>
          </a:p>
          <a:p>
            <a:pPr marL="0" indent="0">
              <a:buNone/>
            </a:pPr>
            <a:r>
              <a:rPr lang="ca-ES" sz="1600" dirty="0" err="1"/>
              <a:t>Nel</a:t>
            </a:r>
            <a:r>
              <a:rPr lang="ca-ES" sz="1600" dirty="0"/>
              <a:t> Jorba</a:t>
            </a:r>
          </a:p>
          <a:p>
            <a:pPr marL="0" indent="0">
              <a:buNone/>
            </a:pPr>
            <a:r>
              <a:rPr lang="ca-ES" sz="1600" dirty="0" err="1" smtClean="0"/>
              <a:t>Yunter</a:t>
            </a:r>
            <a:r>
              <a:rPr lang="ca-ES" sz="1600" dirty="0" smtClean="0"/>
              <a:t> </a:t>
            </a:r>
            <a:r>
              <a:rPr lang="ca-ES" sz="1600" dirty="0" err="1" smtClean="0"/>
              <a:t>Velikov</a:t>
            </a:r>
            <a:endParaRPr lang="ca-ES" sz="1600" dirty="0"/>
          </a:p>
          <a:p>
            <a:pPr marL="0" indent="0">
              <a:buNone/>
            </a:pPr>
            <a:r>
              <a:rPr lang="ca-ES" sz="1600" dirty="0" err="1"/>
              <a:t>Maksym</a:t>
            </a:r>
            <a:r>
              <a:rPr lang="ca-ES" sz="1600" dirty="0"/>
              <a:t> </a:t>
            </a:r>
            <a:r>
              <a:rPr lang="ca-ES" sz="1600" dirty="0" err="1"/>
              <a:t>Lavryk</a:t>
            </a:r>
            <a:endParaRPr lang="ca-ES" sz="1600" dirty="0"/>
          </a:p>
          <a:p>
            <a:pPr marL="0" indent="0">
              <a:buNone/>
            </a:pPr>
            <a:r>
              <a:rPr lang="ca-ES" sz="1600" dirty="0" err="1"/>
              <a:t>Maksym</a:t>
            </a:r>
            <a:r>
              <a:rPr lang="ca-ES" sz="1600" dirty="0"/>
              <a:t> </a:t>
            </a:r>
            <a:r>
              <a:rPr lang="ca-ES" sz="1600" dirty="0" err="1" smtClean="0"/>
              <a:t>Portyanko</a:t>
            </a:r>
            <a:endParaRPr lang="ca-ES" sz="1600" dirty="0"/>
          </a:p>
          <a:p>
            <a:pPr marL="0" indent="0">
              <a:buNone/>
            </a:pPr>
            <a:r>
              <a:rPr lang="ca-ES" sz="1600" dirty="0"/>
              <a:t>Jofre Puig</a:t>
            </a:r>
          </a:p>
          <a:p>
            <a:pPr marL="0" indent="0">
              <a:buNone/>
            </a:pPr>
            <a:r>
              <a:rPr lang="ca-ES" sz="1600" dirty="0"/>
              <a:t>Jordà Puig</a:t>
            </a:r>
          </a:p>
          <a:p>
            <a:pPr marL="0" indent="0">
              <a:buNone/>
            </a:pPr>
            <a:r>
              <a:rPr lang="ca-ES" sz="1600" dirty="0" err="1"/>
              <a:t>Geri</a:t>
            </a:r>
            <a:r>
              <a:rPr lang="ca-ES" sz="1600" dirty="0"/>
              <a:t> Soler</a:t>
            </a:r>
          </a:p>
          <a:p>
            <a:pPr marL="0" indent="0">
              <a:buNone/>
            </a:pPr>
            <a:r>
              <a:rPr lang="ca-ES" sz="1600" dirty="0"/>
              <a:t>Marc Sunyer</a:t>
            </a:r>
          </a:p>
          <a:p>
            <a:pPr marL="0" indent="0">
              <a:buNone/>
            </a:pPr>
            <a:r>
              <a:rPr lang="ca-ES" sz="1600" dirty="0"/>
              <a:t>Martí Vila</a:t>
            </a:r>
          </a:p>
          <a:p>
            <a:pPr marL="0" indent="0">
              <a:buNone/>
            </a:pPr>
            <a:r>
              <a:rPr lang="ca-ES" sz="1600" dirty="0"/>
              <a:t>Oriol Villena</a:t>
            </a:r>
          </a:p>
          <a:p>
            <a:pPr marL="0" indent="0">
              <a:buNone/>
            </a:pPr>
            <a:endParaRPr lang="ca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4499992" y="2105006"/>
            <a:ext cx="37799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/>
              <a:t>Alumnes de </a:t>
            </a:r>
            <a:r>
              <a:rPr lang="ca-ES" b="1" dirty="0" smtClean="0"/>
              <a:t>5è</a:t>
            </a:r>
            <a:endParaRPr lang="ca-ES" b="1" dirty="0"/>
          </a:p>
          <a:p>
            <a:r>
              <a:rPr lang="ca-ES" sz="1600" dirty="0" smtClean="0"/>
              <a:t>Judit Farré</a:t>
            </a:r>
            <a:endParaRPr lang="ca-ES" sz="1600" dirty="0"/>
          </a:p>
          <a:p>
            <a:r>
              <a:rPr lang="ca-ES" sz="1600" dirty="0" smtClean="0"/>
              <a:t>Àlex  López</a:t>
            </a:r>
          </a:p>
          <a:p>
            <a:r>
              <a:rPr lang="ca-ES" sz="1600" dirty="0" smtClean="0"/>
              <a:t>Josep López</a:t>
            </a:r>
          </a:p>
          <a:p>
            <a:r>
              <a:rPr lang="ca-ES" sz="1600" dirty="0" smtClean="0"/>
              <a:t>Aroa Martin</a:t>
            </a:r>
          </a:p>
          <a:p>
            <a:r>
              <a:rPr lang="ca-ES" sz="1600" dirty="0" smtClean="0"/>
              <a:t>Xavier </a:t>
            </a:r>
            <a:r>
              <a:rPr lang="ca-ES" sz="1600" dirty="0" err="1" smtClean="0"/>
              <a:t>Mosoll</a:t>
            </a:r>
            <a:endParaRPr lang="ca-ES" sz="1600" dirty="0" smtClean="0"/>
          </a:p>
          <a:p>
            <a:r>
              <a:rPr lang="ca-ES" sz="1600" dirty="0" err="1" smtClean="0"/>
              <a:t>Anastasiia</a:t>
            </a:r>
            <a:r>
              <a:rPr lang="ca-ES" sz="1600" dirty="0" smtClean="0"/>
              <a:t> </a:t>
            </a:r>
            <a:r>
              <a:rPr lang="ca-ES" sz="1600" dirty="0" err="1" smtClean="0"/>
              <a:t>Muntyan</a:t>
            </a:r>
            <a:endParaRPr lang="ca-ES" sz="1600" dirty="0" smtClean="0"/>
          </a:p>
          <a:p>
            <a:r>
              <a:rPr lang="ca-ES" sz="1600" dirty="0" smtClean="0"/>
              <a:t>Natàlia </a:t>
            </a:r>
            <a:r>
              <a:rPr lang="ca-ES" sz="1600" dirty="0" err="1" smtClean="0"/>
              <a:t>Padullés</a:t>
            </a:r>
            <a:endParaRPr lang="ca-ES" sz="1600" dirty="0" smtClean="0"/>
          </a:p>
          <a:p>
            <a:r>
              <a:rPr lang="ca-ES" sz="1600" dirty="0" smtClean="0"/>
              <a:t>Jordi </a:t>
            </a:r>
            <a:r>
              <a:rPr lang="ca-ES" sz="1600" dirty="0" err="1" smtClean="0"/>
              <a:t>Salcedo</a:t>
            </a:r>
            <a:endParaRPr lang="ca-ES" sz="1600" dirty="0" smtClean="0"/>
          </a:p>
          <a:p>
            <a:r>
              <a:rPr lang="ca-ES" sz="1600" dirty="0" smtClean="0"/>
              <a:t>Víctor </a:t>
            </a:r>
            <a:r>
              <a:rPr lang="ca-ES" sz="1600" dirty="0" err="1" smtClean="0"/>
              <a:t>Simeonov</a:t>
            </a:r>
            <a:endParaRPr lang="ca-ES" sz="1600" dirty="0" smtClean="0"/>
          </a:p>
          <a:p>
            <a:r>
              <a:rPr lang="ca-ES" sz="1600" dirty="0" smtClean="0"/>
              <a:t>Ferran Solé</a:t>
            </a:r>
          </a:p>
          <a:p>
            <a:r>
              <a:rPr lang="ca-ES" sz="1600" dirty="0" smtClean="0"/>
              <a:t>Roger Solé</a:t>
            </a:r>
          </a:p>
          <a:p>
            <a:r>
              <a:rPr lang="ca-ES" sz="1600" dirty="0" smtClean="0"/>
              <a:t>Diana </a:t>
            </a:r>
            <a:r>
              <a:rPr lang="ca-ES" sz="1600" dirty="0" err="1" smtClean="0"/>
              <a:t>Tandea</a:t>
            </a:r>
            <a:endParaRPr lang="ca-ES" sz="1600" dirty="0" smtClean="0"/>
          </a:p>
          <a:p>
            <a:r>
              <a:rPr lang="ca-ES" sz="1600" dirty="0" smtClean="0"/>
              <a:t>Arnau Torra</a:t>
            </a:r>
            <a:endParaRPr lang="ca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03648" y="61653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Professorat</a:t>
            </a:r>
            <a:r>
              <a:rPr lang="es-ES" b="1" dirty="0" smtClean="0"/>
              <a:t> coordinador</a:t>
            </a:r>
            <a:r>
              <a:rPr lang="es-ES" dirty="0" smtClean="0"/>
              <a:t>: Anna López i </a:t>
            </a:r>
            <a:r>
              <a:rPr lang="es-ES" dirty="0" err="1" smtClean="0"/>
              <a:t>Àngela</a:t>
            </a:r>
            <a:r>
              <a:rPr lang="es-ES" dirty="0" smtClean="0"/>
              <a:t> M Pujol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338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225555"/>
          </a:xfrm>
        </p:spPr>
        <p:txBody>
          <a:bodyPr/>
          <a:lstStyle/>
          <a:p>
            <a:pPr marL="0" lvl="0" indent="0" algn="just">
              <a:buNone/>
            </a:pPr>
            <a:r>
              <a:rPr lang="ca-ES" sz="2800" u="sng" dirty="0" smtClean="0">
                <a:solidFill>
                  <a:prstClr val="black"/>
                </a:solidFill>
              </a:rPr>
              <a:t>En què consisteix aquesta participació?</a:t>
            </a:r>
          </a:p>
          <a:p>
            <a:pPr marL="0" lvl="0" indent="0" algn="just">
              <a:buNone/>
            </a:pPr>
            <a:r>
              <a:rPr lang="ca-ES" sz="2000" dirty="0" smtClean="0">
                <a:solidFill>
                  <a:prstClr val="black"/>
                </a:solidFill>
              </a:rPr>
              <a:t>A </a:t>
            </a:r>
            <a:r>
              <a:rPr lang="ca-ES" sz="2000" dirty="0">
                <a:solidFill>
                  <a:prstClr val="black"/>
                </a:solidFill>
              </a:rPr>
              <a:t>partir de la intervenció de l’artista Joan Pere Masana (amb l’obra absències i presències de la Casa Duran i </a:t>
            </a:r>
            <a:r>
              <a:rPr lang="ca-ES" sz="2000" dirty="0" err="1" smtClean="0">
                <a:solidFill>
                  <a:prstClr val="black"/>
                </a:solidFill>
              </a:rPr>
              <a:t>Sanpere</a:t>
            </a:r>
            <a:r>
              <a:rPr lang="ca-ES" sz="2000" dirty="0" smtClean="0">
                <a:solidFill>
                  <a:prstClr val="black"/>
                </a:solidFill>
              </a:rPr>
              <a:t>) </a:t>
            </a:r>
            <a:r>
              <a:rPr lang="ca-ES" sz="2000" dirty="0">
                <a:solidFill>
                  <a:prstClr val="black"/>
                </a:solidFill>
              </a:rPr>
              <a:t>es fa extensiu a les escoles continuar amb aquestes </a:t>
            </a:r>
            <a:r>
              <a:rPr lang="ca-ES" sz="2000" dirty="0" smtClean="0">
                <a:solidFill>
                  <a:prstClr val="black"/>
                </a:solidFill>
              </a:rPr>
              <a:t>intervencions. </a:t>
            </a:r>
          </a:p>
          <a:p>
            <a:pPr marL="0" lvl="0" indent="0" algn="just">
              <a:buNone/>
            </a:pPr>
            <a:r>
              <a:rPr lang="ca-ES" sz="2000" dirty="0" smtClean="0">
                <a:solidFill>
                  <a:prstClr val="black"/>
                </a:solidFill>
              </a:rPr>
              <a:t> El </a:t>
            </a:r>
            <a:r>
              <a:rPr lang="ca-ES" sz="2000" dirty="0">
                <a:solidFill>
                  <a:prstClr val="black"/>
                </a:solidFill>
              </a:rPr>
              <a:t>projecte de seguida ens va enganxar, ja que no és gens  habitual poder fer activitats dins d’un museu i gaudir de </a:t>
            </a:r>
            <a:r>
              <a:rPr lang="ca-ES" sz="2000" b="1" dirty="0">
                <a:solidFill>
                  <a:prstClr val="black"/>
                </a:solidFill>
              </a:rPr>
              <a:t>l’oportunitat d’exposar la MIRADA DEL NOSTRE ALUMNAT. </a:t>
            </a:r>
          </a:p>
          <a:p>
            <a:pPr marL="0" indent="0" algn="ctr">
              <a:buNone/>
            </a:pPr>
            <a:endParaRPr lang="es-ES" sz="2400" u="sng" dirty="0" smtClean="0"/>
          </a:p>
          <a:p>
            <a:pPr marL="0" indent="0" algn="ctr">
              <a:buNone/>
            </a:pPr>
            <a:r>
              <a:rPr lang="es-ES" sz="2400" u="sng" dirty="0" smtClean="0"/>
              <a:t>Fases del </a:t>
            </a:r>
            <a:r>
              <a:rPr lang="es-ES" sz="2400" u="sng" dirty="0" err="1" smtClean="0"/>
              <a:t>projecte</a:t>
            </a:r>
            <a:r>
              <a:rPr lang="es-ES" sz="2400" u="sng" dirty="0" smtClean="0"/>
              <a:t>:  </a:t>
            </a:r>
          </a:p>
          <a:p>
            <a:pPr marL="0" indent="0" algn="ctr">
              <a:buNone/>
            </a:pPr>
            <a:r>
              <a:rPr lang="es-ES" sz="2400" dirty="0" smtClean="0"/>
              <a:t>          </a:t>
            </a:r>
            <a:r>
              <a:rPr lang="ca-ES" sz="2400" dirty="0" smtClean="0"/>
              <a:t>Fem una activitat  al museu amb el professorat</a:t>
            </a:r>
          </a:p>
          <a:p>
            <a:pPr marL="0" indent="0" algn="ctr">
              <a:buNone/>
            </a:pPr>
            <a:r>
              <a:rPr lang="ca-ES" sz="2400" dirty="0" smtClean="0"/>
              <a:t>             interessat de la comarca, la UdL i l’autor de l’obra.</a:t>
            </a:r>
          </a:p>
          <a:p>
            <a:pPr marL="0" indent="0">
              <a:buNone/>
            </a:pPr>
            <a:r>
              <a:rPr lang="ca-ES" dirty="0" smtClean="0"/>
              <a:t>                </a:t>
            </a:r>
            <a:r>
              <a:rPr lang="ca-ES" sz="2400" dirty="0" smtClean="0"/>
              <a:t>Els alumnes visiten l’exposició , s'impregnen  de la visió de l’artista i fan un recull d’idees  del que voldrien aportar a l’exposició. </a:t>
            </a:r>
            <a:endParaRPr lang="ca-ES" sz="2400" dirty="0"/>
          </a:p>
        </p:txBody>
      </p:sp>
      <p:sp>
        <p:nvSpPr>
          <p:cNvPr id="4" name="Pentàgon 3"/>
          <p:cNvSpPr/>
          <p:nvPr/>
        </p:nvSpPr>
        <p:spPr>
          <a:xfrm>
            <a:off x="878031" y="3645024"/>
            <a:ext cx="1217639" cy="596080"/>
          </a:xfrm>
          <a:prstGeom prst="homePlate">
            <a:avLst>
              <a:gd name="adj" fmla="val 460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    Fase 1</a:t>
            </a:r>
            <a:endParaRPr lang="ca-ES" dirty="0"/>
          </a:p>
        </p:txBody>
      </p:sp>
      <p:sp>
        <p:nvSpPr>
          <p:cNvPr id="5" name="Pentàgon 4"/>
          <p:cNvSpPr/>
          <p:nvPr/>
        </p:nvSpPr>
        <p:spPr>
          <a:xfrm>
            <a:off x="878032" y="4365104"/>
            <a:ext cx="1217639" cy="596080"/>
          </a:xfrm>
          <a:prstGeom prst="homePlate">
            <a:avLst>
              <a:gd name="adj" fmla="val 460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Fase 2   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7628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              </a:t>
            </a:r>
            <a:r>
              <a:rPr lang="ca-ES" sz="2400" dirty="0" smtClean="0"/>
              <a:t>La comissaria de l’exposició ens visita i </a:t>
            </a:r>
          </a:p>
          <a:p>
            <a:pPr marL="0" indent="0">
              <a:buNone/>
            </a:pPr>
            <a:r>
              <a:rPr lang="ca-ES" sz="2400" dirty="0" smtClean="0"/>
              <a:t>                 fem una pluja d’idees conjunta i escollim la temàtica de </a:t>
            </a:r>
          </a:p>
          <a:p>
            <a:pPr marL="0" indent="0">
              <a:buNone/>
            </a:pPr>
            <a:r>
              <a:rPr lang="ca-ES" sz="2400" dirty="0" smtClean="0"/>
              <a:t>                 treball  i els llocs on intervindrem .</a:t>
            </a:r>
          </a:p>
          <a:p>
            <a:pPr marL="0" indent="0">
              <a:buNone/>
            </a:pPr>
            <a:r>
              <a:rPr lang="ca-ES" sz="2400" dirty="0" smtClean="0"/>
              <a:t>                    Des de l’escola donem forma al projecte amb </a:t>
            </a:r>
          </a:p>
          <a:p>
            <a:pPr marL="0" indent="0">
              <a:buNone/>
            </a:pPr>
            <a:r>
              <a:rPr lang="ca-ES" sz="2400" dirty="0" smtClean="0"/>
              <a:t>                   les competències i continguts  a treballar. </a:t>
            </a:r>
          </a:p>
          <a:p>
            <a:pPr marL="0" indent="0">
              <a:buNone/>
            </a:pPr>
            <a:r>
              <a:rPr lang="ca-ES" sz="2400" dirty="0" smtClean="0"/>
              <a:t>                     Ens posem a fer d’artistes i creem 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les nostres  composicions. </a:t>
            </a:r>
          </a:p>
          <a:p>
            <a:pPr marL="0" indent="0">
              <a:buNone/>
            </a:pPr>
            <a:r>
              <a:rPr lang="ca-ES" sz="2400" dirty="0" smtClean="0"/>
              <a:t>                     Elaborem una petita història –àlbum i un  mural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   per a presentar  el nostre projecte.    </a:t>
            </a:r>
          </a:p>
          <a:p>
            <a:pPr marL="0" indent="0">
              <a:buNone/>
            </a:pPr>
            <a:r>
              <a:rPr lang="ca-ES" sz="2400" dirty="0" smtClean="0"/>
              <a:t>                     Finalment,  toca exposar-ho al Museu</a:t>
            </a:r>
          </a:p>
          <a:p>
            <a:pPr marL="0" indent="0">
              <a:buNone/>
            </a:pPr>
            <a:r>
              <a:rPr lang="ca-ES" sz="2400" dirty="0"/>
              <a:t> </a:t>
            </a:r>
            <a:r>
              <a:rPr lang="ca-ES" sz="2400" dirty="0" smtClean="0"/>
              <a:t>                 (la nit de portes  obertes als museus) seran els   mateixos alumnes qui explicaran als visitants les seves creacions. </a:t>
            </a:r>
            <a:endParaRPr lang="ca-ES" sz="2400" dirty="0"/>
          </a:p>
        </p:txBody>
      </p:sp>
      <p:sp>
        <p:nvSpPr>
          <p:cNvPr id="7" name="Pentàgon 6"/>
          <p:cNvSpPr/>
          <p:nvPr/>
        </p:nvSpPr>
        <p:spPr>
          <a:xfrm>
            <a:off x="626876" y="836712"/>
            <a:ext cx="1152128" cy="58515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Fase 3 </a:t>
            </a:r>
            <a:endParaRPr lang="ca-ES" dirty="0"/>
          </a:p>
        </p:txBody>
      </p:sp>
      <p:sp>
        <p:nvSpPr>
          <p:cNvPr id="8" name="Pentàgon 7"/>
          <p:cNvSpPr/>
          <p:nvPr/>
        </p:nvSpPr>
        <p:spPr>
          <a:xfrm>
            <a:off x="626876" y="2096852"/>
            <a:ext cx="1224136" cy="64807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Fase 4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9" name="Pentàgon 8"/>
          <p:cNvSpPr/>
          <p:nvPr/>
        </p:nvSpPr>
        <p:spPr>
          <a:xfrm>
            <a:off x="635877" y="2996952"/>
            <a:ext cx="1206134" cy="648072"/>
          </a:xfrm>
          <a:prstGeom prst="homePlate">
            <a:avLst/>
          </a:prstGeom>
          <a:solidFill>
            <a:srgbClr val="ED1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Fase 5 </a:t>
            </a:r>
            <a:endParaRPr lang="ca-ES" dirty="0"/>
          </a:p>
        </p:txBody>
      </p:sp>
      <p:sp>
        <p:nvSpPr>
          <p:cNvPr id="11" name="Pentàgon 10"/>
          <p:cNvSpPr/>
          <p:nvPr/>
        </p:nvSpPr>
        <p:spPr>
          <a:xfrm>
            <a:off x="599873" y="4689140"/>
            <a:ext cx="1206134" cy="6480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Fase  7</a:t>
            </a:r>
            <a:endParaRPr lang="ca-ES" dirty="0"/>
          </a:p>
        </p:txBody>
      </p:sp>
      <p:sp>
        <p:nvSpPr>
          <p:cNvPr id="12" name="Pentàgon 11"/>
          <p:cNvSpPr/>
          <p:nvPr/>
        </p:nvSpPr>
        <p:spPr>
          <a:xfrm>
            <a:off x="635877" y="3825044"/>
            <a:ext cx="1206134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Fase 6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15517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360040"/>
          </a:xfrm>
        </p:spPr>
        <p:txBody>
          <a:bodyPr>
            <a:noAutofit/>
          </a:bodyPr>
          <a:lstStyle/>
          <a:p>
            <a:r>
              <a:rPr lang="ca-ES" sz="2800" dirty="0" smtClean="0"/>
              <a:t>Enfocament del nostre projecte</a:t>
            </a:r>
            <a:endParaRPr lang="ca-ES" sz="2800" dirty="0"/>
          </a:p>
        </p:txBody>
      </p:sp>
      <p:graphicFrame>
        <p:nvGraphicFramePr>
          <p:cNvPr id="6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5421731"/>
              </p:ext>
            </p:extLst>
          </p:nvPr>
        </p:nvGraphicFramePr>
        <p:xfrm>
          <a:off x="467544" y="1562472"/>
          <a:ext cx="8280920" cy="512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40160"/>
                <a:gridCol w="2232248"/>
                <a:gridCol w="3024336"/>
              </a:tblGrid>
              <a:tr h="340487">
                <a:tc>
                  <a:txBody>
                    <a:bodyPr/>
                    <a:lstStyle/>
                    <a:p>
                      <a:r>
                        <a:rPr lang="ca-ES" dirty="0" smtClean="0"/>
                        <a:t>Competències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Dimensions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Activitats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Objectius</a:t>
                      </a:r>
                      <a:endParaRPr lang="ca-ES" dirty="0"/>
                    </a:p>
                  </a:txBody>
                  <a:tcPr/>
                </a:tc>
              </a:tr>
              <a:tr h="861120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</a:t>
                      </a:r>
                      <a:r>
                        <a:rPr lang="ca-ES" sz="1200" baseline="0" dirty="0" smtClean="0"/>
                        <a:t> lingüístic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Literària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Visita de l’autora LOLA CASAS. </a:t>
                      </a:r>
                    </a:p>
                    <a:p>
                      <a:r>
                        <a:rPr lang="ca-ES" sz="1200" dirty="0" smtClean="0"/>
                        <a:t>Treball del seu poemari dels</a:t>
                      </a:r>
                      <a:r>
                        <a:rPr lang="ca-ES" sz="1200" baseline="0" dirty="0" smtClean="0"/>
                        <a:t> COLORS. Creació dels nostres poemes.</a:t>
                      </a:r>
                      <a:endParaRPr lang="ca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-Conèixer l’obra</a:t>
                      </a:r>
                      <a:r>
                        <a:rPr lang="ca-ES" sz="1200" baseline="0" dirty="0" smtClean="0"/>
                        <a:t> literària de l’autora. 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-Gaudir de la creació literària.</a:t>
                      </a:r>
                      <a:endParaRPr lang="ca-ES" sz="1200" dirty="0"/>
                    </a:p>
                  </a:txBody>
                  <a:tcPr/>
                </a:tc>
              </a:tr>
              <a:tr h="1079055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pPr algn="l"/>
                      <a:r>
                        <a:rPr lang="ca-ES" sz="1200" dirty="0" smtClean="0"/>
                        <a:t>Àmbit de coneixement del medi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Món actual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Visita al museu casa Duran i </a:t>
                      </a:r>
                      <a:r>
                        <a:rPr kumimoji="0" lang="ca-E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Sanpere</a:t>
                      </a:r>
                      <a:r>
                        <a:rPr kumimoji="0" lang="ca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ca-ES" sz="1200" dirty="0" smtClean="0"/>
                        <a:t>Explicació per part del museu.</a:t>
                      </a:r>
                      <a:r>
                        <a:rPr lang="ca-ES" sz="1200" baseline="0" dirty="0" smtClean="0"/>
                        <a:t> </a:t>
                      </a:r>
                    </a:p>
                    <a:p>
                      <a:r>
                        <a:rPr lang="ca-ES" sz="1200" baseline="0" dirty="0" smtClean="0"/>
                        <a:t>Cerca a internet de la història de la casa Museu.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a-ES" sz="1200" dirty="0" smtClean="0"/>
                        <a:t>-Conèixer la casa museu Duran i </a:t>
                      </a:r>
                      <a:r>
                        <a:rPr lang="ca-ES" sz="1200" dirty="0" err="1" smtClean="0"/>
                        <a:t>Sanpere</a:t>
                      </a:r>
                      <a:r>
                        <a:rPr lang="ca-ES" sz="1200" dirty="0" smtClean="0"/>
                        <a:t>,</a:t>
                      </a:r>
                      <a:r>
                        <a:rPr lang="ca-ES" sz="1200" baseline="0" dirty="0" smtClean="0"/>
                        <a:t> la seva història, les seves cambres, el seu mobiliari,... per comprendre la realitat actual.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a-ES" sz="1200" baseline="0" dirty="0" smtClean="0"/>
                        <a:t>-Desenvolupar una mirada crítica envers la conservació del PATRIMONI. </a:t>
                      </a:r>
                    </a:p>
                  </a:txBody>
                  <a:tcPr/>
                </a:tc>
              </a:tr>
              <a:tr h="1801265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</a:t>
                      </a:r>
                      <a:r>
                        <a:rPr lang="ca-ES" sz="1200" baseline="0" dirty="0" smtClean="0"/>
                        <a:t> artístic 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Percepció, comprensió</a:t>
                      </a:r>
                      <a:r>
                        <a:rPr lang="ca-ES" sz="1200" baseline="0" dirty="0" smtClean="0"/>
                        <a:t> i</a:t>
                      </a:r>
                      <a:r>
                        <a:rPr lang="ca-ES" sz="1200" dirty="0" smtClean="0"/>
                        <a:t> valoració 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Interpretació i producció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Imaginació i creativitat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baseline="0" dirty="0" smtClean="0"/>
                        <a:t>Llibret de buidatge d’idees de les actuacions a la casa Museu. </a:t>
                      </a:r>
                    </a:p>
                    <a:p>
                      <a:r>
                        <a:rPr lang="ca-ES" sz="1200" baseline="0" dirty="0" smtClean="0"/>
                        <a:t>Trobada amb la comissària de l’exposició. </a:t>
                      </a:r>
                    </a:p>
                    <a:p>
                      <a:r>
                        <a:rPr lang="ca-ES" sz="1200" baseline="0" dirty="0" smtClean="0"/>
                        <a:t>Creacions i reptes artístics.</a:t>
                      </a:r>
                    </a:p>
                    <a:p>
                      <a:endParaRPr lang="ca-ES" sz="1200" baseline="0" dirty="0" smtClean="0"/>
                    </a:p>
                    <a:p>
                      <a:endParaRPr lang="ca-E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-Valorar i gaudir els aspectes estètics i artístics de l’exposició.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-Compartir emocions, idees i experiències artístiques mitjançant la realització de produccions artístiques.</a:t>
                      </a:r>
                    </a:p>
                    <a:p>
                      <a:endParaRPr lang="ca-ES" sz="1200" baseline="0" dirty="0" smtClean="0"/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 digital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Comunicació interpersonal i col·laboració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aseline="0" dirty="0" smtClean="0"/>
                        <a:t>Fotografies de CELS de la nostra comarca. </a:t>
                      </a:r>
                    </a:p>
                    <a:p>
                      <a:r>
                        <a:rPr lang="ca-ES" sz="1200" baseline="0" dirty="0" smtClean="0"/>
                        <a:t>Fotografies de composicions d’elements de cuina .</a:t>
                      </a:r>
                    </a:p>
                    <a:p>
                      <a:endParaRPr lang="ca-E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ca-ES" sz="1200" baseline="0" dirty="0" smtClean="0"/>
                        <a:t>Utilitzar l’aplicació </a:t>
                      </a:r>
                      <a:r>
                        <a:rPr lang="ca-ES" sz="1200" baseline="0" dirty="0" err="1" smtClean="0"/>
                        <a:t>col·laborativa</a:t>
                      </a:r>
                      <a:r>
                        <a:rPr lang="ca-ES" sz="1200" baseline="0" dirty="0" smtClean="0"/>
                        <a:t> més adient per compartir les fotografies i crear muntatges.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ca-ES" sz="1200" baseline="0" dirty="0" smtClean="0"/>
                        <a:t>Donar a conèixer el projecte a través del </a:t>
                      </a:r>
                      <a:r>
                        <a:rPr lang="ca-ES" sz="1200" baseline="0" dirty="0" err="1" smtClean="0"/>
                        <a:t>blog</a:t>
                      </a:r>
                      <a:r>
                        <a:rPr lang="ca-ES" sz="1200" baseline="0" dirty="0" smtClean="0"/>
                        <a:t> i a la </a:t>
                      </a:r>
                      <a:r>
                        <a:rPr lang="ca-ES" sz="1200" baseline="0" dirty="0" err="1" smtClean="0"/>
                        <a:t>resvista</a:t>
                      </a:r>
                      <a:r>
                        <a:rPr lang="ca-ES" sz="1200" baseline="0" dirty="0" smtClean="0"/>
                        <a:t> local.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7544" y="836712"/>
            <a:ext cx="8280920" cy="581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b="1" dirty="0" smtClean="0">
              <a:solidFill>
                <a:schemeClr val="tx1"/>
              </a:solidFill>
            </a:endParaRPr>
          </a:p>
          <a:p>
            <a:r>
              <a:rPr lang="ca-ES" b="1" dirty="0" smtClean="0">
                <a:solidFill>
                  <a:schemeClr val="tx1"/>
                </a:solidFill>
              </a:rPr>
              <a:t>Objectiu general: </a:t>
            </a:r>
          </a:p>
          <a:p>
            <a:r>
              <a:rPr lang="ca-ES" b="1" dirty="0" smtClean="0">
                <a:solidFill>
                  <a:schemeClr val="tx1"/>
                </a:solidFill>
              </a:rPr>
              <a:t>Participar en un entorn de treball museístic convertint les idees en accions. </a:t>
            </a:r>
          </a:p>
          <a:p>
            <a:endParaRPr lang="ca-E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5421731"/>
              </p:ext>
            </p:extLst>
          </p:nvPr>
        </p:nvGraphicFramePr>
        <p:xfrm>
          <a:off x="467544" y="1556792"/>
          <a:ext cx="8280920" cy="512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40160"/>
                <a:gridCol w="2232248"/>
                <a:gridCol w="3024336"/>
              </a:tblGrid>
              <a:tr h="340487">
                <a:tc>
                  <a:txBody>
                    <a:bodyPr/>
                    <a:lstStyle/>
                    <a:p>
                      <a:r>
                        <a:rPr lang="ca-ES" dirty="0" smtClean="0"/>
                        <a:t>Competències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Dimensions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Activitats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Objectius</a:t>
                      </a:r>
                      <a:endParaRPr lang="ca-ES" dirty="0"/>
                    </a:p>
                  </a:txBody>
                  <a:tcPr/>
                </a:tc>
              </a:tr>
              <a:tr h="861120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</a:t>
                      </a:r>
                      <a:r>
                        <a:rPr lang="ca-ES" sz="1200" baseline="0" dirty="0" smtClean="0"/>
                        <a:t> lingüístic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Literària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Visita de l’autora LOLA CASAS. </a:t>
                      </a:r>
                    </a:p>
                    <a:p>
                      <a:r>
                        <a:rPr lang="ca-ES" sz="1200" dirty="0" smtClean="0"/>
                        <a:t>Treball del seu poemari dels</a:t>
                      </a:r>
                      <a:r>
                        <a:rPr lang="ca-ES" sz="1200" baseline="0" dirty="0" smtClean="0"/>
                        <a:t> COLORS. Creació dels nostres poemes.</a:t>
                      </a:r>
                      <a:endParaRPr lang="ca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-Conèixer l’obra</a:t>
                      </a:r>
                      <a:r>
                        <a:rPr lang="ca-ES" sz="1200" baseline="0" dirty="0" smtClean="0"/>
                        <a:t> literària de l’autora. 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-Gaudir de la creació literària.</a:t>
                      </a:r>
                      <a:endParaRPr lang="ca-ES" sz="1200" dirty="0"/>
                    </a:p>
                  </a:txBody>
                  <a:tcPr/>
                </a:tc>
              </a:tr>
              <a:tr h="1079055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pPr algn="l"/>
                      <a:r>
                        <a:rPr lang="ca-ES" sz="1200" dirty="0" smtClean="0"/>
                        <a:t>Àmbit de coneixement del medi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Món actual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Visita al museu casa Duran i </a:t>
                      </a:r>
                      <a:r>
                        <a:rPr kumimoji="0" lang="ca-E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Sanpere</a:t>
                      </a:r>
                      <a:r>
                        <a:rPr kumimoji="0" lang="ca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ca-ES" sz="1200" dirty="0" smtClean="0"/>
                        <a:t>Explicació per part del museu.</a:t>
                      </a:r>
                      <a:r>
                        <a:rPr lang="ca-ES" sz="1200" baseline="0" dirty="0" smtClean="0"/>
                        <a:t> </a:t>
                      </a:r>
                    </a:p>
                    <a:p>
                      <a:r>
                        <a:rPr lang="ca-ES" sz="1200" baseline="0" dirty="0" smtClean="0"/>
                        <a:t>Cerca a internet de la història de la casa Museu.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a-ES" sz="1200" dirty="0" smtClean="0"/>
                        <a:t>-Conèixer la casa museu Duran i </a:t>
                      </a:r>
                      <a:r>
                        <a:rPr lang="ca-ES" sz="1200" dirty="0" err="1" smtClean="0"/>
                        <a:t>Sanpere</a:t>
                      </a:r>
                      <a:r>
                        <a:rPr lang="ca-ES" sz="1200" dirty="0" smtClean="0"/>
                        <a:t>,</a:t>
                      </a:r>
                      <a:r>
                        <a:rPr lang="ca-ES" sz="1200" baseline="0" dirty="0" smtClean="0"/>
                        <a:t> la seva història, les seves cambres, el seu mobiliari,... per comprendre la realitat actual.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a-ES" sz="1200" baseline="0" dirty="0" smtClean="0"/>
                        <a:t>-Desenvolupar una mirada crítica envers la conservació del PATRIMONI. </a:t>
                      </a:r>
                    </a:p>
                  </a:txBody>
                  <a:tcPr/>
                </a:tc>
              </a:tr>
              <a:tr h="1801265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</a:t>
                      </a:r>
                      <a:r>
                        <a:rPr lang="ca-ES" sz="1200" baseline="0" dirty="0" smtClean="0"/>
                        <a:t> artístic 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Percepció, comprensió</a:t>
                      </a:r>
                      <a:r>
                        <a:rPr lang="ca-ES" sz="1200" baseline="0" dirty="0" smtClean="0"/>
                        <a:t> i</a:t>
                      </a:r>
                      <a:r>
                        <a:rPr lang="ca-ES" sz="1200" dirty="0" smtClean="0"/>
                        <a:t> valoració 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Interpretació i producció</a:t>
                      </a:r>
                    </a:p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Imaginació i creativitat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baseline="0" dirty="0" smtClean="0"/>
                        <a:t>Llibret de buidatge d’idees de les actuacions a la casa Museu. </a:t>
                      </a:r>
                    </a:p>
                    <a:p>
                      <a:r>
                        <a:rPr lang="ca-ES" sz="1200" baseline="0" dirty="0" smtClean="0"/>
                        <a:t>Trobada amb la comissària de l’exposició. </a:t>
                      </a:r>
                    </a:p>
                    <a:p>
                      <a:r>
                        <a:rPr lang="ca-ES" sz="1200" baseline="0" dirty="0" smtClean="0"/>
                        <a:t>Creacions i reptes artístics.</a:t>
                      </a:r>
                    </a:p>
                    <a:p>
                      <a:endParaRPr lang="ca-ES" sz="1200" baseline="0" dirty="0" smtClean="0"/>
                    </a:p>
                    <a:p>
                      <a:endParaRPr lang="ca-E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-Valorar i gaudir els aspectes estètics i artístics de l’exposició.</a:t>
                      </a:r>
                    </a:p>
                    <a:p>
                      <a:endParaRPr lang="ca-ES" sz="1200" baseline="0" dirty="0" smtClean="0"/>
                    </a:p>
                    <a:p>
                      <a:r>
                        <a:rPr lang="ca-ES" sz="1200" baseline="0" dirty="0" smtClean="0"/>
                        <a:t>-Compartir emocions, idees i experiències artístiques mitjançant la realització de produccions artístiques.</a:t>
                      </a:r>
                    </a:p>
                    <a:p>
                      <a:endParaRPr lang="ca-ES" sz="1200" baseline="0" dirty="0" smtClean="0"/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endParaRPr lang="ca-ES" sz="1200" dirty="0" smtClean="0"/>
                    </a:p>
                    <a:p>
                      <a:r>
                        <a:rPr lang="ca-ES" sz="1200" dirty="0" smtClean="0"/>
                        <a:t>Àmbit digital</a:t>
                      </a:r>
                      <a:endParaRPr lang="ca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dirty="0" smtClean="0"/>
                        <a:t>Comunicació interpersonal i col·laboració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aseline="0" dirty="0" smtClean="0"/>
                        <a:t>Fotografies de CELS de la nostra comarca. </a:t>
                      </a:r>
                    </a:p>
                    <a:p>
                      <a:r>
                        <a:rPr lang="ca-ES" sz="1200" baseline="0" dirty="0" smtClean="0"/>
                        <a:t>Fotografies de composicions d’elements de cuina .</a:t>
                      </a:r>
                    </a:p>
                    <a:p>
                      <a:endParaRPr lang="ca-E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ca-ES" sz="1200" baseline="0" dirty="0" smtClean="0"/>
                        <a:t>Utilitzar l’aplicació </a:t>
                      </a:r>
                      <a:r>
                        <a:rPr lang="ca-ES" sz="1200" baseline="0" dirty="0" err="1" smtClean="0"/>
                        <a:t>col·laborativa</a:t>
                      </a:r>
                      <a:r>
                        <a:rPr lang="ca-ES" sz="1200" baseline="0" dirty="0" smtClean="0"/>
                        <a:t> més adient per compartir les fotografies i crear muntatges.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ca-ES" sz="1200" baseline="0" dirty="0" smtClean="0"/>
                        <a:t>Donar a conèixer el projecte a través del </a:t>
                      </a:r>
                      <a:r>
                        <a:rPr lang="ca-ES" sz="1200" baseline="0" dirty="0" err="1" smtClean="0"/>
                        <a:t>blog</a:t>
                      </a:r>
                      <a:r>
                        <a:rPr lang="ca-ES" sz="1200" baseline="0" dirty="0" smtClean="0"/>
                        <a:t> i a la </a:t>
                      </a:r>
                      <a:r>
                        <a:rPr lang="ca-ES" sz="1200" baseline="0" dirty="0" err="1" smtClean="0"/>
                        <a:t>resvista</a:t>
                      </a:r>
                      <a:r>
                        <a:rPr lang="ca-ES" sz="1200" baseline="0" dirty="0" smtClean="0"/>
                        <a:t> local.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79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idor de contingut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758" y="548680"/>
            <a:ext cx="2736304" cy="205222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82" y="2708920"/>
            <a:ext cx="5943310" cy="396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sultat d'imatges de imatges museu Cerv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68" y="476672"/>
            <a:ext cx="3240360" cy="21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749" y="2800049"/>
            <a:ext cx="2808313" cy="3853312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29" y="551239"/>
            <a:ext cx="2665820" cy="1999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60397" y="2967335"/>
            <a:ext cx="282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Museu</a:t>
            </a:r>
            <a:endParaRPr lang="ca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7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Els espais on hem intervingut</a:t>
            </a:r>
            <a:endParaRPr lang="ca-ES" sz="36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48852" y="1340769"/>
            <a:ext cx="8229600" cy="28083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2200" b="1" dirty="0" smtClean="0">
                <a:solidFill>
                  <a:srgbClr val="FF0000"/>
                </a:solidFill>
              </a:rPr>
              <a:t>La CUINA</a:t>
            </a:r>
            <a:r>
              <a:rPr lang="ca-ES" sz="2000" dirty="0" smtClean="0"/>
              <a:t>, </a:t>
            </a:r>
            <a:r>
              <a:rPr lang="ca-ES" sz="2000" b="1" dirty="0" smtClean="0"/>
              <a:t>un lloc de trobada, de reunió familiar, de safareig</a:t>
            </a:r>
            <a:r>
              <a:rPr lang="ca-ES" sz="2000" dirty="0" smtClean="0"/>
              <a:t>, on el caliu de la llar de foc ens impregna d’emocions,  de calidesa, de vida, ...</a:t>
            </a:r>
            <a:endParaRPr lang="es-ES" sz="2000" dirty="0" smtClean="0"/>
          </a:p>
          <a:p>
            <a:pPr algn="just"/>
            <a:r>
              <a:rPr lang="ca-ES" sz="2000" dirty="0" smtClean="0"/>
              <a:t>La nostra MIRADA, està dirigida al </a:t>
            </a:r>
            <a:r>
              <a:rPr lang="ca-ES" sz="2000" b="1" dirty="0" smtClean="0"/>
              <a:t>COLOR dels aliments</a:t>
            </a:r>
            <a:r>
              <a:rPr lang="ca-ES" sz="2000" dirty="0" smtClean="0"/>
              <a:t> i estris que s’utilitzen en el dia a dia d’una cuina. La </a:t>
            </a:r>
            <a:r>
              <a:rPr lang="ca-ES" sz="2000" b="1" dirty="0" smtClean="0"/>
              <a:t>complicitat d’agrupar estris inerts</a:t>
            </a:r>
            <a:r>
              <a:rPr lang="ca-ES" sz="2000" dirty="0" smtClean="0"/>
              <a:t> amb productes provinents de la natura ens ha fet descobrir una nova manera d’entendre aquestes presències.</a:t>
            </a:r>
            <a:endParaRPr lang="es-ES" sz="2000" dirty="0" smtClean="0"/>
          </a:p>
          <a:p>
            <a:pPr algn="just"/>
            <a:r>
              <a:rPr lang="ca-ES" sz="2000" dirty="0" smtClean="0"/>
              <a:t>En una primera observació de l’espai s’hi troba a faltar el que li dóna vida, els </a:t>
            </a:r>
            <a:r>
              <a:rPr lang="ca-ES" sz="2000" b="1" dirty="0" smtClean="0"/>
              <a:t>aliments</a:t>
            </a:r>
            <a:r>
              <a:rPr lang="ca-ES" sz="2000" dirty="0" smtClean="0"/>
              <a:t>. Entenen que en un museu no pot haver-hi </a:t>
            </a:r>
            <a:r>
              <a:rPr lang="ca-ES" sz="2000" b="1" dirty="0" smtClean="0"/>
              <a:t>elements perible</a:t>
            </a:r>
            <a:r>
              <a:rPr lang="ca-ES" sz="2000" dirty="0" smtClean="0"/>
              <a:t>, això ens ha portat a </a:t>
            </a:r>
            <a:r>
              <a:rPr lang="ca-ES" sz="2000" b="1" dirty="0" smtClean="0"/>
              <a:t>reinventar, a crear composicions a través de FOTOGRAFIES  per fer-los presents</a:t>
            </a:r>
            <a:r>
              <a:rPr lang="ca-ES" sz="2000" dirty="0" smtClean="0"/>
              <a:t>.</a:t>
            </a:r>
            <a:endParaRPr lang="es-ES" sz="2000" dirty="0" smtClean="0"/>
          </a:p>
          <a:p>
            <a:endParaRPr lang="es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23066"/>
            <a:ext cx="3443875" cy="2582906"/>
          </a:xfrm>
          <a:prstGeom prst="rect">
            <a:avLst/>
          </a:prstGeom>
        </p:spPr>
      </p:pic>
      <p:pic>
        <p:nvPicPr>
          <p:cNvPr id="3074" name="Picture 2" descr="Resultat d'imatges de CUINA casa duran i sanp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659899" cy="27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0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85729"/>
            <a:ext cx="8229600" cy="34313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ca-ES" dirty="0" smtClean="0"/>
              <a:t>     </a:t>
            </a:r>
            <a:endParaRPr lang="ca-ES" sz="2200" dirty="0" smtClean="0"/>
          </a:p>
          <a:p>
            <a:pPr algn="just">
              <a:buFont typeface="Arial" pitchFamily="34" charset="0"/>
              <a:buNone/>
            </a:pPr>
            <a:r>
              <a:rPr lang="ca-ES" sz="2200" dirty="0" smtClean="0"/>
              <a:t>     </a:t>
            </a:r>
            <a:r>
              <a:rPr lang="ca-ES" sz="2600" b="1" dirty="0" smtClean="0">
                <a:solidFill>
                  <a:srgbClr val="00B050"/>
                </a:solidFill>
              </a:rPr>
              <a:t>EL MENJADOR- </a:t>
            </a:r>
            <a:r>
              <a:rPr lang="ca-ES" sz="2200" dirty="0" smtClean="0"/>
              <a:t>espai on solen confluir els diferents membres de la família, sovint </a:t>
            </a:r>
            <a:r>
              <a:rPr lang="ca-ES" sz="2200" b="1" dirty="0" smtClean="0"/>
              <a:t>els temes de conversa fan referència al món exterior</a:t>
            </a:r>
            <a:r>
              <a:rPr lang="ca-ES" sz="2200" dirty="0" smtClean="0"/>
              <a:t>: l’avi parla de la verdor del camp i de les bones collites. En un lloc rural com és la Segarra, és fa molt evident les varietats cromàtiques estacionals.</a:t>
            </a:r>
            <a:endParaRPr lang="es-ES" sz="2200" dirty="0" smtClean="0"/>
          </a:p>
          <a:p>
            <a:pPr algn="just"/>
            <a:r>
              <a:rPr lang="ca-ES" sz="2200" dirty="0" smtClean="0"/>
              <a:t>El aquest </a:t>
            </a:r>
            <a:r>
              <a:rPr lang="ca-ES" sz="2200" b="1" dirty="0" smtClean="0"/>
              <a:t>MENJADOR</a:t>
            </a:r>
            <a:r>
              <a:rPr lang="ca-ES" sz="2200" dirty="0" smtClean="0"/>
              <a:t>, talment com si es tractés d’un quadre </a:t>
            </a:r>
            <a:r>
              <a:rPr lang="ca-ES" sz="2200" b="1" dirty="0" smtClean="0"/>
              <a:t>posem escenes de color que hem anat visionant o trobant en diferents moments del dia, dels mesos</a:t>
            </a:r>
            <a:r>
              <a:rPr lang="ca-ES" sz="2200" dirty="0" smtClean="0"/>
              <a:t>,... volent aportar color, llum, moviment i força en aquesta cambra, amb poca  presència directa de llum solar. </a:t>
            </a:r>
            <a:endParaRPr lang="es-ES" sz="2200" dirty="0" smtClean="0"/>
          </a:p>
          <a:p>
            <a:pPr algn="just"/>
            <a:r>
              <a:rPr lang="ca-ES" sz="2200" dirty="0" smtClean="0"/>
              <a:t>A partir d’aquesta intervenció en la casa, arribem a la conclusió que al llarg de la història ha evolucionat el concepte arquitectònic de menjador. En la casa Mas DURAN , creiem que en el menjador pren més importància el mobiliari i els ornaments que no pas l’entrada de llum natural. I per això la nostra intervenció vol ésser una </a:t>
            </a:r>
            <a:r>
              <a:rPr lang="ca-ES" sz="2200" b="1" dirty="0" smtClean="0"/>
              <a:t>FINESTRA AL MÓN</a:t>
            </a:r>
            <a:r>
              <a:rPr lang="ca-ES" sz="2200" dirty="0" smtClean="0"/>
              <a:t>!</a:t>
            </a:r>
            <a:endParaRPr lang="es-ES" sz="2200" dirty="0" smtClean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4088111" cy="19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724" y="3557734"/>
            <a:ext cx="3409528" cy="2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17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357167"/>
            <a:ext cx="8229600" cy="36478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 smtClean="0">
                <a:solidFill>
                  <a:schemeClr val="accent1"/>
                </a:solidFill>
              </a:rPr>
              <a:t>LA CAMBRA DE LA PADRINETA </a:t>
            </a:r>
            <a:endParaRPr lang="ca-ES" dirty="0" smtClean="0"/>
          </a:p>
          <a:p>
            <a:r>
              <a:rPr lang="ca-ES" dirty="0" smtClean="0"/>
              <a:t>Hi trobem un cosidor on la </a:t>
            </a:r>
            <a:r>
              <a:rPr lang="ca-ES" b="1" dirty="0" smtClean="0"/>
              <a:t>llana </a:t>
            </a:r>
            <a:r>
              <a:rPr lang="ca-ES" dirty="0" smtClean="0"/>
              <a:t>, el </a:t>
            </a:r>
            <a:r>
              <a:rPr lang="ca-ES" b="1" dirty="0" smtClean="0"/>
              <a:t>color</a:t>
            </a:r>
            <a:r>
              <a:rPr lang="ca-ES" dirty="0" smtClean="0"/>
              <a:t> i les </a:t>
            </a:r>
            <a:r>
              <a:rPr lang="ca-ES" b="1" dirty="0" smtClean="0"/>
              <a:t>lletres</a:t>
            </a:r>
            <a:r>
              <a:rPr lang="ca-ES" dirty="0" smtClean="0"/>
              <a:t> ens recorden totes les absències de la CASA. </a:t>
            </a:r>
            <a:endParaRPr lang="es-ES" dirty="0" smtClean="0"/>
          </a:p>
          <a:p>
            <a:r>
              <a:rPr lang="ca-ES" dirty="0" smtClean="0"/>
              <a:t> La </a:t>
            </a:r>
            <a:r>
              <a:rPr lang="ca-ES" dirty="0" err="1" smtClean="0"/>
              <a:t>padrineta</a:t>
            </a:r>
            <a:r>
              <a:rPr lang="ca-ES" dirty="0" smtClean="0"/>
              <a:t> amb la llana feia mantes, jerseis... quan calia fer-ho per als més menuts de la casa els COLORS prenien força, vivor, llum,... </a:t>
            </a:r>
            <a:endParaRPr lang="es-ES" dirty="0" smtClean="0"/>
          </a:p>
          <a:p>
            <a:r>
              <a:rPr lang="ca-ES" dirty="0" smtClean="0"/>
              <a:t>Per  a nosaltres </a:t>
            </a:r>
            <a:r>
              <a:rPr lang="ca-ES" b="1" dirty="0" smtClean="0"/>
              <a:t>les lletres signifiquem les estones de conversa</a:t>
            </a:r>
            <a:r>
              <a:rPr lang="ca-ES" dirty="0" smtClean="0"/>
              <a:t> al cosidor, les confessions dels néts i nétes amb la seva padrina, la complicitat, els consells, etc. El fet d’embolcallar les lletres amb </a:t>
            </a:r>
            <a:r>
              <a:rPr lang="ca-ES" b="1" dirty="0" smtClean="0"/>
              <a:t>llana de colors </a:t>
            </a:r>
            <a:r>
              <a:rPr lang="ca-ES" dirty="0" smtClean="0"/>
              <a:t>posa de relleu la </a:t>
            </a:r>
            <a:r>
              <a:rPr lang="ca-ES" b="1" dirty="0" smtClean="0"/>
              <a:t>tendresa de les relacions humanes</a:t>
            </a:r>
            <a:r>
              <a:rPr lang="ca-ES" dirty="0" smtClean="0"/>
              <a:t>, la vitalitat i l’energia que els infants transmetem al nostre ENTORN. </a:t>
            </a:r>
            <a:endParaRPr lang="es-ES" dirty="0" smtClean="0"/>
          </a:p>
          <a:p>
            <a:r>
              <a:rPr lang="ca-ES" dirty="0" smtClean="0"/>
              <a:t>La llana s’estén per la cambra teixint camins, connexions, mirades, reflexions,...qui sap potser ara les absències són més presents que mai.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28" y="3629372"/>
            <a:ext cx="4180844" cy="3135633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43" y="4149080"/>
            <a:ext cx="3225298" cy="24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854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1856</Words>
  <Application>Microsoft Office PowerPoint</Application>
  <PresentationFormat>Presentación en pantalla (4:3)</PresentationFormat>
  <Paragraphs>209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Presentació del projecte</vt:lpstr>
      <vt:lpstr>Diapositiva 3</vt:lpstr>
      <vt:lpstr>Diapositiva 4</vt:lpstr>
      <vt:lpstr>Enfocament del nostre projecte</vt:lpstr>
      <vt:lpstr>Diapositiva 6</vt:lpstr>
      <vt:lpstr>Els espais on hem intervingut</vt:lpstr>
      <vt:lpstr>Diapositiva 8</vt:lpstr>
      <vt:lpstr>Diapositiva 9</vt:lpstr>
      <vt:lpstr>Historieta de la nostra intervenció</vt:lpstr>
      <vt:lpstr>Diapositiva 11</vt:lpstr>
      <vt:lpstr>Diapositiva 12</vt:lpstr>
      <vt:lpstr>Diapositiva 13</vt:lpstr>
      <vt:lpstr>Diapositiva 14</vt:lpstr>
      <vt:lpstr> n</vt:lpstr>
      <vt:lpstr>Diapositiva 16</vt:lpstr>
      <vt:lpstr>Diapositiva 17</vt:lpstr>
      <vt:lpstr>Diapositiva 18</vt:lpstr>
      <vt:lpstr>Diapositiva 19</vt:lpstr>
      <vt:lpstr>Diapositiva 20</vt:lpstr>
      <vt:lpstr>VERMELL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Conclusions</vt:lpstr>
      <vt:lpstr>MOLTES gràcies!  JUNTS FEM UN GRAN EQUIP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lastModifiedBy>prof</cp:lastModifiedBy>
  <cp:revision>62</cp:revision>
  <cp:lastPrinted>2019-01-24T14:46:58Z</cp:lastPrinted>
  <dcterms:created xsi:type="dcterms:W3CDTF">2018-05-07T09:42:06Z</dcterms:created>
  <dcterms:modified xsi:type="dcterms:W3CDTF">2019-05-15T10:40:33Z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4056904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