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1"/>
  </p:handoutMasterIdLst>
  <p:sldIdLst>
    <p:sldId id="262" r:id="rId2"/>
    <p:sldId id="263" r:id="rId3"/>
    <p:sldId id="261" r:id="rId4"/>
    <p:sldId id="256" r:id="rId5"/>
    <p:sldId id="257" r:id="rId6"/>
    <p:sldId id="258" r:id="rId7"/>
    <p:sldId id="259" r:id="rId8"/>
    <p:sldId id="260"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1" d="100"/>
          <a:sy n="91" d="100"/>
        </p:scale>
        <p:origin x="84" y="3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A189BD-F627-F844-AA91-5F75AAC1E46D}" type="datetimeFigureOut">
              <a:rPr lang="es-ES" smtClean="0"/>
              <a:t>17/11/2017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8DBAF3-2D9D-CF44-8356-AB1E32C43887}" type="slidenum">
              <a:rPr lang="es-ES" smtClean="0"/>
              <a:t>‹#›</a:t>
            </a:fld>
            <a:endParaRPr lang="es-ES"/>
          </a:p>
        </p:txBody>
      </p:sp>
    </p:spTree>
    <p:extLst>
      <p:ext uri="{BB962C8B-B14F-4D97-AF65-F5344CB8AC3E}">
        <p14:creationId xmlns:p14="http://schemas.microsoft.com/office/powerpoint/2010/main" val="22327931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Circulatory System</a:t>
            </a:r>
            <a:endParaRPr lang="en-GB" dirty="0"/>
          </a:p>
        </p:txBody>
      </p:sp>
      <p:sp>
        <p:nvSpPr>
          <p:cNvPr id="3" name="Subtitle 2"/>
          <p:cNvSpPr>
            <a:spLocks noGrp="1"/>
          </p:cNvSpPr>
          <p:nvPr>
            <p:ph type="subTitle" idx="1"/>
          </p:nvPr>
        </p:nvSpPr>
        <p:spPr/>
        <p:txBody>
          <a:bodyPr/>
          <a:lstStyle/>
          <a:p>
            <a:r>
              <a:rPr lang="en-GB" dirty="0" smtClean="0"/>
              <a:t>How it works.</a:t>
            </a:r>
            <a:endParaRPr lang="en-GB" dirty="0"/>
          </a:p>
        </p:txBody>
      </p:sp>
    </p:spTree>
    <p:extLst>
      <p:ext uri="{BB962C8B-B14F-4D97-AF65-F5344CB8AC3E}">
        <p14:creationId xmlns:p14="http://schemas.microsoft.com/office/powerpoint/2010/main" val="29615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How does it works.</a:t>
            </a:r>
            <a:endParaRPr lang="en-US" dirty="0"/>
          </a:p>
        </p:txBody>
      </p:sp>
      <p:sp>
        <p:nvSpPr>
          <p:cNvPr id="3" name="Marcador de contenido 2"/>
          <p:cNvSpPr>
            <a:spLocks noGrp="1"/>
          </p:cNvSpPr>
          <p:nvPr>
            <p:ph idx="1"/>
          </p:nvPr>
        </p:nvSpPr>
        <p:spPr/>
        <p:txBody>
          <a:bodyPr/>
          <a:lstStyle/>
          <a:p>
            <a:r>
              <a:rPr lang="en-US" dirty="0" smtClean="0"/>
              <a:t>Veins carry the blue blood</a:t>
            </a:r>
            <a:r>
              <a:rPr lang="en-US" sz="1600" dirty="0" smtClean="0"/>
              <a:t> to our </a:t>
            </a:r>
            <a:r>
              <a:rPr lang="en-US" sz="1600" dirty="0" err="1" smtClean="0"/>
              <a:t>hearrtafter</a:t>
            </a:r>
            <a:r>
              <a:rPr lang="en-US" sz="1600" dirty="0" smtClean="0"/>
              <a:t> circulating the body. In here the right side of our heart collects and pumps the </a:t>
            </a:r>
            <a:r>
              <a:rPr lang="en-US" sz="1600" dirty="0" err="1" smtClean="0"/>
              <a:t>blod</a:t>
            </a:r>
            <a:r>
              <a:rPr lang="en-US" sz="1600" dirty="0" smtClean="0"/>
              <a:t> to the lungs through the pulmonary arteries. The lungs what they do is they refresh the blue blood with oxygen making it red. That’s why our </a:t>
            </a:r>
            <a:r>
              <a:rPr lang="en-US" sz="1600" dirty="0" err="1" smtClean="0"/>
              <a:t>blod</a:t>
            </a:r>
            <a:r>
              <a:rPr lang="en-US" sz="1600" dirty="0" smtClean="0"/>
              <a:t> is red, because if it wouldn’t pass through the lungs it would be still blue not red. After this red blood enters the left part of our heart and pumps through the aorta to the body to </a:t>
            </a:r>
            <a:r>
              <a:rPr lang="en-US" sz="1600" dirty="0" err="1" smtClean="0"/>
              <a:t>suply</a:t>
            </a:r>
            <a:r>
              <a:rPr lang="en-US" sz="1600" dirty="0" smtClean="0"/>
              <a:t> tissues with our oxygen. Four </a:t>
            </a:r>
            <a:r>
              <a:rPr lang="en-US" sz="1600" dirty="0" err="1" smtClean="0"/>
              <a:t>vels</a:t>
            </a:r>
            <a:r>
              <a:rPr lang="en-US" sz="1600" dirty="0" smtClean="0"/>
              <a:t> which in your heart keep your blood moving the right way.</a:t>
            </a:r>
            <a:endParaRPr lang="en-US" dirty="0"/>
          </a:p>
        </p:txBody>
      </p:sp>
      <p:sp>
        <p:nvSpPr>
          <p:cNvPr id="4" name="Marcador de texto 3"/>
          <p:cNvSpPr>
            <a:spLocks noGrp="1"/>
          </p:cNvSpPr>
          <p:nvPr>
            <p:ph type="body" sz="half" idx="2"/>
          </p:nvPr>
        </p:nvSpPr>
        <p:spPr>
          <a:xfrm>
            <a:off x="1293811" y="2956103"/>
            <a:ext cx="4234545" cy="2513366"/>
          </a:xfrm>
        </p:spPr>
        <p:txBody>
          <a:bodyPr/>
          <a:lstStyle/>
          <a:p>
            <a:r>
              <a:rPr lang="es-ES" dirty="0" smtClean="0"/>
              <a:t>TRICUSPID VALVE </a:t>
            </a:r>
          </a:p>
          <a:p>
            <a:r>
              <a:rPr lang="es-ES" dirty="0" smtClean="0"/>
              <a:t>MITRAL VALVE</a:t>
            </a:r>
          </a:p>
          <a:p>
            <a:r>
              <a:rPr lang="es-ES" dirty="0" smtClean="0"/>
              <a:t>PULMONARY VALVE</a:t>
            </a:r>
          </a:p>
          <a:p>
            <a:r>
              <a:rPr lang="es-ES" dirty="0" smtClean="0"/>
              <a:t>AORTIC VALVE</a:t>
            </a:r>
          </a:p>
          <a:p>
            <a:endParaRPr lang="es-ES" dirty="0"/>
          </a:p>
        </p:txBody>
      </p:sp>
      <p:sp>
        <p:nvSpPr>
          <p:cNvPr id="5" name="Flecha derecha 4"/>
          <p:cNvSpPr/>
          <p:nvPr/>
        </p:nvSpPr>
        <p:spPr>
          <a:xfrm>
            <a:off x="4439762" y="3777835"/>
            <a:ext cx="576315" cy="3672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CuadroTexto 5"/>
          <p:cNvSpPr txBox="1"/>
          <p:nvPr/>
        </p:nvSpPr>
        <p:spPr>
          <a:xfrm>
            <a:off x="4930696" y="3297603"/>
            <a:ext cx="853799" cy="2862322"/>
          </a:xfrm>
          <a:prstGeom prst="rect">
            <a:avLst/>
          </a:prstGeom>
          <a:noFill/>
        </p:spPr>
        <p:txBody>
          <a:bodyPr wrap="square" rtlCol="0">
            <a:spAutoFit/>
          </a:bodyPr>
          <a:lstStyle/>
          <a:p>
            <a:r>
              <a:rPr lang="en-US" dirty="0" smtClean="0"/>
              <a:t>Open and close only one way and only pushed on.</a:t>
            </a:r>
            <a:endParaRPr lang="en-US" dirty="0"/>
          </a:p>
        </p:txBody>
      </p:sp>
    </p:spTree>
    <p:extLst>
      <p:ext uri="{BB962C8B-B14F-4D97-AF65-F5344CB8AC3E}">
        <p14:creationId xmlns:p14="http://schemas.microsoft.com/office/powerpoint/2010/main" val="3752868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main work of the Circulatory system.</a:t>
            </a:r>
            <a:endParaRPr lang="en-GB" dirty="0"/>
          </a:p>
        </p:txBody>
      </p:sp>
      <p:sp>
        <p:nvSpPr>
          <p:cNvPr id="3" name="Content Placeholder 2"/>
          <p:cNvSpPr>
            <a:spLocks noGrp="1"/>
          </p:cNvSpPr>
          <p:nvPr>
            <p:ph idx="1"/>
          </p:nvPr>
        </p:nvSpPr>
        <p:spPr>
          <a:xfrm>
            <a:off x="5418668" y="815926"/>
            <a:ext cx="5469466" cy="5261317"/>
          </a:xfrm>
        </p:spPr>
        <p:txBody>
          <a:bodyPr>
            <a:normAutofit fontScale="25000" lnSpcReduction="20000"/>
          </a:bodyPr>
          <a:lstStyle/>
          <a:p>
            <a:pPr marL="0" indent="0">
              <a:buNone/>
            </a:pPr>
            <a:r>
              <a:rPr lang="en-GB" sz="4900" dirty="0" smtClean="0"/>
              <a:t>The circulatory system delivers nutrients and oxygen to our cells in the body. This main things consist of:</a:t>
            </a:r>
          </a:p>
          <a:p>
            <a:r>
              <a:rPr lang="en-GB" sz="4900" dirty="0" smtClean="0"/>
              <a:t>Heart </a:t>
            </a:r>
          </a:p>
          <a:p>
            <a:r>
              <a:rPr lang="en-GB" sz="4900" dirty="0" smtClean="0"/>
              <a:t>Blood cells</a:t>
            </a:r>
          </a:p>
          <a:p>
            <a:r>
              <a:rPr lang="en-GB" sz="4900" dirty="0" smtClean="0"/>
              <a:t>Arteries: carry blood away from the heart.</a:t>
            </a:r>
          </a:p>
          <a:p>
            <a:r>
              <a:rPr lang="en-GB" sz="4900" dirty="0" smtClean="0"/>
              <a:t>Veins: carry it back to the heart.</a:t>
            </a:r>
          </a:p>
          <a:p>
            <a:r>
              <a:rPr lang="en-GB" sz="4900" dirty="0" smtClean="0"/>
              <a:t>Coronary vessels</a:t>
            </a:r>
          </a:p>
          <a:p>
            <a:r>
              <a:rPr lang="en-GB" sz="4900" dirty="0" smtClean="0"/>
              <a:t>Capillaries</a:t>
            </a:r>
          </a:p>
          <a:p>
            <a:r>
              <a:rPr lang="en-GB" sz="4900" dirty="0" smtClean="0"/>
              <a:t>Portal veins</a:t>
            </a:r>
          </a:p>
          <a:p>
            <a:r>
              <a:rPr lang="en-GB" sz="4900" dirty="0" smtClean="0"/>
              <a:t>Lungs</a:t>
            </a:r>
          </a:p>
          <a:p>
            <a:r>
              <a:rPr lang="en-GB" sz="4900" dirty="0" smtClean="0"/>
              <a:t>Systemic circulation</a:t>
            </a:r>
          </a:p>
          <a:p>
            <a:r>
              <a:rPr lang="en-GB" sz="4900" dirty="0" smtClean="0"/>
              <a:t>Brain</a:t>
            </a:r>
          </a:p>
          <a:p>
            <a:r>
              <a:rPr lang="en-GB" sz="4900" dirty="0" smtClean="0"/>
              <a:t>Kidneys</a:t>
            </a:r>
          </a:p>
          <a:p>
            <a:r>
              <a:rPr lang="en-GB" sz="4900" dirty="0" smtClean="0"/>
              <a:t>Physiology</a:t>
            </a:r>
          </a:p>
          <a:p>
            <a:endParaRPr lang="en-GB" sz="4900" dirty="0"/>
          </a:p>
          <a:p>
            <a:pPr marL="0" indent="0">
              <a:buNone/>
            </a:pPr>
            <a:r>
              <a:rPr lang="en-GB" sz="4900" dirty="0" smtClean="0"/>
              <a:t>This travels </a:t>
            </a:r>
            <a:r>
              <a:rPr lang="en-US" sz="4900" dirty="0" smtClean="0"/>
              <a:t>through </a:t>
            </a:r>
            <a:r>
              <a:rPr lang="en-GB" sz="4900" dirty="0" smtClean="0"/>
              <a:t>all our body.</a:t>
            </a:r>
          </a:p>
          <a:p>
            <a:endParaRPr lang="en-GB" sz="4900" dirty="0" smtClean="0"/>
          </a:p>
          <a:p>
            <a:endParaRPr lang="en-GB" sz="4900" dirty="0" smtClean="0"/>
          </a:p>
          <a:p>
            <a:endParaRPr lang="en-GB" dirty="0" smtClean="0"/>
          </a:p>
          <a:p>
            <a:pPr marL="0" indent="0">
              <a:buNone/>
            </a:pPr>
            <a:r>
              <a:rPr lang="en-GB" dirty="0" smtClean="0"/>
              <a:t> </a:t>
            </a:r>
            <a:endParaRPr lang="en-GB" dirty="0"/>
          </a:p>
        </p:txBody>
      </p:sp>
      <p:sp>
        <p:nvSpPr>
          <p:cNvPr id="4" name="Text Placeholder 3"/>
          <p:cNvSpPr>
            <a:spLocks noGrp="1"/>
          </p:cNvSpPr>
          <p:nvPr>
            <p:ph type="body" sz="half" idx="2"/>
          </p:nvPr>
        </p:nvSpPr>
        <p:spPr>
          <a:xfrm>
            <a:off x="5035726" y="8306450"/>
            <a:ext cx="1184099" cy="343895"/>
          </a:xfrm>
        </p:spPr>
        <p:txBody>
          <a:bodyPr/>
          <a:lstStyle/>
          <a:p>
            <a:endParaRPr lang="es-ES" dirty="0"/>
          </a:p>
        </p:txBody>
      </p:sp>
      <p:pic>
        <p:nvPicPr>
          <p:cNvPr id="1026" name="Picture 2" descr="Resultat d'imatges de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52" y="2593414"/>
            <a:ext cx="3321330" cy="24909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37327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60459"/>
            <a:ext cx="6815669" cy="1515533"/>
          </a:xfrm>
        </p:spPr>
        <p:txBody>
          <a:bodyPr/>
          <a:lstStyle/>
          <a:p>
            <a:r>
              <a:rPr lang="en-US" dirty="0" smtClean="0"/>
              <a:t>The Circulatory System.</a:t>
            </a:r>
            <a:endParaRPr lang="en-US" dirty="0"/>
          </a:p>
        </p:txBody>
      </p:sp>
      <p:sp>
        <p:nvSpPr>
          <p:cNvPr id="3" name="Subtitle 2"/>
          <p:cNvSpPr>
            <a:spLocks noGrp="1"/>
          </p:cNvSpPr>
          <p:nvPr>
            <p:ph type="subTitle" idx="1"/>
          </p:nvPr>
        </p:nvSpPr>
        <p:spPr/>
        <p:txBody>
          <a:bodyPr/>
          <a:lstStyle/>
          <a:p>
            <a:pPr>
              <a:tabLst>
                <a:tab pos="5648325" algn="l"/>
              </a:tabLst>
            </a:pPr>
            <a:r>
              <a:rPr lang="en-US" dirty="0" smtClean="0"/>
              <a:t>A presentation of how to keep our body healthy.</a:t>
            </a:r>
            <a:endParaRPr lang="en-US" dirty="0"/>
          </a:p>
        </p:txBody>
      </p:sp>
    </p:spTree>
    <p:extLst>
      <p:ext uri="{BB962C8B-B14F-4D97-AF65-F5344CB8AC3E}">
        <p14:creationId xmlns:p14="http://schemas.microsoft.com/office/powerpoint/2010/main" val="4115759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s-ES" dirty="0" smtClean="0"/>
              <a:t>Stop smoking and tabaco use.</a:t>
            </a:r>
            <a:endParaRPr lang="es-ES" dirty="0"/>
          </a:p>
        </p:txBody>
      </p:sp>
      <p:sp>
        <p:nvSpPr>
          <p:cNvPr id="3" name="Content Placeholder 2"/>
          <p:cNvSpPr>
            <a:spLocks noGrp="1"/>
          </p:cNvSpPr>
          <p:nvPr>
            <p:ph idx="1"/>
          </p:nvPr>
        </p:nvSpPr>
        <p:spPr/>
        <p:txBody>
          <a:bodyPr>
            <a:normAutofit/>
          </a:bodyPr>
          <a:lstStyle/>
          <a:p>
            <a:r>
              <a:rPr lang="en-GB" dirty="0" smtClean="0"/>
              <a:t>When you smoke and use tobacco, there’s more risk of heart disease. This can damage your heart and circulation by all the chemical compounds. This chemical         pounds in tobacco cause ARTHEROSCLEROSIS, which may can produce a heart attack. Once you quit smoking, your heart disease extremely decreases over the next year.</a:t>
            </a:r>
            <a:endParaRPr lang="en-GB" dirty="0"/>
          </a:p>
        </p:txBody>
      </p:sp>
      <p:sp>
        <p:nvSpPr>
          <p:cNvPr id="4" name="Content Placeholder 3"/>
          <p:cNvSpPr>
            <a:spLocks noGrp="1"/>
          </p:cNvSpPr>
          <p:nvPr>
            <p:ph type="body" sz="half" idx="2"/>
          </p:nvPr>
        </p:nvSpPr>
        <p:spPr/>
        <p:txBody>
          <a:bodyPr>
            <a:normAutofit/>
          </a:bodyPr>
          <a:lstStyle/>
          <a:p>
            <a:r>
              <a:rPr lang="en-GB" dirty="0" smtClean="0"/>
              <a:t>There’re different benefits:</a:t>
            </a:r>
          </a:p>
          <a:p>
            <a:r>
              <a:rPr lang="en-GB" dirty="0" smtClean="0"/>
              <a:t>If you stop having tobacco use before, it would have different reactions of your body. But if is not like this, you would have grate problems/reactions of all your body systems including your five senses.</a:t>
            </a:r>
            <a:endParaRPr lang="en-GB" dirty="0"/>
          </a:p>
        </p:txBody>
      </p:sp>
      <p:sp>
        <p:nvSpPr>
          <p:cNvPr id="11" name="CuadroTexto 10"/>
          <p:cNvSpPr txBox="1"/>
          <p:nvPr/>
        </p:nvSpPr>
        <p:spPr>
          <a:xfrm>
            <a:off x="4293331" y="1187570"/>
            <a:ext cx="184666" cy="369332"/>
          </a:xfrm>
          <a:prstGeom prst="rect">
            <a:avLst/>
          </a:prstGeom>
          <a:noFill/>
        </p:spPr>
        <p:txBody>
          <a:bodyPr wrap="none" rtlCol="0">
            <a:spAutoFit/>
          </a:bodyPr>
          <a:lstStyle/>
          <a:p>
            <a:endParaRPr lang="es-ES" dirty="0"/>
          </a:p>
        </p:txBody>
      </p:sp>
      <p:pic>
        <p:nvPicPr>
          <p:cNvPr id="12" name="Imagen 11"/>
          <p:cNvPicPr>
            <a:picLocks noChangeAspect="1"/>
          </p:cNvPicPr>
          <p:nvPr/>
        </p:nvPicPr>
        <p:blipFill>
          <a:blip r:embed="rId2"/>
          <a:stretch>
            <a:fillRect/>
          </a:stretch>
        </p:blipFill>
        <p:spPr>
          <a:xfrm>
            <a:off x="5994400" y="3238500"/>
            <a:ext cx="190500" cy="381000"/>
          </a:xfrm>
          <a:prstGeom prst="rect">
            <a:avLst/>
          </a:prstGeom>
        </p:spPr>
      </p:pic>
      <p:sp>
        <p:nvSpPr>
          <p:cNvPr id="14" name="CuadroTexto 13"/>
          <p:cNvSpPr txBox="1"/>
          <p:nvPr/>
        </p:nvSpPr>
        <p:spPr>
          <a:xfrm>
            <a:off x="4368038" y="1977287"/>
            <a:ext cx="184666" cy="369332"/>
          </a:xfrm>
          <a:prstGeom prst="rect">
            <a:avLst/>
          </a:prstGeom>
          <a:noFill/>
        </p:spPr>
        <p:txBody>
          <a:bodyPr wrap="none" rtlCol="0">
            <a:spAutoFit/>
          </a:bodyPr>
          <a:lstStyle/>
          <a:p>
            <a:endParaRPr lang="es-ES" dirty="0"/>
          </a:p>
        </p:txBody>
      </p:sp>
      <p:pic>
        <p:nvPicPr>
          <p:cNvPr id="15" name="Imagen 14"/>
          <p:cNvPicPr>
            <a:picLocks noChangeAspect="1"/>
          </p:cNvPicPr>
          <p:nvPr/>
        </p:nvPicPr>
        <p:blipFill>
          <a:blip r:embed="rId3"/>
          <a:stretch>
            <a:fillRect/>
          </a:stretch>
        </p:blipFill>
        <p:spPr>
          <a:xfrm>
            <a:off x="5994400" y="3238500"/>
            <a:ext cx="203200" cy="381000"/>
          </a:xfrm>
          <a:prstGeom prst="rect">
            <a:avLst/>
          </a:prstGeom>
        </p:spPr>
      </p:pic>
      <p:pic>
        <p:nvPicPr>
          <p:cNvPr id="17" name="Imagen 16"/>
          <p:cNvPicPr>
            <a:picLocks noChangeAspect="1"/>
          </p:cNvPicPr>
          <p:nvPr/>
        </p:nvPicPr>
        <p:blipFill>
          <a:blip r:embed="rId3"/>
          <a:stretch>
            <a:fillRect/>
          </a:stretch>
        </p:blipFill>
        <p:spPr>
          <a:xfrm flipV="1">
            <a:off x="4375727" y="1542963"/>
            <a:ext cx="1013887" cy="393570"/>
          </a:xfrm>
          <a:prstGeom prst="rect">
            <a:avLst/>
          </a:prstGeom>
        </p:spPr>
      </p:pic>
      <p:pic>
        <p:nvPicPr>
          <p:cNvPr id="5" name="Imagen 4" descr="15104035140235583736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81" y="715014"/>
            <a:ext cx="1605133" cy="1569778"/>
          </a:xfrm>
          <a:prstGeom prst="rect">
            <a:avLst/>
          </a:prstGeom>
        </p:spPr>
      </p:pic>
      <p:pic>
        <p:nvPicPr>
          <p:cNvPr id="6" name="Imagen 5" descr="1510403899801-107122629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1567" y="4749148"/>
            <a:ext cx="1284366" cy="1383164"/>
          </a:xfrm>
          <a:prstGeom prst="rect">
            <a:avLst/>
          </a:prstGeom>
        </p:spPr>
      </p:pic>
    </p:spTree>
    <p:extLst>
      <p:ext uri="{BB962C8B-B14F-4D97-AF65-F5344CB8AC3E}">
        <p14:creationId xmlns:p14="http://schemas.microsoft.com/office/powerpoint/2010/main" val="4191058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51121" y="1452565"/>
            <a:ext cx="3718455" cy="1371600"/>
          </a:xfrm>
        </p:spPr>
        <p:txBody>
          <a:bodyPr/>
          <a:lstStyle/>
          <a:p>
            <a:r>
              <a:rPr lang="en-US" dirty="0" smtClean="0"/>
              <a:t>Healthy weight</a:t>
            </a:r>
            <a:endParaRPr lang="en-US" dirty="0"/>
          </a:p>
        </p:txBody>
      </p:sp>
      <p:pic>
        <p:nvPicPr>
          <p:cNvPr id="5" name="Marcador de contenido 4" descr="overweight.jpg"/>
          <p:cNvPicPr>
            <a:picLocks noGrp="1" noChangeAspect="1"/>
          </p:cNvPicPr>
          <p:nvPr>
            <p:ph idx="1"/>
          </p:nvPr>
        </p:nvPicPr>
        <p:blipFill>
          <a:blip r:embed="rId2">
            <a:extLst>
              <a:ext uri="{28A0092B-C50C-407E-A947-70E740481C1C}">
                <a14:useLocalDpi xmlns:a14="http://schemas.microsoft.com/office/drawing/2010/main" val="0"/>
              </a:ext>
            </a:extLst>
          </a:blip>
          <a:srcRect t="-29887" b="-29887"/>
          <a:stretch>
            <a:fillRect/>
          </a:stretch>
        </p:blipFill>
        <p:spPr>
          <a:xfrm>
            <a:off x="8249845" y="3676458"/>
            <a:ext cx="3257295" cy="2914423"/>
          </a:xfrm>
        </p:spPr>
      </p:pic>
      <p:sp>
        <p:nvSpPr>
          <p:cNvPr id="4" name="Marcador de texto 3"/>
          <p:cNvSpPr>
            <a:spLocks noGrp="1"/>
          </p:cNvSpPr>
          <p:nvPr>
            <p:ph type="body" sz="half" idx="2"/>
          </p:nvPr>
        </p:nvSpPr>
        <p:spPr/>
        <p:txBody>
          <a:bodyPr/>
          <a:lstStyle/>
          <a:p>
            <a:r>
              <a:rPr lang="en-US" dirty="0" smtClean="0"/>
              <a:t>Managing a healthy weight is a huge part of how to keep the circulatory system healthy. Being overweight can increase a risk of high blood pressure, diabetes, high cholesterol. All of this please you on a extremely high risk for your heart and its circulation problems. By just losing a 10% of your body weight, you can increase the odds of not advancing in your hole circulation system.</a:t>
            </a:r>
            <a:endParaRPr lang="en-US" dirty="0"/>
          </a:p>
        </p:txBody>
      </p:sp>
      <p:pic>
        <p:nvPicPr>
          <p:cNvPr id="6" name="Imagen 5" descr="overweigh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99" y="985336"/>
            <a:ext cx="1600200" cy="1066800"/>
          </a:xfrm>
          <a:prstGeom prst="rect">
            <a:avLst/>
          </a:prstGeom>
        </p:spPr>
      </p:pic>
      <p:pic>
        <p:nvPicPr>
          <p:cNvPr id="8" name="Imagen 7" descr="overweight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893" y="1207900"/>
            <a:ext cx="3489151" cy="2313575"/>
          </a:xfrm>
          <a:prstGeom prst="rect">
            <a:avLst/>
          </a:prstGeom>
        </p:spPr>
      </p:pic>
    </p:spTree>
    <p:extLst>
      <p:ext uri="{BB962C8B-B14F-4D97-AF65-F5344CB8AC3E}">
        <p14:creationId xmlns:p14="http://schemas.microsoft.com/office/powerpoint/2010/main" val="7221059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Exercise</a:t>
            </a:r>
            <a:endParaRPr lang="en-US" dirty="0"/>
          </a:p>
        </p:txBody>
      </p:sp>
      <p:sp>
        <p:nvSpPr>
          <p:cNvPr id="4" name="Marcador de contenido 3"/>
          <p:cNvSpPr>
            <a:spLocks noGrp="1"/>
          </p:cNvSpPr>
          <p:nvPr>
            <p:ph idx="1"/>
          </p:nvPr>
        </p:nvSpPr>
        <p:spPr>
          <a:xfrm>
            <a:off x="6467536" y="779045"/>
            <a:ext cx="5112128" cy="5431974"/>
          </a:xfrm>
        </p:spPr>
        <p:txBody>
          <a:bodyPr>
            <a:normAutofit fontScale="92500"/>
          </a:bodyPr>
          <a:lstStyle/>
          <a:p>
            <a:r>
              <a:rPr lang="en-US" dirty="0" smtClean="0"/>
              <a:t>To keep a healthy circulatory system healthy you need to do minimum 30 minutes of sport or more. This improve our heart and circulation that goes through which helps to manage weight and reduce risk of developing other conditions that make our circulation system work harder. Like: blood pressure, diabetes and high cholesterol. Your food can produce can intake a lot of improvement: on your heart and circulation. Diets contain 5 or 10 servings of fruit and vegetables, whole grains and low. Dairy this are very beneficial to our circulatory system.</a:t>
            </a:r>
          </a:p>
          <a:p>
            <a:pPr marL="0" indent="0">
              <a:buNone/>
            </a:pPr>
            <a:endParaRPr lang="es-ES" dirty="0"/>
          </a:p>
        </p:txBody>
      </p:sp>
      <p:sp>
        <p:nvSpPr>
          <p:cNvPr id="3" name="Marcador de texto 2"/>
          <p:cNvSpPr>
            <a:spLocks noGrp="1"/>
          </p:cNvSpPr>
          <p:nvPr>
            <p:ph type="body" sz="half" idx="2"/>
          </p:nvPr>
        </p:nvSpPr>
        <p:spPr>
          <a:xfrm>
            <a:off x="661695" y="3030805"/>
            <a:ext cx="6051309" cy="3062823"/>
          </a:xfrm>
        </p:spPr>
        <p:txBody>
          <a:bodyPr/>
          <a:lstStyle/>
          <a:p>
            <a:r>
              <a:rPr lang="en-US" dirty="0" smtClean="0"/>
              <a:t>Fast food, (processed food)that are high in saturated, trans fats, and excessive in alcohol consume, can also improve in your circulatory system health.</a:t>
            </a:r>
          </a:p>
        </p:txBody>
      </p:sp>
      <p:pic>
        <p:nvPicPr>
          <p:cNvPr id="12" name="Imagen 11" descr="exercis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259" y="4453097"/>
            <a:ext cx="2528614" cy="1170969"/>
          </a:xfrm>
          <a:prstGeom prst="rect">
            <a:avLst/>
          </a:prstGeom>
        </p:spPr>
      </p:pic>
      <p:pic>
        <p:nvPicPr>
          <p:cNvPr id="13" name="Imagen 12" descr="olimpia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81" y="931545"/>
            <a:ext cx="1473200" cy="1473200"/>
          </a:xfrm>
          <a:prstGeom prst="rect">
            <a:avLst/>
          </a:prstGeom>
        </p:spPr>
      </p:pic>
      <p:pic>
        <p:nvPicPr>
          <p:cNvPr id="14" name="Imagen 13" descr="exrcis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64" y="4300228"/>
            <a:ext cx="2846684" cy="1841972"/>
          </a:xfrm>
          <a:prstGeom prst="rect">
            <a:avLst/>
          </a:prstGeom>
        </p:spPr>
      </p:pic>
    </p:spTree>
    <p:extLst>
      <p:ext uri="{BB962C8B-B14F-4D97-AF65-F5344CB8AC3E}">
        <p14:creationId xmlns:p14="http://schemas.microsoft.com/office/powerpoint/2010/main" val="13482455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Interesting facts</a:t>
            </a:r>
            <a:endParaRPr lang="en-US" dirty="0"/>
          </a:p>
        </p:txBody>
      </p:sp>
      <p:sp>
        <p:nvSpPr>
          <p:cNvPr id="5" name="Marcador de contenido 4"/>
          <p:cNvSpPr>
            <a:spLocks noGrp="1"/>
          </p:cNvSpPr>
          <p:nvPr>
            <p:ph idx="1"/>
          </p:nvPr>
        </p:nvSpPr>
        <p:spPr>
          <a:xfrm>
            <a:off x="5461358" y="875092"/>
            <a:ext cx="5469466" cy="5058460"/>
          </a:xfrm>
        </p:spPr>
        <p:txBody>
          <a:bodyPr>
            <a:normAutofit fontScale="70000" lnSpcReduction="20000"/>
          </a:bodyPr>
          <a:lstStyle/>
          <a:p>
            <a:r>
              <a:rPr lang="en-US" dirty="0" smtClean="0"/>
              <a:t>Did you know that?:</a:t>
            </a:r>
          </a:p>
          <a:p>
            <a:r>
              <a:rPr lang="en-US" dirty="0" smtClean="0"/>
              <a:t>In the 20th century for the English people smoking was a healthy habit.</a:t>
            </a:r>
          </a:p>
          <a:p>
            <a:r>
              <a:rPr lang="en-US" dirty="0" smtClean="0"/>
              <a:t>More than 443,000 English people died for this reason.</a:t>
            </a:r>
          </a:p>
          <a:p>
            <a:r>
              <a:rPr lang="en-US" dirty="0" smtClean="0"/>
              <a:t>There’re more than 600 toxic ingredients in cigarettes and more than 7,000 chemicals treated burn when you open the cigarette .</a:t>
            </a:r>
          </a:p>
          <a:p>
            <a:r>
              <a:rPr lang="en-US" dirty="0" smtClean="0"/>
              <a:t>At least 69 chemical compounds produce cancer.</a:t>
            </a:r>
          </a:p>
          <a:p>
            <a:r>
              <a:rPr lang="en-US" dirty="0" smtClean="0"/>
              <a:t>E-cigarettes are not safe as some people think.</a:t>
            </a:r>
          </a:p>
          <a:p>
            <a:r>
              <a:rPr lang="en-US" dirty="0" smtClean="0"/>
              <a:t>Our heart pumps 5 quart of blood every minute, 100.000beats everyday and 35 million beats every year.</a:t>
            </a:r>
          </a:p>
          <a:p>
            <a:r>
              <a:rPr lang="en-US" dirty="0" smtClean="0"/>
              <a:t>Also called the cardiovascular system and includes the lymphatic system.</a:t>
            </a:r>
          </a:p>
          <a:p>
            <a:r>
              <a:rPr lang="en-US" dirty="0" smtClean="0"/>
              <a:t>Contract, can also be called as systole, and Relax can also be called as diastole.</a:t>
            </a:r>
            <a:endParaRPr lang="en-US" dirty="0"/>
          </a:p>
        </p:txBody>
      </p:sp>
      <p:sp>
        <p:nvSpPr>
          <p:cNvPr id="6" name="Marcador de texto 5"/>
          <p:cNvSpPr>
            <a:spLocks noGrp="1"/>
          </p:cNvSpPr>
          <p:nvPr>
            <p:ph type="body" sz="half" idx="2"/>
          </p:nvPr>
        </p:nvSpPr>
        <p:spPr/>
        <p:txBody>
          <a:bodyPr/>
          <a:lstStyle/>
          <a:p>
            <a:r>
              <a:rPr lang="en-US" dirty="0" smtClean="0"/>
              <a:t>Did you know that?...</a:t>
            </a:r>
            <a:endParaRPr lang="en-US" dirty="0"/>
          </a:p>
        </p:txBody>
      </p:sp>
      <p:pic>
        <p:nvPicPr>
          <p:cNvPr id="7" name="Imagen 6" descr="did you know th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451" y="3511042"/>
            <a:ext cx="3278175" cy="2464984"/>
          </a:xfrm>
          <a:prstGeom prst="rect">
            <a:avLst/>
          </a:prstGeom>
        </p:spPr>
      </p:pic>
      <p:pic>
        <p:nvPicPr>
          <p:cNvPr id="8" name="Imagen 7" descr="y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028" y="1004126"/>
            <a:ext cx="1790700" cy="965200"/>
          </a:xfrm>
          <a:prstGeom prst="wedgeEllipseCallout">
            <a:avLst/>
          </a:prstGeom>
          <a:solidFill>
            <a:schemeClr val="accent2"/>
          </a:solidFill>
        </p:spPr>
      </p:pic>
      <p:pic>
        <p:nvPicPr>
          <p:cNvPr id="11" name="Imagen 10" descr="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59" y="676481"/>
            <a:ext cx="1714500" cy="1714500"/>
          </a:xfrm>
          <a:prstGeom prst="rect">
            <a:avLst/>
          </a:prstGeom>
        </p:spPr>
      </p:pic>
    </p:spTree>
    <p:extLst>
      <p:ext uri="{BB962C8B-B14F-4D97-AF65-F5344CB8AC3E}">
        <p14:creationId xmlns:p14="http://schemas.microsoft.com/office/powerpoint/2010/main" val="256719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uadroTexto 2"/>
          <p:cNvSpPr txBox="1"/>
          <p:nvPr/>
        </p:nvSpPr>
        <p:spPr>
          <a:xfrm>
            <a:off x="2625435" y="2230418"/>
            <a:ext cx="8673463" cy="1754327"/>
          </a:xfrm>
          <a:prstGeom prst="rect">
            <a:avLst/>
          </a:prstGeom>
          <a:noFill/>
        </p:spPr>
        <p:txBody>
          <a:bodyPr wrap="square" rtlCol="0">
            <a:spAutoFit/>
          </a:bodyPr>
          <a:lstStyle/>
          <a:p>
            <a:r>
              <a:rPr lang="es-ES" sz="5400" dirty="0" smtClean="0">
                <a:latin typeface="Apple Chancery"/>
                <a:cs typeface="Apple Chancery"/>
              </a:rPr>
              <a:t>         </a:t>
            </a:r>
            <a:r>
              <a:rPr lang="es-ES" sz="5400" dirty="0" err="1" smtClean="0">
                <a:latin typeface="Apple Chancery"/>
                <a:cs typeface="Apple Chancery"/>
              </a:rPr>
              <a:t>Thanks</a:t>
            </a:r>
            <a:r>
              <a:rPr lang="es-ES" sz="5400" dirty="0" smtClean="0">
                <a:latin typeface="Apple Chancery"/>
                <a:cs typeface="Apple Chancery"/>
              </a:rPr>
              <a:t>,</a:t>
            </a:r>
          </a:p>
          <a:p>
            <a:r>
              <a:rPr lang="es-ES" sz="5400" dirty="0" err="1" smtClean="0">
                <a:latin typeface="Apple Chancery"/>
                <a:cs typeface="Apple Chancery"/>
              </a:rPr>
              <a:t>For</a:t>
            </a:r>
            <a:r>
              <a:rPr lang="es-ES" sz="5400" dirty="0" smtClean="0">
                <a:latin typeface="Apple Chancery"/>
                <a:cs typeface="Apple Chancery"/>
              </a:rPr>
              <a:t> </a:t>
            </a:r>
            <a:r>
              <a:rPr lang="es-ES" sz="5400" dirty="0" err="1" smtClean="0">
                <a:latin typeface="Apple Chancery"/>
                <a:cs typeface="Apple Chancery"/>
              </a:rPr>
              <a:t>all</a:t>
            </a:r>
            <a:r>
              <a:rPr lang="es-ES" sz="5400" dirty="0" smtClean="0">
                <a:latin typeface="Apple Chancery"/>
                <a:cs typeface="Apple Chancery"/>
              </a:rPr>
              <a:t> </a:t>
            </a:r>
            <a:r>
              <a:rPr lang="es-ES" sz="5400" dirty="0" err="1" smtClean="0">
                <a:latin typeface="Apple Chancery"/>
                <a:cs typeface="Apple Chancery"/>
              </a:rPr>
              <a:t>your</a:t>
            </a:r>
            <a:r>
              <a:rPr lang="es-ES" sz="5400" dirty="0" smtClean="0">
                <a:latin typeface="Apple Chancery"/>
                <a:cs typeface="Apple Chancery"/>
              </a:rPr>
              <a:t> </a:t>
            </a:r>
            <a:r>
              <a:rPr lang="es-ES" sz="5400" dirty="0" err="1" smtClean="0">
                <a:latin typeface="Apple Chancery"/>
                <a:cs typeface="Apple Chancery"/>
              </a:rPr>
              <a:t>attention</a:t>
            </a:r>
            <a:r>
              <a:rPr lang="es-ES" sz="5400" dirty="0" smtClean="0">
                <a:latin typeface="Apple Chancery"/>
                <a:cs typeface="Apple Chancery"/>
              </a:rPr>
              <a:t>!</a:t>
            </a:r>
            <a:endParaRPr lang="es-ES" sz="5400" dirty="0">
              <a:latin typeface="Apple Chancery"/>
              <a:cs typeface="Apple Chancery"/>
            </a:endParaRPr>
          </a:p>
        </p:txBody>
      </p:sp>
      <p:sp>
        <p:nvSpPr>
          <p:cNvPr id="5" name="Cinta hacia arriba 4"/>
          <p:cNvSpPr/>
          <p:nvPr/>
        </p:nvSpPr>
        <p:spPr>
          <a:xfrm>
            <a:off x="7908324" y="1760856"/>
            <a:ext cx="2582233" cy="586952"/>
          </a:xfrm>
          <a:prstGeom prst="ribbon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err="1" smtClean="0"/>
              <a:t>thanks</a:t>
            </a:r>
            <a:endParaRPr lang="es-ES" dirty="0"/>
          </a:p>
        </p:txBody>
      </p:sp>
    </p:spTree>
    <p:extLst>
      <p:ext uri="{BB962C8B-B14F-4D97-AF65-F5344CB8AC3E}">
        <p14:creationId xmlns:p14="http://schemas.microsoft.com/office/powerpoint/2010/main" val="735010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362</TotalTime>
  <Words>673</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 Chancery</vt:lpstr>
      <vt:lpstr>Arial</vt:lpstr>
      <vt:lpstr>Calibri</vt:lpstr>
      <vt:lpstr>Garamond</vt:lpstr>
      <vt:lpstr>Organic</vt:lpstr>
      <vt:lpstr>The Circulatory System</vt:lpstr>
      <vt:lpstr>How does it works.</vt:lpstr>
      <vt:lpstr>The main work of the Circulatory system.</vt:lpstr>
      <vt:lpstr>The Circulatory System.</vt:lpstr>
      <vt:lpstr>Stop smoking and tabaco use.</vt:lpstr>
      <vt:lpstr>Healthy weight</vt:lpstr>
      <vt:lpstr>Exercise</vt:lpstr>
      <vt:lpstr>Interesting facts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Circulatory System.</dc:title>
  <dc:creator>vicorob</dc:creator>
  <cp:lastModifiedBy>aulapri</cp:lastModifiedBy>
  <cp:revision>37</cp:revision>
  <cp:lastPrinted>2017-11-14T06:04:21Z</cp:lastPrinted>
  <dcterms:created xsi:type="dcterms:W3CDTF">2017-11-06T09:24:16Z</dcterms:created>
  <dcterms:modified xsi:type="dcterms:W3CDTF">2017-11-17T11:59:03Z</dcterms:modified>
</cp:coreProperties>
</file>