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2"/>
  </p:handoutMasterIdLst>
  <p:sldIdLst>
    <p:sldId id="256" r:id="rId2"/>
    <p:sldId id="257" r:id="rId3"/>
    <p:sldId id="262" r:id="rId4"/>
    <p:sldId id="261" r:id="rId5"/>
    <p:sldId id="267" r:id="rId6"/>
    <p:sldId id="268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9D7A-1A18-4481-9D12-5076814767B2}" type="datetimeFigureOut">
              <a:rPr lang="es-ES" smtClean="0"/>
              <a:t>15/11/2017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75D35-8A15-4AF7-A48E-86AA6E1EFAE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035-0EC6-4223-9422-7C613558814C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2C8B-FD12-4AA7-9379-71A392D87B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035-0EC6-4223-9422-7C613558814C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2C8B-FD12-4AA7-9379-71A392D87B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035-0EC6-4223-9422-7C613558814C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2C8B-FD12-4AA7-9379-71A392D87B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035-0EC6-4223-9422-7C613558814C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2C8B-FD12-4AA7-9379-71A392D87B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035-0EC6-4223-9422-7C613558814C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2C8B-FD12-4AA7-9379-71A392D87B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035-0EC6-4223-9422-7C613558814C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2C8B-FD12-4AA7-9379-71A392D87B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035-0EC6-4223-9422-7C613558814C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2C8B-FD12-4AA7-9379-71A392D87B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035-0EC6-4223-9422-7C613558814C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2C8B-FD12-4AA7-9379-71A392D87B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035-0EC6-4223-9422-7C613558814C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2C8B-FD12-4AA7-9379-71A392D87B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035-0EC6-4223-9422-7C613558814C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2C8B-FD12-4AA7-9379-71A392D87B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6035-0EC6-4223-9422-7C613558814C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1A2C8B-FD12-4AA7-9379-71A392D87BB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F96035-0EC6-4223-9422-7C613558814C}" type="datetimeFigureOut">
              <a:rPr lang="es-ES" smtClean="0"/>
              <a:pPr/>
              <a:t>15/11/2017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1A2C8B-FD12-4AA7-9379-71A392D87BBA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7200800" cy="1296144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lgerian" pitchFamily="82" charset="0"/>
              </a:rPr>
              <a:t>                         </a:t>
            </a:r>
            <a:r>
              <a:rPr lang="es-ES" sz="8900" dirty="0" err="1" smtClean="0">
                <a:latin typeface="AR DESTINE" pitchFamily="2" charset="0"/>
              </a:rPr>
              <a:t>madrid</a:t>
            </a:r>
            <a:endParaRPr lang="es-ES" dirty="0">
              <a:latin typeface="AR DESTINE" pitchFamily="2" charset="0"/>
            </a:endParaRPr>
          </a:p>
        </p:txBody>
      </p:sp>
      <p:pic>
        <p:nvPicPr>
          <p:cNvPr id="23556" name="Picture 4" descr="Resultat d'imatges de mad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596336" cy="4224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116632"/>
            <a:ext cx="8686800" cy="838200"/>
          </a:xfrm>
          <a:prstGeom prst="rect">
            <a:avLst/>
          </a:prstGeom>
          <a:effectLst/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traditions</a:t>
            </a:r>
            <a:endParaRPr kumimoji="0" lang="es-ES" sz="6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755576" y="1412777"/>
            <a:ext cx="2304256" cy="648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*San </a:t>
            </a:r>
            <a:r>
              <a:rPr lang="en-US" sz="3200" dirty="0" smtClean="0"/>
              <a:t>Isidro</a:t>
            </a:r>
          </a:p>
        </p:txBody>
      </p:sp>
      <p:pic>
        <p:nvPicPr>
          <p:cNvPr id="1026" name="Picture 2" descr="Resultado de imagen de fiesta san isidro mad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2774362" cy="1847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067944" y="1412776"/>
            <a:ext cx="6454552" cy="6480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three kings parade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Resultado de imagen de cabalgata madr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32856"/>
            <a:ext cx="3086056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2843808" y="4221088"/>
            <a:ext cx="7606680" cy="6480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*Bullfighting</a:t>
            </a:r>
          </a:p>
        </p:txBody>
      </p:sp>
      <p:pic>
        <p:nvPicPr>
          <p:cNvPr id="1030" name="Picture 6" descr="Resultado de imagen de corrida de toros madr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869160"/>
            <a:ext cx="3536765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  <a:effectLst/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</a:t>
            </a:r>
            <a:r>
              <a:rPr lang="es-ES" sz="6000" dirty="0" err="1" smtClean="0"/>
              <a:t>I</a:t>
            </a:r>
            <a:r>
              <a:rPr lang="es-ES" sz="6000" dirty="0" err="1" smtClean="0">
                <a:latin typeface="Berlin Sans FB Demi" pitchFamily="34" charset="0"/>
              </a:rPr>
              <a:t>ntroduction</a:t>
            </a:r>
            <a:endParaRPr lang="es-ES" sz="6000" dirty="0"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6588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Madrid is the capital of </a:t>
            </a:r>
            <a:r>
              <a:rPr lang="en-US" dirty="0" err="1" smtClean="0"/>
              <a:t>spain</a:t>
            </a:r>
            <a:r>
              <a:rPr lang="en-US" dirty="0" smtClean="0"/>
              <a:t>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51520" y="3284984"/>
            <a:ext cx="4608512" cy="32403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It is surrounded by: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 descr="Resultado de imagen de Mapa político de espa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6709">
            <a:off x="4621512" y="3307273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es-ES" sz="6000" dirty="0" err="1" smtClean="0">
                <a:latin typeface="Berlin Sans FB Demi" pitchFamily="34" charset="0"/>
              </a:rPr>
              <a:t>facts</a:t>
            </a:r>
            <a:endParaRPr lang="es-ES" sz="6000" dirty="0"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* The community of Madrid is about 8.030 square meters. 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146" name="Picture 2" descr="Resultado de imagen de cataluñ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861048"/>
            <a:ext cx="864096" cy="836880"/>
          </a:xfrm>
          <a:prstGeom prst="rect">
            <a:avLst/>
          </a:prstGeom>
          <a:noFill/>
        </p:spPr>
      </p:pic>
      <p:pic>
        <p:nvPicPr>
          <p:cNvPr id="6148" name="Picture 4" descr="Resultado de imagen de andalu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1239978" cy="720080"/>
          </a:xfrm>
          <a:prstGeom prst="rect">
            <a:avLst/>
          </a:prstGeom>
          <a:noFill/>
        </p:spPr>
      </p:pic>
      <p:pic>
        <p:nvPicPr>
          <p:cNvPr id="6150" name="Picture 6" descr="Resultado de imagen de comunidad madr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789040"/>
            <a:ext cx="936104" cy="936104"/>
          </a:xfrm>
          <a:prstGeom prst="rect">
            <a:avLst/>
          </a:prstGeom>
          <a:noFill/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23528" y="2924944"/>
            <a:ext cx="8686800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It is the third most populous area in Spain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Char char="•"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7308304" y="4797152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6660232" y="5517232"/>
            <a:ext cx="2160240" cy="72008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6.5 millions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4716016" y="4581128"/>
            <a:ext cx="3096344" cy="1584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331640" y="4581128"/>
            <a:ext cx="3096344" cy="15841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es-ES" sz="6000" dirty="0" smtClean="0">
                <a:latin typeface="Berlin Sans FB Demi" pitchFamily="34" charset="0"/>
              </a:rPr>
              <a:t>GEOGRAPHY</a:t>
            </a:r>
            <a:endParaRPr lang="es-ES" sz="6000" dirty="0"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11521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dirty="0" smtClean="0"/>
              <a:t>* </a:t>
            </a:r>
            <a:r>
              <a:rPr lang="en-US" sz="2800" dirty="0" smtClean="0"/>
              <a:t>The community of Madrid is located between 430 and 2430 meters above the sea. 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</p:txBody>
      </p:sp>
      <p:sp>
        <p:nvSpPr>
          <p:cNvPr id="6" name="5 Triángulo isósceles"/>
          <p:cNvSpPr/>
          <p:nvPr/>
        </p:nvSpPr>
        <p:spPr>
          <a:xfrm>
            <a:off x="1907704" y="2132856"/>
            <a:ext cx="432048" cy="432048"/>
          </a:xfrm>
          <a:prstGeom prst="triangle">
            <a:avLst/>
          </a:prstGeom>
          <a:solidFill>
            <a:srgbClr val="9966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339752" y="2060848"/>
            <a:ext cx="5256584" cy="648072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2430 meters is </a:t>
            </a:r>
            <a:r>
              <a:rPr kumimoji="0" lang="en-US" sz="1700" b="0" i="0" u="none" strike="noStrike" kern="1200" cap="none" spc="0" normalizeH="0" noProof="0" dirty="0" err="1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Peñalara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. 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99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Triángulo isósceles"/>
          <p:cNvSpPr/>
          <p:nvPr/>
        </p:nvSpPr>
        <p:spPr>
          <a:xfrm rot="10800000">
            <a:off x="1907704" y="2780928"/>
            <a:ext cx="432048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2339752" y="2708920"/>
            <a:ext cx="5256584" cy="648072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At 430 meters is </a:t>
            </a:r>
            <a:r>
              <a:rPr kumimoji="0" lang="en-US" sz="17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Alberche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river.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23528" y="3356992"/>
            <a:ext cx="8686800" cy="10827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The community of Madrid has different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habitats and landscapes: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Resultado de imagen de sierra de guadarrama"/>
          <p:cNvPicPr>
            <a:picLocks noChangeAspect="1" noChangeArrowheads="1"/>
          </p:cNvPicPr>
          <p:nvPr/>
        </p:nvPicPr>
        <p:blipFill>
          <a:blip r:embed="rId2" cstate="print"/>
          <a:srcRect r="52717"/>
          <a:stretch>
            <a:fillRect/>
          </a:stretch>
        </p:blipFill>
        <p:spPr bwMode="auto">
          <a:xfrm>
            <a:off x="179512" y="4509120"/>
            <a:ext cx="1440161" cy="1726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16" name="2 Marcador de contenido"/>
          <p:cNvSpPr txBox="1">
            <a:spLocks/>
          </p:cNvSpPr>
          <p:nvPr/>
        </p:nvSpPr>
        <p:spPr>
          <a:xfrm>
            <a:off x="1259632" y="4653136"/>
            <a:ext cx="3168352" cy="151216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	</a:t>
            </a:r>
            <a:endParaRPr kumimoji="0" lang="en-US" sz="29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lang="en-US" sz="2900" dirty="0" smtClean="0">
                <a:solidFill>
                  <a:schemeClr val="tx2"/>
                </a:solidFill>
              </a:rPr>
              <a:t>	  - Sierra de </a:t>
            </a:r>
            <a:r>
              <a:rPr lang="en-US" sz="2900" dirty="0" err="1" smtClean="0">
                <a:solidFill>
                  <a:schemeClr val="tx2"/>
                </a:solidFill>
              </a:rPr>
              <a:t>Guadarrama</a:t>
            </a:r>
            <a:endParaRPr lang="en-US" sz="290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- Sierra de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Ayllón</a:t>
            </a:r>
            <a:endParaRPr kumimoji="0" lang="en-US" sz="29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lang="en-US" sz="2900" dirty="0" smtClean="0">
                <a:solidFill>
                  <a:schemeClr val="tx2"/>
                </a:solidFill>
              </a:rPr>
              <a:t>	  - </a:t>
            </a:r>
            <a:r>
              <a:rPr lang="en-US" sz="2900" dirty="0" err="1" smtClean="0">
                <a:solidFill>
                  <a:schemeClr val="tx2"/>
                </a:solidFill>
              </a:rPr>
              <a:t>Gredos</a:t>
            </a:r>
            <a:endParaRPr kumimoji="0" lang="en-US" sz="29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6" name="Picture 6" descr="Resultado de imagen de rio tajo madrid"/>
          <p:cNvPicPr>
            <a:picLocks noChangeAspect="1" noChangeArrowheads="1"/>
          </p:cNvPicPr>
          <p:nvPr/>
        </p:nvPicPr>
        <p:blipFill>
          <a:blip r:embed="rId3" cstate="print"/>
          <a:srcRect l="47249" t="3476" r="12739" b="13091"/>
          <a:stretch>
            <a:fillRect/>
          </a:stretch>
        </p:blipFill>
        <p:spPr bwMode="auto">
          <a:xfrm>
            <a:off x="7452320" y="4437112"/>
            <a:ext cx="151216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20" name="2 Marcador de contenido"/>
          <p:cNvSpPr txBox="1">
            <a:spLocks/>
          </p:cNvSpPr>
          <p:nvPr/>
        </p:nvSpPr>
        <p:spPr>
          <a:xfrm>
            <a:off x="4427984" y="4581128"/>
            <a:ext cx="3384376" cy="165618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	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	  - Tajo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-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Alberche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	  - </a:t>
            </a:r>
            <a:r>
              <a:rPr lang="en-US" sz="2600" dirty="0" err="1" smtClean="0">
                <a:solidFill>
                  <a:schemeClr val="tx2"/>
                </a:solidFill>
              </a:rPr>
              <a:t>Guadarrama</a:t>
            </a:r>
            <a:endParaRPr lang="en-US" sz="260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</a:pP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2600" dirty="0" smtClean="0">
                <a:solidFill>
                  <a:schemeClr val="tx2"/>
                </a:solidFill>
              </a:rPr>
              <a:t>  - </a:t>
            </a:r>
            <a:r>
              <a:rPr lang="en-US" sz="2600" dirty="0" err="1" smtClean="0">
                <a:solidFill>
                  <a:schemeClr val="tx2"/>
                </a:solidFill>
              </a:rPr>
              <a:t>Jarama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10" grpId="0" animBg="1"/>
      <p:bldP spid="11" grpId="0"/>
      <p:bldP spid="13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es-ES" sz="6000" dirty="0" smtClean="0">
                <a:latin typeface="Berlin Sans FB Demi" pitchFamily="34" charset="0"/>
              </a:rPr>
              <a:t>fauna</a:t>
            </a:r>
            <a:endParaRPr lang="es-ES" sz="6000" dirty="0"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1674912" cy="93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*South </a:t>
            </a:r>
            <a:r>
              <a:rPr lang="es-ES" dirty="0" err="1" smtClean="0"/>
              <a:t>east</a:t>
            </a:r>
            <a:r>
              <a:rPr lang="es-ES" dirty="0" smtClean="0"/>
              <a:t>:</a:t>
            </a:r>
            <a:endParaRPr lang="es-ES" dirty="0"/>
          </a:p>
        </p:txBody>
      </p:sp>
      <p:pic>
        <p:nvPicPr>
          <p:cNvPr id="21506" name="Picture 2" descr="Resultado de imagen de pato cuch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2050049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427984" y="1700808"/>
            <a:ext cx="1674912" cy="93873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*North: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8" name="Picture 4" descr="Resultado de imagen de ciervo madr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628800"/>
            <a:ext cx="2125676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4221088"/>
            <a:ext cx="1674912" cy="93873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*Center: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10" name="Picture 6" descr="Resultado de imagen de palom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05064"/>
            <a:ext cx="1822838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4427984" y="3429000"/>
            <a:ext cx="2664296" cy="938733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s-ES" sz="3200" dirty="0" smtClean="0">
                <a:solidFill>
                  <a:schemeClr val="tx2"/>
                </a:solidFill>
              </a:rPr>
              <a:t>*</a:t>
            </a:r>
            <a:r>
              <a:rPr lang="es-ES" sz="3200" dirty="0" err="1" smtClean="0">
                <a:solidFill>
                  <a:schemeClr val="tx2"/>
                </a:solidFill>
              </a:rPr>
              <a:t>Surrounding</a:t>
            </a:r>
            <a:r>
              <a:rPr lang="es-ES" sz="3200" dirty="0" smtClean="0">
                <a:solidFill>
                  <a:schemeClr val="tx2"/>
                </a:solidFill>
              </a:rPr>
              <a:t>: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12" name="Picture 8" descr="Resultado de imagen de sap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77072"/>
            <a:ext cx="1756292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4" name="Picture 10" descr="Resultado de imagen de aguila imperi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077072"/>
            <a:ext cx="1828774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6" name="Picture 12" descr="Resultado de imagen de cigueñ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5301208"/>
            <a:ext cx="2046459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es-ES" sz="6000" dirty="0" smtClean="0">
                <a:latin typeface="Berlin Sans FB Demi" pitchFamily="34" charset="0"/>
              </a:rPr>
              <a:t>flora</a:t>
            </a:r>
            <a:endParaRPr lang="es-ES" sz="6000" dirty="0">
              <a:latin typeface="Berlin Sans FB Dem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1746920" cy="93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*Álamos:</a:t>
            </a:r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427984" y="1700808"/>
            <a:ext cx="1800200" cy="93873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*Chopos: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95536" y="4293096"/>
            <a:ext cx="1800200" cy="938733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*Fresnos: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5004048" y="3861048"/>
            <a:ext cx="1656184" cy="93873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s-ES" sz="3200" dirty="0" smtClean="0">
                <a:solidFill>
                  <a:schemeClr val="tx2"/>
                </a:solidFill>
              </a:rPr>
              <a:t>*Pine: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AutoShape 6" descr="Resultado de imagen de alam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6" name="AutoShape 8" descr="Resultado de imagen de alam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538" name="Picture 10" descr="Resultado de imagen de alam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2217118" cy="1661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0" name="Picture 12" descr="Resultado de imagen de chop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352550"/>
            <a:ext cx="1944216" cy="207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2" name="Picture 14" descr="Resultado de imagen de fresn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221088"/>
            <a:ext cx="2664000" cy="1996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4" name="Picture 16" descr="Resultado de imagen de pi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509120"/>
            <a:ext cx="2828618" cy="1591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es-ES" sz="6000" dirty="0" err="1" smtClean="0">
                <a:latin typeface="Berlin Sans FB Demi" pitchFamily="34" charset="0"/>
              </a:rPr>
              <a:t>monuments</a:t>
            </a:r>
            <a:endParaRPr lang="es-ES" sz="6000" dirty="0">
              <a:latin typeface="Berlin Sans FB Demi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03848" y="1916832"/>
            <a:ext cx="2592288" cy="57606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lgDashDotDot"/>
          </a:ln>
          <a:effectLst/>
        </p:spPr>
        <p:txBody>
          <a:bodyPr vert="horz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b="1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SURROUNDINGS</a:t>
            </a:r>
            <a:endParaRPr kumimoji="0" lang="es-ES" sz="6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21506" name="Picture 2" descr="Qué ver cerca de Mad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482958" cy="165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6 Conector recto de flecha"/>
          <p:cNvCxnSpPr/>
          <p:nvPr/>
        </p:nvCxnSpPr>
        <p:spPr>
          <a:xfrm flipH="1">
            <a:off x="2843808" y="2564904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23528" y="3717032"/>
            <a:ext cx="2448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</a:rPr>
              <a:t>Aranjuez </a:t>
            </a:r>
            <a:r>
              <a:rPr lang="es-ES" sz="1400" b="1" dirty="0" err="1" smtClean="0">
                <a:solidFill>
                  <a:schemeClr val="accent1">
                    <a:lumMod val="50000"/>
                  </a:schemeClr>
                </a:solidFill>
              </a:rPr>
              <a:t>Palace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It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was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the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springtime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residence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of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Spanish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royalty.  </a:t>
            </a:r>
            <a:endParaRPr lang="es-E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8" name="Picture 4" descr="Monumento al Quijote, Casa Natal de Cervantes. Alcalá de Henares - Comunidad de Madrid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16832"/>
            <a:ext cx="2484000" cy="17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15 Conector recto de flecha"/>
          <p:cNvCxnSpPr/>
          <p:nvPr/>
        </p:nvCxnSpPr>
        <p:spPr>
          <a:xfrm>
            <a:off x="5724128" y="2564904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516216" y="3789040"/>
            <a:ext cx="2195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Alcalá de Henares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It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is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the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city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of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birth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of Cervantes.</a:t>
            </a:r>
            <a:endParaRPr lang="es-E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10" name="Picture 6" descr="Monasterio Escorial © Comunidad de Madr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293096"/>
            <a:ext cx="2460440" cy="164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20 Conector recto de flecha"/>
          <p:cNvCxnSpPr/>
          <p:nvPr/>
        </p:nvCxnSpPr>
        <p:spPr>
          <a:xfrm>
            <a:off x="4499992" y="2564904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043608" y="6021288"/>
            <a:ext cx="6912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</a:rPr>
              <a:t>El Escorial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It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has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functioned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as a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monastery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, royal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palace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,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pantheon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,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library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,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museum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,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university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and hospital. </a:t>
            </a:r>
            <a:endParaRPr lang="es-E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es-ES" sz="6000" dirty="0" err="1" smtClean="0">
                <a:latin typeface="Berlin Sans FB Demi" pitchFamily="34" charset="0"/>
              </a:rPr>
              <a:t>monuments</a:t>
            </a:r>
            <a:endParaRPr lang="es-ES" sz="6000" dirty="0">
              <a:latin typeface="Berlin Sans FB Demi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03848" y="3429000"/>
            <a:ext cx="2664296" cy="57606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lgDashDotDot"/>
          </a:ln>
          <a:effectLst/>
        </p:spPr>
        <p:txBody>
          <a:bodyPr vert="horz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lin Sans FB Demi" pitchFamily="34" charset="0"/>
                <a:ea typeface="+mj-ea"/>
                <a:cs typeface="+mj-cs"/>
              </a:rPr>
              <a:t>CITY OF MADRID</a:t>
            </a:r>
            <a:endParaRPr kumimoji="0" lang="es-ES" sz="6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6" name="6 Marcador de posición de imagen" descr="plaza-mayor-madrid.jpg"/>
          <p:cNvPicPr>
            <a:picLocks noChangeAspect="1"/>
          </p:cNvPicPr>
          <p:nvPr/>
        </p:nvPicPr>
        <p:blipFill>
          <a:blip r:embed="rId2" cstate="print"/>
          <a:srcRect l="4167" r="4167"/>
          <a:stretch>
            <a:fillRect/>
          </a:stretch>
        </p:blipFill>
        <p:spPr>
          <a:xfrm>
            <a:off x="323528" y="1340768"/>
            <a:ext cx="2304256" cy="1675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7 Marcador de contenido" descr="14983__1486701920.jpg"/>
          <p:cNvPicPr>
            <a:picLocks noChangeAspect="1"/>
          </p:cNvPicPr>
          <p:nvPr/>
        </p:nvPicPr>
        <p:blipFill>
          <a:blip r:embed="rId3" cstate="print"/>
          <a:srcRect t="1716" b="1716"/>
          <a:stretch>
            <a:fillRect/>
          </a:stretch>
        </p:blipFill>
        <p:spPr>
          <a:xfrm>
            <a:off x="4355976" y="4725144"/>
            <a:ext cx="2580928" cy="18770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7 CuadroTexto"/>
          <p:cNvSpPr txBox="1"/>
          <p:nvPr/>
        </p:nvSpPr>
        <p:spPr>
          <a:xfrm>
            <a:off x="251520" y="3140968"/>
            <a:ext cx="2448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Major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400" b="1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Square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It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is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one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of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the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most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beautiful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squares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in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the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world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. </a:t>
            </a:r>
            <a:endParaRPr lang="es-E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0" name="Picture 2" descr="Resultado de imagen de parque del reti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411730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6948264" y="436510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Prado </a:t>
            </a:r>
            <a:r>
              <a:rPr lang="es-ES" sz="1400" b="1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Museum</a:t>
            </a:r>
            <a:r>
              <a:rPr lang="es-ES" sz="14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It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4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is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4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one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of </a:t>
            </a:r>
            <a:r>
              <a:rPr lang="es-ES" sz="14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the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4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most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4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important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4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museum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in </a:t>
            </a:r>
            <a:r>
              <a:rPr lang="es-ES" sz="14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the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4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world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. </a:t>
            </a:r>
            <a:endParaRPr lang="es-E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0" y="5733256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Retiro Park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It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is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the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wonderful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lung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of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the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city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of Madrid.</a:t>
            </a:r>
            <a:endParaRPr lang="es-E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788024" y="1628800"/>
            <a:ext cx="15121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Debod</a:t>
            </a:r>
            <a:r>
              <a:rPr lang="es-ES" sz="14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Temple </a:t>
            </a:r>
            <a:r>
              <a:rPr lang="es-ES" sz="14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It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is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an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sz="1200" dirty="0" err="1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Egipcian</a:t>
            </a:r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Temple.</a:t>
            </a:r>
            <a:endParaRPr lang="es-E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534" name="Picture 6" descr="Templo de Debod - 01.jpg"/>
          <p:cNvPicPr>
            <a:picLocks noChangeAspect="1" noChangeArrowheads="1"/>
          </p:cNvPicPr>
          <p:nvPr/>
        </p:nvPicPr>
        <p:blipFill>
          <a:blip r:embed="rId5" cstate="print"/>
          <a:srcRect t="14088" b="13125"/>
          <a:stretch>
            <a:fillRect/>
          </a:stretch>
        </p:blipFill>
        <p:spPr bwMode="auto">
          <a:xfrm>
            <a:off x="6372200" y="1412776"/>
            <a:ext cx="2448272" cy="1782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17" name="16 Conector recto de flecha"/>
          <p:cNvCxnSpPr/>
          <p:nvPr/>
        </p:nvCxnSpPr>
        <p:spPr>
          <a:xfrm flipH="1" flipV="1">
            <a:off x="2771800" y="2636912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2771800" y="4149080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5940152" y="3068960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5940152" y="3933056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116632"/>
            <a:ext cx="8686800" cy="838200"/>
          </a:xfrm>
          <a:prstGeom prst="rect">
            <a:avLst/>
          </a:prstGeom>
          <a:effectLst/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Berlin Sans FB Demi" pitchFamily="34" charset="0"/>
                <a:ea typeface="+mj-ea"/>
                <a:cs typeface="+mj-cs"/>
              </a:rPr>
              <a:t>food</a:t>
            </a:r>
            <a:endParaRPr kumimoji="0" lang="es-ES" sz="6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23528" y="1412777"/>
            <a:ext cx="8686800" cy="648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* You can find food from all over the world.	 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51520" y="2060848"/>
            <a:ext cx="8686800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Some traditional plates are:	 </a:t>
            </a:r>
          </a:p>
        </p:txBody>
      </p:sp>
      <p:pic>
        <p:nvPicPr>
          <p:cNvPr id="2050" name="Picture 2" descr="Resultado de imagen de callos madrileñ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2304666" cy="1296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Resultado de imagen de bocadillo calama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852936"/>
            <a:ext cx="2560285" cy="14401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Resultado de imagen de tortilla españo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25144"/>
            <a:ext cx="238125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6" name="Picture 8" descr="Resultado de imagen de cocido madrileñ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25144"/>
            <a:ext cx="2498720" cy="1871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8" name="Picture 10" descr="Resultado de imagen de chocolate con churr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717032"/>
            <a:ext cx="2322081" cy="1296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865</TotalTime>
  <Words>233</Words>
  <Application>Microsoft Office PowerPoint</Application>
  <PresentationFormat>Presentación en pantalla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Flujo</vt:lpstr>
      <vt:lpstr>                         madrid</vt:lpstr>
      <vt:lpstr>                 Introduction</vt:lpstr>
      <vt:lpstr>facts</vt:lpstr>
      <vt:lpstr>GEOGRAPHY</vt:lpstr>
      <vt:lpstr>fauna</vt:lpstr>
      <vt:lpstr>flora</vt:lpstr>
      <vt:lpstr>monuments</vt:lpstr>
      <vt:lpstr>monuments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madrid</dc:title>
  <dc:creator>Usuari</dc:creator>
  <cp:lastModifiedBy>Som Formacio 2</cp:lastModifiedBy>
  <cp:revision>72</cp:revision>
  <dcterms:created xsi:type="dcterms:W3CDTF">2017-10-30T19:19:34Z</dcterms:created>
  <dcterms:modified xsi:type="dcterms:W3CDTF">2017-11-15T20:03:23Z</dcterms:modified>
</cp:coreProperties>
</file>