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lapri" initials="a" lastIdx="1" clrIdx="0">
    <p:extLst>
      <p:ext uri="{19B8F6BF-5375-455C-9EA6-DF929625EA0E}">
        <p15:presenceInfo xmlns:p15="http://schemas.microsoft.com/office/powerpoint/2012/main" userId="S-1-5-21-985716911-2578563982-1924914536-1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114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4DBC0-A3A5-41C4-B241-D91E399A20A2}" type="datetimeFigureOut">
              <a:rPr lang="es-ES" smtClean="0"/>
              <a:t>17/11/2017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0FF8E-C149-4F98-ABC7-FC2C4CCCE9E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10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FF8E-C149-4F98-ABC7-FC2C4CCCE9E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67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1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9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80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6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2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0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98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4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6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4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9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5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es/url?sa=i&amp;rct=j&amp;q=&amp;esrc=s&amp;source=images&amp;cd=&amp;cad=rja&amp;uact=8&amp;ved=0ahUKEwjk2_Cmm8HXAhWDyRQKHcMUCmYQjRwIBw&amp;url=https://pixabay.com/es/emoji-emoji-verano-emoji-con-lentes-2304720/&amp;psig=AOvVaw3pEchWV6kKDeDRbgRlXQQX&amp;ust=15108570497400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es/url?sa=i&amp;rct=j&amp;q=&amp;esrc=s&amp;source=images&amp;cd=&amp;cad=rja&amp;uact=8&amp;ved=0ahUKEwjBwLPckcHXAhUFmBoKHSGDAwkQjRwIBw&amp;url=http://kilometrosquecuentan.com/ruta-vino-rioja/&amp;psig=AOvVaw2K5oFs0Ej9cHBM9ZPFHq1v&amp;ust=15108544481379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ew4Ckk8HXAhUL7hoKHW4TAqkQjRwIBw&amp;url=http://www.casasruraleslarioja.com/&amp;psig=AOvVaw2K5oFs0Ej9cHBM9ZPFHq1v&amp;ust=151085444813791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045" y="1447800"/>
            <a:ext cx="9092631" cy="159274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8234" y="5833241"/>
            <a:ext cx="45719" cy="139059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2783749" y="-121860"/>
            <a:ext cx="63129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LA RIOJA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Resultado de imagen de la ri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447"/>
            <a:ext cx="9886950" cy="65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9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 rot="20451147">
            <a:off x="0" y="1326523"/>
            <a:ext cx="114364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</a:t>
            </a:r>
            <a:r>
              <a:rPr lang="es-E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watching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4" name="Picture 4" descr="Resultado de imagen de emoj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21" y="2850017"/>
            <a:ext cx="38100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51" y="2301764"/>
            <a:ext cx="8258213" cy="104311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2456176" y="253048"/>
            <a:ext cx="62408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THE FLAGS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0" name="Picture 2" descr="Resultado de imagen de la rioja fla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81" y="3011212"/>
            <a:ext cx="3691233" cy="23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7177" y="2101523"/>
            <a:ext cx="2914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Logroño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52" name="Picture 4" descr="Resultado de imagen de la rioja 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80" y="3051286"/>
            <a:ext cx="3407211" cy="22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22021" y="2127956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La Rioja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34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39" y="2164268"/>
            <a:ext cx="9404723" cy="1400530"/>
          </a:xfrm>
        </p:spPr>
        <p:txBody>
          <a:bodyPr/>
          <a:lstStyle/>
          <a:p>
            <a:r>
              <a:rPr lang="es-ES_tradnl" sz="1800" dirty="0" err="1" smtClean="0"/>
              <a:t>The</a:t>
            </a:r>
            <a:r>
              <a:rPr lang="es-ES_tradnl" sz="1800" dirty="0" smtClean="0"/>
              <a:t> capital </a:t>
            </a:r>
            <a:r>
              <a:rPr lang="es-ES_tradnl" sz="1800" dirty="0" err="1" smtClean="0"/>
              <a:t>city</a:t>
            </a:r>
            <a:r>
              <a:rPr lang="es-ES_tradnl" sz="1800" dirty="0" smtClean="0"/>
              <a:t> of La Rioja </a:t>
            </a:r>
            <a:r>
              <a:rPr lang="es-ES_tradnl" sz="1800" dirty="0" err="1" smtClean="0"/>
              <a:t>is</a:t>
            </a:r>
            <a:r>
              <a:rPr lang="es-ES_tradnl" sz="1800" dirty="0" smtClean="0"/>
              <a:t> Logroño.</a:t>
            </a:r>
            <a:endParaRPr lang="es-E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033" y="8416323"/>
            <a:ext cx="3663145" cy="141397"/>
          </a:xfrm>
        </p:spPr>
        <p:txBody>
          <a:bodyPr>
            <a:normAutofit fontScale="25000" lnSpcReduction="20000"/>
          </a:bodyPr>
          <a:lstStyle/>
          <a:p>
            <a:r>
              <a:rPr lang="es-ES_tradnl" dirty="0" err="1" smtClean="0"/>
              <a:t>The</a:t>
            </a:r>
            <a:r>
              <a:rPr lang="es-ES_tradnl" dirty="0" smtClean="0"/>
              <a:t> capital </a:t>
            </a:r>
            <a:r>
              <a:rPr lang="es-ES_tradnl" dirty="0" err="1" smtClean="0"/>
              <a:t>city</a:t>
            </a:r>
            <a:r>
              <a:rPr lang="es-ES_tradnl" dirty="0" smtClean="0"/>
              <a:t> of La Rioja </a:t>
            </a:r>
            <a:r>
              <a:rPr lang="es-ES_tradnl" dirty="0" err="1" smtClean="0"/>
              <a:t>is</a:t>
            </a:r>
            <a:r>
              <a:rPr lang="es-ES_tradnl" dirty="0" smtClean="0"/>
              <a:t> Logroño.</a:t>
            </a:r>
          </a:p>
          <a:p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1103312" y="383423"/>
            <a:ext cx="85675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CAPITAL CITY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074" name="Picture 2" descr="Resultado de imagen de logroñ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60" y="1733406"/>
            <a:ext cx="6832791" cy="512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9" y="1969333"/>
            <a:ext cx="10831187" cy="1226292"/>
          </a:xfrm>
        </p:spPr>
        <p:txBody>
          <a:bodyPr/>
          <a:lstStyle/>
          <a:p>
            <a:r>
              <a:rPr lang="es-ES_tradnl" sz="1800" dirty="0" smtClean="0">
                <a:solidFill>
                  <a:schemeClr val="bg1"/>
                </a:solidFill>
              </a:rPr>
              <a:t>Fabada(Asturias)                    bacalao al </a:t>
            </a:r>
            <a:r>
              <a:rPr lang="es-ES_tradnl" sz="1800" dirty="0" err="1" smtClean="0">
                <a:solidFill>
                  <a:schemeClr val="bg1"/>
                </a:solidFill>
              </a:rPr>
              <a:t>pil</a:t>
            </a:r>
            <a:r>
              <a:rPr lang="es-ES_tradnl" sz="1800" dirty="0" smtClean="0">
                <a:solidFill>
                  <a:schemeClr val="bg1"/>
                </a:solidFill>
              </a:rPr>
              <a:t> </a:t>
            </a:r>
            <a:r>
              <a:rPr lang="es-ES_tradnl" sz="1800" dirty="0" err="1" smtClean="0">
                <a:solidFill>
                  <a:schemeClr val="bg1"/>
                </a:solidFill>
              </a:rPr>
              <a:t>pil</a:t>
            </a:r>
            <a:r>
              <a:rPr lang="es-ES_tradnl" sz="1800" dirty="0" smtClean="0">
                <a:solidFill>
                  <a:schemeClr val="bg1"/>
                </a:solidFill>
              </a:rPr>
              <a:t> (País Vasco)                   caldo gallego (Galicia)</a:t>
            </a: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4098" name="Picture 2" descr="Resultado de imagen de comida tradicional de la rioj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6" y="2447617"/>
            <a:ext cx="3967755" cy="24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calao al pil pil (País Vasco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96" y="2447617"/>
            <a:ext cx="4669406" cy="17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7863" y="0"/>
            <a:ext cx="121029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TRADICIONAL FOOD</a:t>
            </a:r>
            <a:endParaRPr lang="en-US" sz="9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102" name="Picture 6" descr="Caldo gallego (Galicia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41" y="2447617"/>
            <a:ext cx="4855047" cy="18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an con Tomate (Cataluña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4952" y="3439886"/>
            <a:ext cx="572038" cy="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7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9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INFORMATION</a:t>
            </a:r>
            <a:endParaRPr lang="es-ES" sz="9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Poblation</a:t>
            </a:r>
            <a:r>
              <a:rPr lang="es-ES" dirty="0" smtClean="0"/>
              <a:t>: 315.794.</a:t>
            </a:r>
          </a:p>
          <a:p>
            <a:r>
              <a:rPr lang="es-ES" dirty="0" err="1" smtClean="0"/>
              <a:t>Surface</a:t>
            </a:r>
            <a:r>
              <a:rPr lang="es-ES" dirty="0" smtClean="0"/>
              <a:t>: 5.045 </a:t>
            </a:r>
            <a:r>
              <a:rPr lang="es-ES" dirty="0" err="1" smtClean="0"/>
              <a:t>squared</a:t>
            </a:r>
            <a:r>
              <a:rPr lang="es-ES" dirty="0" smtClean="0"/>
              <a:t> km.</a:t>
            </a:r>
          </a:p>
          <a:p>
            <a:r>
              <a:rPr lang="es-ES" dirty="0" err="1" smtClean="0"/>
              <a:t>Universities</a:t>
            </a:r>
            <a:r>
              <a:rPr lang="es-ES" dirty="0" smtClean="0"/>
              <a:t> and </a:t>
            </a:r>
            <a:r>
              <a:rPr lang="es-ES" dirty="0" err="1" smtClean="0"/>
              <a:t>schools</a:t>
            </a:r>
            <a:r>
              <a:rPr lang="es-ES" dirty="0" smtClean="0"/>
              <a:t>: </a:t>
            </a:r>
            <a:r>
              <a:rPr lang="es-ES" dirty="0" err="1" smtClean="0"/>
              <a:t>Cooelr</a:t>
            </a:r>
            <a:r>
              <a:rPr lang="es-ES" dirty="0" smtClean="0"/>
              <a:t> (</a:t>
            </a:r>
            <a:r>
              <a:rPr lang="es-ES" dirty="0" err="1" smtClean="0"/>
              <a:t>Dentist</a:t>
            </a:r>
            <a:r>
              <a:rPr lang="es-ES" dirty="0" smtClean="0"/>
              <a:t> </a:t>
            </a:r>
            <a:r>
              <a:rPr lang="es-ES" dirty="0" err="1" smtClean="0"/>
              <a:t>school</a:t>
            </a:r>
            <a:r>
              <a:rPr lang="es-ES" dirty="0" smtClean="0"/>
              <a:t>), Unir(International </a:t>
            </a:r>
            <a:r>
              <a:rPr lang="es-ES" dirty="0" err="1" smtClean="0"/>
              <a:t>university</a:t>
            </a:r>
            <a:r>
              <a:rPr lang="es-ES" dirty="0" smtClean="0"/>
              <a:t>), …</a:t>
            </a:r>
          </a:p>
          <a:p>
            <a:endParaRPr lang="es-ES" dirty="0"/>
          </a:p>
        </p:txBody>
      </p:sp>
      <p:pic>
        <p:nvPicPr>
          <p:cNvPr id="1026" name="Picture 2" descr="Resultado de imagen de la rioj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99" y="3615520"/>
            <a:ext cx="7248525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8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93097" y="362565"/>
            <a:ext cx="9404723" cy="1400530"/>
          </a:xfrm>
        </p:spPr>
        <p:txBody>
          <a:bodyPr/>
          <a:lstStyle/>
          <a:p>
            <a:r>
              <a:rPr lang="es-ES" sz="9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HISTORY</a:t>
            </a:r>
            <a:endParaRPr lang="es-ES" sz="9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Roman and Muslim </a:t>
            </a:r>
            <a:r>
              <a:rPr lang="en-US" sz="3800" dirty="0" smtClean="0">
                <a:solidFill>
                  <a:schemeClr val="accent3">
                    <a:lumMod val="75000"/>
                  </a:schemeClr>
                </a:solidFill>
              </a:rPr>
              <a:t>periods</a:t>
            </a:r>
            <a:endParaRPr lang="en-US" sz="3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In Roman times the territory of La Rioja was inhabited by the tribes of the </a:t>
            </a:r>
            <a:r>
              <a:rPr lang="en-US" dirty="0" err="1"/>
              <a:t>Berones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/>
              <a:t>Autrigones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 err="1" smtClean="0"/>
              <a:t>Vascones</a:t>
            </a:r>
            <a:r>
              <a:rPr lang="en-US" dirty="0" smtClean="0"/>
              <a:t>. </a:t>
            </a:r>
            <a:r>
              <a:rPr lang="en-US" dirty="0"/>
              <a:t>It was part of the province of Hispania </a:t>
            </a:r>
            <a:r>
              <a:rPr lang="en-US" dirty="0" err="1"/>
              <a:t>Tarraconensis</a:t>
            </a:r>
            <a:r>
              <a:rPr lang="en-US" dirty="0"/>
              <a:t>.</a:t>
            </a:r>
          </a:p>
          <a:p>
            <a:r>
              <a:rPr lang="en-US" dirty="0"/>
              <a:t>In medieval times La Rioja was often a disputed territory. The Visigoths created the Duchy of Cantabria that probably included most of La </a:t>
            </a:r>
            <a:r>
              <a:rPr lang="en-US" dirty="0" smtClean="0"/>
              <a:t>Rioja</a:t>
            </a:r>
            <a:r>
              <a:rPr lang="en-US" dirty="0"/>
              <a:t> </a:t>
            </a:r>
            <a:r>
              <a:rPr lang="en-US" dirty="0" smtClean="0"/>
              <a:t>and were </a:t>
            </a:r>
            <a:r>
              <a:rPr lang="en-US" dirty="0"/>
              <a:t>against the </a:t>
            </a:r>
            <a:r>
              <a:rPr lang="en-US" dirty="0" err="1"/>
              <a:t>Vascones</a:t>
            </a:r>
            <a:r>
              <a:rPr lang="en-US" dirty="0"/>
              <a:t>. After the Muslim invasion </a:t>
            </a:r>
            <a:r>
              <a:rPr lang="en-US" dirty="0" smtClean="0"/>
              <a:t>in AD </a:t>
            </a:r>
            <a:r>
              <a:rPr lang="en-US" dirty="0"/>
              <a:t>711, La Rioja fell into the Muslim domains of Al </a:t>
            </a:r>
            <a:r>
              <a:rPr lang="en-US" dirty="0" err="1"/>
              <a:t>Andalus</a:t>
            </a:r>
            <a:r>
              <a:rPr lang="en-US" dirty="0"/>
              <a:t>.</a:t>
            </a:r>
          </a:p>
          <a:p>
            <a:r>
              <a:rPr lang="en-US" sz="3800" dirty="0">
                <a:solidFill>
                  <a:schemeClr val="accent3">
                    <a:lumMod val="75000"/>
                  </a:schemeClr>
                </a:solidFill>
              </a:rPr>
              <a:t>Medieval </a:t>
            </a:r>
            <a:r>
              <a:rPr lang="en-US" sz="3800" dirty="0" smtClean="0">
                <a:solidFill>
                  <a:schemeClr val="accent3">
                    <a:lumMod val="75000"/>
                  </a:schemeClr>
                </a:solidFill>
              </a:rPr>
              <a:t>period</a:t>
            </a:r>
            <a:endParaRPr lang="en-US" sz="3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/>
              <a:t>In 993 most </a:t>
            </a:r>
            <a:r>
              <a:rPr lang="en-US" dirty="0"/>
              <a:t>of the territory was </a:t>
            </a:r>
            <a:r>
              <a:rPr lang="en-US" dirty="0" err="1"/>
              <a:t>reconquered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by Sancho I of Pamplona, acting for the Kingdom of Pamplona together with the Kingdom of León and the Counts of </a:t>
            </a:r>
            <a:r>
              <a:rPr lang="en-US" dirty="0" err="1" smtClean="0"/>
              <a:t>Castile.The</a:t>
            </a:r>
            <a:r>
              <a:rPr lang="en-US" dirty="0" smtClean="0"/>
              <a:t> </a:t>
            </a:r>
            <a:r>
              <a:rPr lang="en-US" dirty="0"/>
              <a:t>lower region around </a:t>
            </a:r>
            <a:r>
              <a:rPr lang="en-US" dirty="0" err="1"/>
              <a:t>Arnedo</a:t>
            </a:r>
            <a:r>
              <a:rPr lang="en-US" dirty="0"/>
              <a:t> came under control of his </a:t>
            </a:r>
            <a:r>
              <a:rPr lang="en-US" dirty="0" smtClean="0"/>
              <a:t>allies. </a:t>
            </a:r>
            <a:r>
              <a:rPr lang="en-US" dirty="0"/>
              <a:t>The territory to the east of the </a:t>
            </a:r>
            <a:r>
              <a:rPr lang="en-US" dirty="0" err="1"/>
              <a:t>Leza</a:t>
            </a:r>
            <a:r>
              <a:rPr lang="en-US" dirty="0"/>
              <a:t> River remained under Muslim control.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9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WAR OF INDEPENDENCY</a:t>
            </a:r>
            <a:endParaRPr lang="es-ES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66" y="3502652"/>
            <a:ext cx="2333625" cy="2686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 1808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Napoleon</a:t>
            </a:r>
            <a:r>
              <a:rPr lang="es-ES" dirty="0" smtClean="0"/>
              <a:t> </a:t>
            </a:r>
            <a:r>
              <a:rPr lang="es-ES" dirty="0" err="1" smtClean="0"/>
              <a:t>nominated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brother</a:t>
            </a:r>
            <a:r>
              <a:rPr lang="es-ES" dirty="0" smtClean="0"/>
              <a:t> José </a:t>
            </a:r>
            <a:r>
              <a:rPr lang="es-ES" dirty="0" err="1" smtClean="0"/>
              <a:t>king</a:t>
            </a:r>
            <a:r>
              <a:rPr lang="es-ES" dirty="0" smtClean="0"/>
              <a:t> of </a:t>
            </a:r>
            <a:r>
              <a:rPr lang="es-ES" dirty="0" err="1" smtClean="0"/>
              <a:t>Spain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War</a:t>
            </a:r>
            <a:r>
              <a:rPr lang="es-ES" dirty="0" smtClean="0"/>
              <a:t> of </a:t>
            </a:r>
            <a:r>
              <a:rPr lang="es-ES" dirty="0" err="1" smtClean="0"/>
              <a:t>Independency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war</a:t>
            </a:r>
            <a:r>
              <a:rPr lang="es-ES" dirty="0" smtClean="0"/>
              <a:t> </a:t>
            </a:r>
            <a:r>
              <a:rPr lang="es-ES" dirty="0" err="1" smtClean="0"/>
              <a:t>lasted</a:t>
            </a:r>
            <a:r>
              <a:rPr lang="es-ES" dirty="0" smtClean="0"/>
              <a:t> in La Rioja </a:t>
            </a:r>
            <a:r>
              <a:rPr lang="es-ES" dirty="0" err="1" smtClean="0"/>
              <a:t>until</a:t>
            </a:r>
            <a:r>
              <a:rPr lang="es-ES" dirty="0" smtClean="0"/>
              <a:t> 1812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french</a:t>
            </a:r>
            <a:r>
              <a:rPr lang="es-ES" dirty="0" smtClean="0"/>
              <a:t> </a:t>
            </a:r>
            <a:r>
              <a:rPr lang="es-ES" dirty="0" err="1" smtClean="0"/>
              <a:t>troops</a:t>
            </a:r>
            <a:r>
              <a:rPr lang="es-ES" dirty="0" smtClean="0"/>
              <a:t> </a:t>
            </a:r>
            <a:r>
              <a:rPr lang="es-ES" dirty="0" err="1" smtClean="0"/>
              <a:t>withdrew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region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32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26960"/>
            <a:ext cx="12398062" cy="1400530"/>
          </a:xfrm>
        </p:spPr>
        <p:txBody>
          <a:bodyPr/>
          <a:lstStyle/>
          <a:p>
            <a:r>
              <a:rPr lang="es-ES" sz="6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WHY IS LA RIOJA IMPORTANT?</a:t>
            </a:r>
            <a:endParaRPr lang="es-ES" sz="9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Rioja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</a:t>
            </a:r>
            <a:r>
              <a:rPr lang="es-ES" dirty="0" err="1" smtClean="0"/>
              <a:t>wine</a:t>
            </a:r>
            <a:r>
              <a:rPr lang="es-ES" dirty="0" smtClean="0"/>
              <a:t> and grape.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0" y="2560824"/>
            <a:ext cx="6970059" cy="3920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de la rioj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9" y="4020670"/>
            <a:ext cx="4921623" cy="246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</a:t>
            </a:r>
            <a:r>
              <a:rPr lang="es-ES" sz="4400" dirty="0" smtClean="0"/>
              <a:t> </a:t>
            </a:r>
            <a:r>
              <a:rPr lang="es-ES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RIOJA ALTA,MEDIA AND BAJA</a:t>
            </a:r>
            <a:endParaRPr lang="es-ES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rioja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divided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three</a:t>
            </a:r>
            <a:r>
              <a:rPr lang="es-ES" dirty="0" smtClean="0"/>
              <a:t> </a:t>
            </a:r>
            <a:r>
              <a:rPr lang="es-ES" dirty="0" err="1" smtClean="0"/>
              <a:t>parts:La</a:t>
            </a:r>
            <a:r>
              <a:rPr lang="es-ES" dirty="0" smtClean="0"/>
              <a:t> Rioja </a:t>
            </a:r>
            <a:r>
              <a:rPr lang="es-ES" dirty="0" err="1" smtClean="0"/>
              <a:t>alta,media</a:t>
            </a:r>
            <a:r>
              <a:rPr lang="es-ES" dirty="0" smtClean="0"/>
              <a:t> and baja.</a:t>
            </a:r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river</a:t>
            </a:r>
            <a:r>
              <a:rPr lang="es-ES" dirty="0" smtClean="0"/>
              <a:t> Ebro </a:t>
            </a:r>
            <a:r>
              <a:rPr lang="es-ES" dirty="0" err="1" smtClean="0"/>
              <a:t>flows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of </a:t>
            </a:r>
            <a:r>
              <a:rPr lang="es-ES" dirty="0" err="1" smtClean="0"/>
              <a:t>them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50" y="3075233"/>
            <a:ext cx="52863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78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</TotalTime>
  <Words>297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The capital city of La Rioja is Logroño.</vt:lpstr>
      <vt:lpstr>Fabada(Asturias)                    bacalao al pil pil (País Vasco)                   caldo gallego (Galicia)</vt:lpstr>
      <vt:lpstr>INFORMATION</vt:lpstr>
      <vt:lpstr>HISTORY</vt:lpstr>
      <vt:lpstr>THE WAR OF INDEPENDENCY</vt:lpstr>
      <vt:lpstr>WHY IS LA RIOJA IMPORTANT?</vt:lpstr>
      <vt:lpstr>LA RIOJA ALTA,MEDIA AND BAJA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aulapri</dc:creator>
  <cp:lastModifiedBy>aulapri</cp:lastModifiedBy>
  <cp:revision>20</cp:revision>
  <dcterms:created xsi:type="dcterms:W3CDTF">2017-11-08T11:01:32Z</dcterms:created>
  <dcterms:modified xsi:type="dcterms:W3CDTF">2017-11-17T11:58:10Z</dcterms:modified>
</cp:coreProperties>
</file>