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0" r:id="rId5"/>
    <p:sldId id="258" r:id="rId6"/>
    <p:sldId id="263" r:id="rId7"/>
    <p:sldId id="264" r:id="rId8"/>
    <p:sldId id="266" r:id="rId9"/>
    <p:sldId id="267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86C3-9660-403D-9E29-7DD23A84D045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5ABDC-B05C-4FA7-95C6-B49A040ADE8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424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86C3-9660-403D-9E29-7DD23A84D045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5ABDC-B05C-4FA7-95C6-B49A040ADE8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921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86C3-9660-403D-9E29-7DD23A84D045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5ABDC-B05C-4FA7-95C6-B49A040ADE8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87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86C3-9660-403D-9E29-7DD23A84D045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5ABDC-B05C-4FA7-95C6-B49A040ADE8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40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86C3-9660-403D-9E29-7DD23A84D045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5ABDC-B05C-4FA7-95C6-B49A040ADE8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80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86C3-9660-403D-9E29-7DD23A84D045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5ABDC-B05C-4FA7-95C6-B49A040ADE8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53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86C3-9660-403D-9E29-7DD23A84D045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5ABDC-B05C-4FA7-95C6-B49A040ADE8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36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86C3-9660-403D-9E29-7DD23A84D045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5ABDC-B05C-4FA7-95C6-B49A040ADE8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17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86C3-9660-403D-9E29-7DD23A84D045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5ABDC-B05C-4FA7-95C6-B49A040ADE8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897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86C3-9660-403D-9E29-7DD23A84D045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5ABDC-B05C-4FA7-95C6-B49A040ADE8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450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86C3-9660-403D-9E29-7DD23A84D045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5ABDC-B05C-4FA7-95C6-B49A040ADE8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80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886C3-9660-403D-9E29-7DD23A84D045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5ABDC-B05C-4FA7-95C6-B49A040ADE8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158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Provincia_de_Albacet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gif"/><Relationship Id="rId4" Type="http://schemas.openxmlformats.org/officeDocument/2006/relationships/hyperlink" Target="https://es.wikipedia.org/wiki/Provincia_de_Ciudad_Rea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anked_list_of_Spanish_autonomous_communities#By_populatio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5" Type="http://schemas.openxmlformats.org/officeDocument/2006/relationships/audio" Target="../media/audio2.wav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CASTILLA LA MANCHA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671" y="4374435"/>
            <a:ext cx="5355771" cy="1600200"/>
          </a:xfrm>
        </p:spPr>
        <p:txBody>
          <a:bodyPr>
            <a:normAutofit fontScale="92500" lnSpcReduction="10000"/>
          </a:bodyPr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 err="1"/>
              <a:t>By</a:t>
            </a:r>
            <a:r>
              <a:rPr lang="es-ES_tradnl" dirty="0"/>
              <a:t>: </a:t>
            </a:r>
            <a:r>
              <a:rPr lang="es-ES_tradnl" dirty="0" err="1"/>
              <a:t>Sílvia</a:t>
            </a:r>
            <a:r>
              <a:rPr lang="es-ES_tradnl" dirty="0"/>
              <a:t> Castro Serra</a:t>
            </a:r>
          </a:p>
        </p:txBody>
      </p:sp>
      <p:pic>
        <p:nvPicPr>
          <p:cNvPr id="2050" name="Picture 2" descr="Resultado de imagen de castilla la manc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900">
            <a:off x="9209316" y="2408405"/>
            <a:ext cx="2302328" cy="393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52328">
            <a:off x="415914" y="785310"/>
            <a:ext cx="2290763" cy="229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6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CAPITALS + PROVINCES:</a:t>
            </a:r>
            <a:endParaRPr lang="es-ES" sz="5400" dirty="0">
              <a:solidFill>
                <a:schemeClr val="accent1">
                  <a:lumMod val="75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PROVINCES :                CAPITAL: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s-ES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hlinkClick r:id="rId3" tooltip="Provincia de Albacete"/>
              </a:rPr>
              <a:t>Albacet</a:t>
            </a:r>
            <a:r>
              <a:rPr lang="es-ES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e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          </a:t>
            </a:r>
            <a:r>
              <a:rPr lang="es-ES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-Toledo</a:t>
            </a:r>
          </a:p>
          <a:p>
            <a:pPr lvl="0"/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s-ES" dirty="0">
                <a:solidFill>
                  <a:srgbClr val="0B0080"/>
                </a:solidFill>
                <a:latin typeface="Arial" panose="020B0604020202020204" pitchFamily="34" charset="0"/>
                <a:hlinkClick r:id="rId4" tooltip="Provincia de Ciudad Real"/>
              </a:rPr>
              <a:t>Ciudad Real</a:t>
            </a:r>
          </a:p>
          <a:p>
            <a:pPr lvl="0"/>
            <a:r>
              <a:rPr lang="es-ES_tradnl" dirty="0">
                <a:solidFill>
                  <a:srgbClr val="0B0080"/>
                </a:solidFill>
                <a:latin typeface="Arial" panose="020B0604020202020204" pitchFamily="34" charset="0"/>
                <a:hlinkClick r:id="rId4" tooltip="Provincia de Ciudad Real"/>
              </a:rPr>
              <a:t>Cuenca</a:t>
            </a:r>
          </a:p>
          <a:p>
            <a:pPr lvl="0"/>
            <a:r>
              <a:rPr lang="es-ES_tradnl" dirty="0">
                <a:solidFill>
                  <a:srgbClr val="0B0080"/>
                </a:solidFill>
                <a:latin typeface="Arial" panose="020B0604020202020204" pitchFamily="34" charset="0"/>
                <a:hlinkClick r:id="rId4" tooltip="Provincia de Ciudad Real"/>
              </a:rPr>
              <a:t>Guadalajara</a:t>
            </a:r>
          </a:p>
          <a:p>
            <a:pPr lvl="0"/>
            <a:r>
              <a:rPr lang="es-ES_tradnl" dirty="0" smtClean="0">
                <a:solidFill>
                  <a:srgbClr val="0B0080"/>
                </a:solidFill>
                <a:latin typeface="Arial" panose="020B0604020202020204" pitchFamily="34" charset="0"/>
                <a:hlinkClick r:id="rId4" tooltip="Provincia de Ciudad Real"/>
              </a:rPr>
              <a:t>Toledo</a:t>
            </a:r>
            <a:endParaRPr lang="es-ES" dirty="0">
              <a:solidFill>
                <a:srgbClr val="0B0080"/>
              </a:solidFill>
              <a:latin typeface="Arial" panose="020B0604020202020204" pitchFamily="34" charset="0"/>
              <a:hlinkClick r:id="rId4" tooltip="Provincia de Ciudad Real"/>
            </a:endParaRPr>
          </a:p>
          <a:p>
            <a:endParaRPr lang="es-E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0800000" flipH="1" flipV="1">
            <a:off x="7013545" y="1979366"/>
            <a:ext cx="3554716" cy="541358"/>
          </a:xfrm>
        </p:spPr>
        <p:txBody>
          <a:bodyPr>
            <a:normAutofit/>
          </a:bodyPr>
          <a:lstStyle/>
          <a:p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map</a:t>
            </a:r>
            <a:r>
              <a:rPr lang="es-ES_tradnl" dirty="0"/>
              <a:t>:</a:t>
            </a:r>
            <a:endParaRPr lang="es-E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257157">
            <a:off x="12708590" y="6014196"/>
            <a:ext cx="8976337" cy="5275168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es-ES_tradnl" dirty="0">
              <a:solidFill>
                <a:srgbClr val="0B0080"/>
              </a:solidFill>
              <a:latin typeface="Arial" panose="020B0604020202020204" pitchFamily="34" charset="0"/>
              <a:hlinkClick r:id="rId4" tooltip="Provincia de Ciudad Real"/>
            </a:endParaRPr>
          </a:p>
          <a:p>
            <a:pPr marL="0" indent="0">
              <a:buNone/>
            </a:pPr>
            <a:endParaRPr lang="es-ES" dirty="0">
              <a:solidFill>
                <a:srgbClr val="0B0080"/>
              </a:solidFill>
              <a:latin typeface="Arial" panose="020B0604020202020204" pitchFamily="34" charset="0"/>
              <a:hlinkClick r:id="rId4" tooltip="Provincia de Ciudad Real"/>
            </a:endParaRPr>
          </a:p>
        </p:txBody>
      </p:sp>
      <p:pic>
        <p:nvPicPr>
          <p:cNvPr id="1026" name="Picture 2" descr="Resultado de imagen de castilla la manch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157">
            <a:off x="6723170" y="2645818"/>
            <a:ext cx="3723082" cy="3404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332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400" dirty="0">
                <a:solidFill>
                  <a:srgbClr val="5B9BD5">
                    <a:lumMod val="75000"/>
                  </a:srgbClr>
                </a:solidFill>
                <a:latin typeface="Bernard MT Condensed" panose="02050806060905020404" pitchFamily="18" charset="0"/>
                <a:cs typeface="Angsana New" panose="02020603050405020304" pitchFamily="18" charset="-34"/>
              </a:rPr>
              <a:t>POPULATION AND SIZE: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/>
            <a:r>
              <a:rPr lang="es-ES" sz="2800" dirty="0">
                <a:solidFill>
                  <a:prstClr val="black"/>
                </a:solidFill>
              </a:rPr>
              <a:t>SIZE: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3654938" cy="1178283"/>
          </a:xfrm>
        </p:spPr>
        <p:txBody>
          <a:bodyPr>
            <a:norm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</a:rPr>
              <a:t>79,463 km</a:t>
            </a:r>
            <a:r>
              <a:rPr lang="es-ES" sz="2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es-ES" sz="20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775121" y="1688070"/>
            <a:ext cx="5183188" cy="823912"/>
          </a:xfrm>
        </p:spPr>
        <p:txBody>
          <a:bodyPr>
            <a:normAutofit/>
          </a:bodyPr>
          <a:lstStyle/>
          <a:p>
            <a:r>
              <a:rPr lang="es-ES" sz="2800" dirty="0"/>
              <a:t>POPULATION: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45798555"/>
              </p:ext>
            </p:extLst>
          </p:nvPr>
        </p:nvGraphicFramePr>
        <p:xfrm>
          <a:off x="4494726" y="2505073"/>
          <a:ext cx="6619742" cy="2981328"/>
        </p:xfrm>
        <a:graphic>
          <a:graphicData uri="http://schemas.openxmlformats.org/drawingml/2006/table">
            <a:tbl>
              <a:tblPr/>
              <a:tblGrid>
                <a:gridCol w="33098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98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45332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S" sz="2000" dirty="0" err="1">
                          <a:effectLst/>
                        </a:rPr>
                        <a:t>Population</a:t>
                      </a:r>
                      <a:r>
                        <a:rPr lang="es-ES" sz="2000" dirty="0">
                          <a:effectLst/>
                        </a:rPr>
                        <a:t> </a:t>
                      </a:r>
                      <a:r>
                        <a:rPr lang="es-ES" sz="2000" b="0" dirty="0">
                          <a:effectLst/>
                        </a:rPr>
                        <a:t>(2016)</a:t>
                      </a:r>
                      <a:endParaRPr lang="es-ES" sz="2000" dirty="0">
                        <a:effectLst/>
                      </a:endParaRPr>
                    </a:p>
                  </a:txBody>
                  <a:tcPr marL="45071" marR="45071" marT="22536" marB="2253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5332">
                <a:tc>
                  <a:txBody>
                    <a:bodyPr/>
                    <a:lstStyle/>
                    <a:p>
                      <a:pPr algn="l" fontAlgn="t"/>
                      <a:r>
                        <a:rPr lang="es-ES" sz="2000" dirty="0">
                          <a:effectLst/>
                        </a:rPr>
                        <a:t> • Total:</a:t>
                      </a:r>
                    </a:p>
                  </a:txBody>
                  <a:tcPr marL="45071" marR="45071" marT="22536" marB="2253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dirty="0">
                          <a:effectLst/>
                        </a:rPr>
                        <a:t>2,041,631</a:t>
                      </a:r>
                    </a:p>
                  </a:txBody>
                  <a:tcPr marL="45071" marR="45071" marT="22536" marB="2253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5332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dirty="0">
                          <a:effectLst/>
                        </a:rPr>
                        <a:t> </a:t>
                      </a:r>
                      <a:r>
                        <a:rPr lang="es-ES" sz="1600" dirty="0">
                          <a:effectLst/>
                        </a:rPr>
                        <a:t>• </a:t>
                      </a:r>
                      <a:r>
                        <a:rPr lang="es-ES" sz="2000" dirty="0">
                          <a:effectLst/>
                        </a:rPr>
                        <a:t>Rank:</a:t>
                      </a:r>
                    </a:p>
                  </a:txBody>
                  <a:tcPr marL="45071" marR="45071" marT="22536" marB="2253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 dirty="0">
                          <a:solidFill>
                            <a:srgbClr val="0B0080"/>
                          </a:solidFill>
                          <a:effectLst/>
                          <a:hlinkClick r:id="rId3" tooltip="Ranked list of Spanish autonomous communities"/>
                        </a:rPr>
                        <a:t>9th</a:t>
                      </a:r>
                      <a:r>
                        <a:rPr lang="es-ES" sz="1400" dirty="0">
                          <a:effectLst/>
                        </a:rPr>
                        <a:t> (4.3% of </a:t>
                      </a:r>
                      <a:r>
                        <a:rPr lang="es-ES" sz="1400" dirty="0" err="1">
                          <a:effectLst/>
                        </a:rPr>
                        <a:t>Spain</a:t>
                      </a:r>
                      <a:r>
                        <a:rPr lang="es-ES" sz="1400" dirty="0">
                          <a:effectLst/>
                        </a:rPr>
                        <a:t>)</a:t>
                      </a:r>
                    </a:p>
                  </a:txBody>
                  <a:tcPr marL="45071" marR="45071" marT="22536" marB="2253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5332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dirty="0">
                          <a:effectLst/>
                        </a:rPr>
                        <a:t> </a:t>
                      </a:r>
                      <a:r>
                        <a:rPr lang="es-ES" sz="1600" dirty="0">
                          <a:effectLst/>
                        </a:rPr>
                        <a:t>• </a:t>
                      </a:r>
                      <a:r>
                        <a:rPr lang="es-ES" sz="2000" dirty="0" err="1">
                          <a:effectLst/>
                        </a:rPr>
                        <a:t>Density</a:t>
                      </a:r>
                      <a:r>
                        <a:rPr lang="es-ES" sz="2000" dirty="0">
                          <a:effectLst/>
                        </a:rPr>
                        <a:t>:</a:t>
                      </a:r>
                    </a:p>
                  </a:txBody>
                  <a:tcPr marL="45071" marR="45071" marT="22536" marB="2253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effectLst/>
                        </a:rPr>
                        <a:t>26km</a:t>
                      </a:r>
                      <a:r>
                        <a:rPr lang="es-ES" sz="1400" baseline="30000" dirty="0">
                          <a:effectLst/>
                        </a:rPr>
                        <a:t>2</a:t>
                      </a: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</a:txBody>
                  <a:tcPr marL="45071" marR="45071" marT="22536" marB="2253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265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H="1" flipV="1">
            <a:off x="1082663" y="7236823"/>
            <a:ext cx="501203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33264" y="1681163"/>
            <a:ext cx="5183188" cy="823912"/>
          </a:xfrm>
        </p:spPr>
        <p:txBody>
          <a:bodyPr/>
          <a:lstStyle/>
          <a:p>
            <a:r>
              <a:rPr lang="es-ES_tradnl" dirty="0"/>
              <a:t>CASTILLA LA MANCHAS FLAG:</a:t>
            </a:r>
            <a:endParaRPr lang="es-E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08538" y="2505075"/>
            <a:ext cx="5183188" cy="3684588"/>
          </a:xfrm>
        </p:spPr>
        <p:txBody>
          <a:bodyPr/>
          <a:lstStyle/>
          <a:p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FLAG:</a:t>
            </a:r>
            <a:endParaRPr lang="es-ES" sz="5400" dirty="0">
              <a:solidFill>
                <a:schemeClr val="accent1">
                  <a:lumMod val="75000"/>
                </a:schemeClr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4100" name="Picture 4" descr="Flag of Castilla-La Manc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538" y="2505075"/>
            <a:ext cx="5195610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52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84213" y="2505075"/>
            <a:ext cx="5157787" cy="3684588"/>
          </a:xfrm>
        </p:spPr>
        <p:txBody>
          <a:bodyPr/>
          <a:lstStyle/>
          <a:p>
            <a:r>
              <a:rPr lang="es-ES_tradnl" dirty="0"/>
              <a:t>Pisto </a:t>
            </a:r>
            <a:r>
              <a:rPr lang="es-ES_tradnl" dirty="0" smtClean="0"/>
              <a:t>manchego</a:t>
            </a:r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/>
              <a:t>Migas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TRADITIONAL FOOD:</a:t>
            </a:r>
            <a:endParaRPr lang="es-ES" sz="5400" dirty="0">
              <a:solidFill>
                <a:schemeClr val="accent1">
                  <a:lumMod val="75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TRADITIONAL FOOD:</a:t>
            </a:r>
            <a:endParaRPr lang="es-ES" dirty="0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536" y="2651465"/>
            <a:ext cx="2543854" cy="1695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88" y="4572227"/>
            <a:ext cx="2560542" cy="17801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_tradnl" dirty="0" err="1"/>
              <a:t>Partridge</a:t>
            </a:r>
            <a:r>
              <a:rPr lang="es-ES_tradnl" dirty="0"/>
              <a:t> salad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/>
              <a:t>Manchego</a:t>
            </a:r>
          </a:p>
          <a:p>
            <a:pPr marL="0" indent="0">
              <a:buNone/>
            </a:pPr>
            <a:r>
              <a:rPr lang="es-ES_tradnl" dirty="0"/>
              <a:t>        </a:t>
            </a:r>
            <a:r>
              <a:rPr lang="es-ES_tradnl" dirty="0" err="1"/>
              <a:t>cheese</a:t>
            </a:r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" dirty="0"/>
          </a:p>
        </p:txBody>
      </p:sp>
      <p:pic>
        <p:nvPicPr>
          <p:cNvPr id="3082" name="Picture 10" descr="Resultado de imagen de traditional food of castilla la mancha deser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713" y="2505075"/>
            <a:ext cx="2153319" cy="1591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84" name="Picture 12" descr="Manche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794" y="4347368"/>
            <a:ext cx="2095500" cy="1799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4820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s://tse3.mm.bing.net/th?id=OIP.Kh_4070EGE_ligSxgd8inwEsCd&amp;pid=15.1&amp;P=0&amp;w=334&amp;h=1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913" y="3554270"/>
            <a:ext cx="4049662" cy="289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MOUNTAINS AND RIVERS: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MOUNTAINS:(</a:t>
            </a:r>
            <a:r>
              <a:rPr lang="es-ES" dirty="0" err="1"/>
              <a:t>examples</a:t>
            </a:r>
            <a:r>
              <a:rPr lang="es-ES" dirty="0"/>
              <a:t>)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Cerro Calderón</a:t>
            </a:r>
          </a:p>
          <a:p>
            <a:r>
              <a:rPr lang="es-ES" dirty="0"/>
              <a:t>Sierra de Pinilla</a:t>
            </a:r>
          </a:p>
          <a:p>
            <a:r>
              <a:rPr lang="es-ES" dirty="0"/>
              <a:t>Cerro San Cristóbal </a:t>
            </a:r>
          </a:p>
          <a:p>
            <a:r>
              <a:rPr lang="es-ES" dirty="0"/>
              <a:t>San Antón</a:t>
            </a:r>
          </a:p>
          <a:p>
            <a:r>
              <a:rPr lang="es-ES" dirty="0"/>
              <a:t>Porrón</a:t>
            </a:r>
          </a:p>
          <a:p>
            <a:r>
              <a:rPr lang="es-ES" dirty="0"/>
              <a:t>Sierra Seca</a:t>
            </a:r>
          </a:p>
          <a:p>
            <a:r>
              <a:rPr lang="es-ES" dirty="0"/>
              <a:t>Sierra de </a:t>
            </a:r>
            <a:r>
              <a:rPr lang="es-ES" dirty="0" err="1"/>
              <a:t>Enmedio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657046" y="1718988"/>
            <a:ext cx="5183188" cy="823912"/>
          </a:xfrm>
        </p:spPr>
        <p:txBody>
          <a:bodyPr/>
          <a:lstStyle/>
          <a:p>
            <a:r>
              <a:rPr lang="es-ES" dirty="0"/>
              <a:t>RIVERS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657046" y="2633865"/>
            <a:ext cx="5183188" cy="3684588"/>
          </a:xfrm>
        </p:spPr>
        <p:txBody>
          <a:bodyPr/>
          <a:lstStyle/>
          <a:p>
            <a:r>
              <a:rPr lang="es-ES" dirty="0"/>
              <a:t>Tajo</a:t>
            </a:r>
          </a:p>
          <a:p>
            <a:r>
              <a:rPr lang="es-ES" dirty="0"/>
              <a:t>Guadiana</a:t>
            </a:r>
          </a:p>
          <a:p>
            <a:r>
              <a:rPr lang="es-ES" dirty="0"/>
              <a:t>Záncara</a:t>
            </a:r>
          </a:p>
          <a:p>
            <a:r>
              <a:rPr lang="es-ES" dirty="0"/>
              <a:t>Júcar</a:t>
            </a:r>
          </a:p>
        </p:txBody>
      </p:sp>
    </p:spTree>
    <p:extLst>
      <p:ext uri="{BB962C8B-B14F-4D97-AF65-F5344CB8AC3E}">
        <p14:creationId xmlns:p14="http://schemas.microsoft.com/office/powerpoint/2010/main" val="2129356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marenostrumcomenius.files.wordpress.com/2011/08/traje-gala-labrador.jpg?w=185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86" y="2367858"/>
            <a:ext cx="1620225" cy="279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TRADITIONS AND CULTURES: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TRADITIONS: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6101924" cy="3036194"/>
          </a:xfrm>
        </p:spPr>
        <p:txBody>
          <a:bodyPr/>
          <a:lstStyle/>
          <a:p>
            <a:r>
              <a:rPr lang="en-US" dirty="0"/>
              <a:t>Costumes</a:t>
            </a:r>
            <a:r>
              <a:rPr lang="es-ES" dirty="0"/>
              <a:t> : </a:t>
            </a:r>
            <a:r>
              <a:rPr lang="es-ES" dirty="0" err="1"/>
              <a:t>special</a:t>
            </a:r>
            <a:r>
              <a:rPr lang="es-ES" dirty="0"/>
              <a:t> </a:t>
            </a:r>
            <a:r>
              <a:rPr lang="en-AU" dirty="0"/>
              <a:t>occasion</a:t>
            </a:r>
          </a:p>
          <a:p>
            <a:r>
              <a:rPr lang="en-AU" dirty="0"/>
              <a:t>Dance :</a:t>
            </a:r>
            <a:r>
              <a:rPr lang="en-AU" u="sng" dirty="0"/>
              <a:t>hymn</a:t>
            </a:r>
            <a:r>
              <a:rPr lang="en-AU" dirty="0"/>
              <a:t> + other music</a:t>
            </a:r>
          </a:p>
          <a:p>
            <a:r>
              <a:rPr lang="en-AU" dirty="0" err="1"/>
              <a:t>Toledo:Corpus</a:t>
            </a:r>
            <a:r>
              <a:rPr lang="en-AU" dirty="0"/>
              <a:t> Christi</a:t>
            </a:r>
          </a:p>
          <a:p>
            <a:r>
              <a:rPr lang="en-AU" dirty="0"/>
              <a:t> </a:t>
            </a:r>
            <a:r>
              <a:rPr lang="en-AU" dirty="0" err="1"/>
              <a:t>Guadalajara:La</a:t>
            </a:r>
            <a:r>
              <a:rPr lang="en-AU" dirty="0"/>
              <a:t> </a:t>
            </a:r>
            <a:r>
              <a:rPr lang="en-AU" dirty="0" err="1"/>
              <a:t>Caballada</a:t>
            </a:r>
            <a:endParaRPr lang="en-AU" dirty="0"/>
          </a:p>
          <a:p>
            <a:r>
              <a:rPr lang="en-AU" dirty="0" err="1"/>
              <a:t>Cuenca:La</a:t>
            </a:r>
            <a:r>
              <a:rPr lang="en-AU" dirty="0"/>
              <a:t> </a:t>
            </a:r>
            <a:r>
              <a:rPr lang="en-AU" dirty="0" err="1" smtClean="0"/>
              <a:t>Endiablada</a:t>
            </a:r>
            <a:endParaRPr lang="en-AU" dirty="0"/>
          </a:p>
          <a:p>
            <a:r>
              <a:rPr lang="en-AU" dirty="0" err="1"/>
              <a:t>Albacete:Romeria</a:t>
            </a:r>
            <a:r>
              <a:rPr lang="en-AU" dirty="0"/>
              <a:t> del Cristo del </a:t>
            </a:r>
            <a:r>
              <a:rPr lang="en-AU" dirty="0" err="1"/>
              <a:t>Sahuco</a:t>
            </a:r>
            <a:endParaRPr lang="en-AU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812923" y="1601723"/>
            <a:ext cx="5183188" cy="823912"/>
          </a:xfrm>
        </p:spPr>
        <p:txBody>
          <a:bodyPr/>
          <a:lstStyle/>
          <a:p>
            <a:r>
              <a:rPr lang="es-ES" dirty="0"/>
              <a:t>CULTURES: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905782" y="2425635"/>
            <a:ext cx="5286218" cy="4352926"/>
          </a:xfrm>
        </p:spPr>
        <p:txBody>
          <a:bodyPr>
            <a:normAutofit fontScale="92500" lnSpcReduction="10000"/>
          </a:bodyPr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moors:mosques</a:t>
            </a:r>
            <a:r>
              <a:rPr lang="es-ES" dirty="0"/>
              <a:t> +</a:t>
            </a:r>
            <a:r>
              <a:rPr lang="es-ES" dirty="0" err="1"/>
              <a:t>synagogues</a:t>
            </a:r>
            <a:endParaRPr lang="es-ES" dirty="0"/>
          </a:p>
          <a:p>
            <a:r>
              <a:rPr lang="es-ES" dirty="0"/>
              <a:t>Gothic </a:t>
            </a:r>
            <a:r>
              <a:rPr lang="es-ES" dirty="0" err="1"/>
              <a:t>Heritage:cathedrals,Siguencia</a:t>
            </a:r>
            <a:r>
              <a:rPr lang="es-ES" dirty="0"/>
              <a:t>…</a:t>
            </a:r>
          </a:p>
          <a:p>
            <a:r>
              <a:rPr lang="es-ES" dirty="0" err="1"/>
              <a:t>Reinassance:Palace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Infantado-</a:t>
            </a:r>
            <a:r>
              <a:rPr lang="es-ES" dirty="0" err="1"/>
              <a:t>Guadalajara,San</a:t>
            </a:r>
            <a:r>
              <a:rPr lang="es-ES" dirty="0"/>
              <a:t> Juan de los Reyes and Hospital </a:t>
            </a:r>
            <a:r>
              <a:rPr lang="es-ES" dirty="0" err="1"/>
              <a:t>of</a:t>
            </a:r>
            <a:r>
              <a:rPr lang="es-ES" dirty="0"/>
              <a:t> Sta. Cruz-Toledo</a:t>
            </a:r>
          </a:p>
          <a:p>
            <a:r>
              <a:rPr lang="es-ES" dirty="0"/>
              <a:t>Miguel de Cervantes-</a:t>
            </a:r>
            <a:r>
              <a:rPr lang="es-ES" dirty="0" err="1"/>
              <a:t>lived</a:t>
            </a:r>
            <a:r>
              <a:rPr lang="es-ES" dirty="0"/>
              <a:t> </a:t>
            </a:r>
            <a:r>
              <a:rPr lang="es-ES" dirty="0" err="1"/>
              <a:t>there</a:t>
            </a:r>
            <a:endParaRPr lang="es-ES" dirty="0"/>
          </a:p>
          <a:p>
            <a:r>
              <a:rPr lang="es-ES" dirty="0"/>
              <a:t>UNESCO-</a:t>
            </a:r>
            <a:r>
              <a:rPr lang="es-ES" dirty="0" err="1"/>
              <a:t>recognised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cultural </a:t>
            </a:r>
            <a:r>
              <a:rPr lang="es-ES" dirty="0" err="1"/>
              <a:t>richness</a:t>
            </a:r>
            <a:r>
              <a:rPr lang="es-ES" dirty="0"/>
              <a:t> </a:t>
            </a:r>
            <a:r>
              <a:rPr lang="es-ES" dirty="0" err="1"/>
              <a:t>of:Toledo,Cuenca+Caves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Albacete</a:t>
            </a:r>
          </a:p>
          <a:p>
            <a:pPr algn="r"/>
            <a:endParaRPr lang="es-ES" sz="3200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pPr lvl="8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468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506" y="4270972"/>
            <a:ext cx="3392523" cy="187616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931" y="3757098"/>
            <a:ext cx="3228925" cy="2421693"/>
          </a:xfrm>
          <a:prstGeom prst="rect">
            <a:avLst/>
          </a:prstGeom>
        </p:spPr>
      </p:pic>
      <p:pic>
        <p:nvPicPr>
          <p:cNvPr id="19" name="Imagen 18" descr="Imagen que contiene edificio&#10;&#10;Descripción generada con confianza muy alta">
            <a:extLst>
              <a:ext uri="{FF2B5EF4-FFF2-40B4-BE49-F238E27FC236}">
                <a16:creationId xmlns:a16="http://schemas.microsoft.com/office/drawing/2014/main" xmlns="" id="{DC08B888-7503-451F-986A-C8887B9F79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851" y="540544"/>
            <a:ext cx="3124202" cy="2324100"/>
          </a:xfrm>
          <a:prstGeom prst="rect">
            <a:avLst/>
          </a:prstGeom>
        </p:spPr>
      </p:pic>
      <p:pic>
        <p:nvPicPr>
          <p:cNvPr id="16" name="Imagen 15" descr="Imagen que contiene edificio, cielo, exterior, frente&#10;&#10;Descripción generada con confianza muy alta">
            <a:extLst>
              <a:ext uri="{FF2B5EF4-FFF2-40B4-BE49-F238E27FC236}">
                <a16:creationId xmlns:a16="http://schemas.microsoft.com/office/drawing/2014/main" xmlns="" id="{3BBA412E-F223-47D3-9AB4-3F3A3FAAD2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7443"/>
            <a:ext cx="4557714" cy="2717800"/>
          </a:xfrm>
          <a:prstGeom prst="rect">
            <a:avLst/>
          </a:prstGeom>
        </p:spPr>
      </p:pic>
      <p:pic>
        <p:nvPicPr>
          <p:cNvPr id="12" name="Imagen 11" descr="Imagen que contiene edificio&#10;&#10;Descripción generada con confianza muy alta">
            <a:extLst>
              <a:ext uri="{FF2B5EF4-FFF2-40B4-BE49-F238E27FC236}">
                <a16:creationId xmlns:a16="http://schemas.microsoft.com/office/drawing/2014/main" xmlns="" id="{C72CC440-5940-4F60-9B83-7CA47D52EC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088" y="957849"/>
            <a:ext cx="2716213" cy="23241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7BB6BF-E41B-408E-91D6-9E3A8D47B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01613"/>
            <a:ext cx="4443414" cy="1222375"/>
          </a:xfrm>
        </p:spPr>
        <p:txBody>
          <a:bodyPr>
            <a:noAutofit/>
          </a:bodyPr>
          <a:lstStyle/>
          <a:p>
            <a:r>
              <a:rPr lang="es-ES" sz="5400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FAMOUS PLACES:</a:t>
            </a:r>
          </a:p>
        </p:txBody>
      </p:sp>
      <p:pic>
        <p:nvPicPr>
          <p:cNvPr id="6" name="Marcador de contenido 5" descr="Imagen que contiene edificio, suelo, exterior&#10;&#10;Descripción generada con confianza muy alta">
            <a:extLst>
              <a:ext uri="{FF2B5EF4-FFF2-40B4-BE49-F238E27FC236}">
                <a16:creationId xmlns:a16="http://schemas.microsoft.com/office/drawing/2014/main" xmlns="" id="{F065A1EF-7A55-483D-B137-7E761B5DE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94" y="1397000"/>
            <a:ext cx="2551113" cy="2184400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1945B65-E12A-4FEB-9EEA-A86C73252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" y="2294938"/>
            <a:ext cx="12192001" cy="3852201"/>
          </a:xfrm>
        </p:spPr>
        <p:txBody>
          <a:bodyPr>
            <a:normAutofit fontScale="62500" lnSpcReduction="20000"/>
          </a:bodyPr>
          <a:lstStyle/>
          <a:p>
            <a:r>
              <a:rPr lang="es-ES" sz="2000" dirty="0"/>
              <a:t>-</a:t>
            </a:r>
            <a:r>
              <a:rPr lang="es-ES" sz="2800" dirty="0">
                <a:solidFill>
                  <a:schemeClr val="bg1"/>
                </a:solidFill>
              </a:rPr>
              <a:t>Mosques:                     </a:t>
            </a:r>
            <a:r>
              <a:rPr lang="es-ES" sz="2800" dirty="0" smtClean="0">
                <a:solidFill>
                  <a:schemeClr val="bg1"/>
                </a:solidFill>
              </a:rPr>
              <a:t>			 </a:t>
            </a:r>
            <a:r>
              <a:rPr lang="es-ES" sz="2800" dirty="0">
                <a:solidFill>
                  <a:schemeClr val="bg1"/>
                </a:solidFill>
              </a:rPr>
              <a:t>-</a:t>
            </a:r>
            <a:r>
              <a:rPr lang="es-ES" sz="2800" dirty="0" err="1">
                <a:solidFill>
                  <a:schemeClr val="bg1"/>
                </a:solidFill>
              </a:rPr>
              <a:t>Gates+City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walls</a:t>
            </a:r>
            <a:r>
              <a:rPr lang="es-ES" sz="2800" dirty="0">
                <a:solidFill>
                  <a:schemeClr val="bg1"/>
                </a:solidFill>
              </a:rPr>
              <a:t>            </a:t>
            </a:r>
            <a:r>
              <a:rPr lang="es-ES" sz="2800" dirty="0" smtClean="0">
                <a:solidFill>
                  <a:schemeClr val="bg1"/>
                </a:solidFill>
              </a:rPr>
              <a:t>			 </a:t>
            </a:r>
            <a:r>
              <a:rPr lang="es-ES" sz="2800" dirty="0">
                <a:solidFill>
                  <a:schemeClr val="bg1"/>
                </a:solidFill>
              </a:rPr>
              <a:t>-Bombos i Chozos </a:t>
            </a:r>
          </a:p>
          <a:p>
            <a:r>
              <a:rPr lang="es-ES" sz="2800" dirty="0">
                <a:solidFill>
                  <a:schemeClr val="bg1"/>
                </a:solidFill>
              </a:rPr>
              <a:t>                                                                                        </a:t>
            </a:r>
            <a:r>
              <a:rPr lang="es-ES" sz="2800" dirty="0" smtClean="0">
                <a:solidFill>
                  <a:schemeClr val="bg1"/>
                </a:solidFill>
              </a:rPr>
              <a:t>				 	   de </a:t>
            </a:r>
            <a:r>
              <a:rPr lang="es-ES" sz="2800" dirty="0">
                <a:solidFill>
                  <a:schemeClr val="bg1"/>
                </a:solidFill>
              </a:rPr>
              <a:t>la Mancha</a:t>
            </a:r>
            <a:endParaRPr lang="es-ES" sz="2800" dirty="0"/>
          </a:p>
          <a:p>
            <a:endParaRPr lang="es-ES" sz="2800" dirty="0"/>
          </a:p>
          <a:p>
            <a:endParaRPr lang="es-ES" sz="2800" dirty="0"/>
          </a:p>
          <a:p>
            <a:endParaRPr lang="es-ES" sz="2800" dirty="0"/>
          </a:p>
          <a:p>
            <a:endParaRPr lang="es-ES" sz="2800" b="1" dirty="0"/>
          </a:p>
          <a:p>
            <a:endParaRPr lang="es-ES" sz="2800" dirty="0">
              <a:solidFill>
                <a:schemeClr val="bg1"/>
              </a:solidFill>
            </a:endParaRPr>
          </a:p>
          <a:p>
            <a:endParaRPr lang="es-ES" sz="2800" dirty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-</a:t>
            </a:r>
            <a:r>
              <a:rPr lang="es-ES" sz="2800" dirty="0" err="1">
                <a:solidFill>
                  <a:schemeClr val="bg1"/>
                </a:solidFill>
              </a:rPr>
              <a:t>Historic</a:t>
            </a:r>
            <a:r>
              <a:rPr lang="es-ES" sz="2800" dirty="0">
                <a:solidFill>
                  <a:schemeClr val="bg1"/>
                </a:solidFill>
              </a:rPr>
              <a:t> Centre of Santa </a:t>
            </a:r>
            <a:r>
              <a:rPr lang="es-ES" sz="2800" dirty="0" smtClean="0">
                <a:solidFill>
                  <a:schemeClr val="bg1"/>
                </a:solidFill>
              </a:rPr>
              <a:t>Ana		</a:t>
            </a:r>
            <a:r>
              <a:rPr lang="es-ES" sz="2800" dirty="0">
                <a:solidFill>
                  <a:schemeClr val="bg1"/>
                </a:solidFill>
              </a:rPr>
              <a:t>	</a:t>
            </a:r>
            <a:r>
              <a:rPr lang="es-ES" sz="2800" dirty="0" smtClean="0">
                <a:solidFill>
                  <a:schemeClr val="bg1"/>
                </a:solidFill>
              </a:rPr>
              <a:t>	Enterprise </a:t>
            </a:r>
            <a:r>
              <a:rPr lang="es-ES" sz="2800" dirty="0" err="1" smtClean="0">
                <a:solidFill>
                  <a:schemeClr val="bg1"/>
                </a:solidFill>
              </a:rPr>
              <a:t>Forum</a:t>
            </a:r>
            <a:r>
              <a:rPr lang="es-ES" sz="2800" dirty="0" smtClean="0">
                <a:solidFill>
                  <a:schemeClr val="bg1"/>
                </a:solidFill>
              </a:rPr>
              <a:t>			El Tolmo de </a:t>
            </a:r>
            <a:r>
              <a:rPr lang="es-ES" sz="2800" dirty="0" err="1" smtClean="0">
                <a:solidFill>
                  <a:schemeClr val="bg1"/>
                </a:solidFill>
              </a:rPr>
              <a:t>Minateda</a:t>
            </a:r>
            <a:r>
              <a:rPr lang="es-ES" sz="2800" dirty="0" smtClean="0">
                <a:solidFill>
                  <a:schemeClr val="bg1"/>
                </a:solidFill>
              </a:rPr>
              <a:t> 				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26" name="AutoShape 6" descr="Resultado de imagen de famous monuments in guadalajara">
            <a:extLst>
              <a:ext uri="{FF2B5EF4-FFF2-40B4-BE49-F238E27FC236}">
                <a16:creationId xmlns:a16="http://schemas.microsoft.com/office/drawing/2014/main" xmlns="" id="{050A316E-CC3B-4BA3-B6E3-B0A47ACB05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28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759655"/>
            <a:ext cx="9668778" cy="5109333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5400" dirty="0" smtClean="0"/>
              <a:t>THANKS FOR LISTENING</a:t>
            </a:r>
          </a:p>
          <a:p>
            <a:pPr algn="ctr"/>
            <a:endParaRPr lang="es-ES_tradnl" sz="5400" dirty="0"/>
          </a:p>
          <a:p>
            <a:pPr algn="ctr"/>
            <a:r>
              <a:rPr lang="es-ES_tradnl" sz="5400" dirty="0"/>
              <a:t> </a:t>
            </a:r>
            <a:r>
              <a:rPr lang="es-ES_tradnl" sz="5400" dirty="0" smtClean="0"/>
              <a:t> </a:t>
            </a:r>
          </a:p>
          <a:p>
            <a:pPr algn="ctr"/>
            <a:endParaRPr lang="es-ES_tradnl" sz="5400" dirty="0"/>
          </a:p>
          <a:p>
            <a:pPr algn="ctr"/>
            <a:endParaRPr lang="es-ES_tradnl" sz="5400" dirty="0"/>
          </a:p>
          <a:p>
            <a:pPr algn="ctr"/>
            <a:r>
              <a:rPr lang="es-ES_tradnl" sz="5400" dirty="0" smtClean="0"/>
              <a:t> END!!!</a:t>
            </a:r>
            <a:r>
              <a:rPr lang="es-ES_tradnl" sz="5400" dirty="0" smtClean="0">
                <a:sym typeface="Wingdings" panose="05000000000000000000" pitchFamily="2" charset="2"/>
              </a:rPr>
              <a:t></a:t>
            </a:r>
            <a:endParaRPr lang="es-ES" sz="5400" dirty="0" smtClean="0"/>
          </a:p>
          <a:p>
            <a:pPr algn="ctr"/>
            <a:endParaRPr lang="es-ES" sz="5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868" y="1559843"/>
            <a:ext cx="5715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5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162</Words>
  <Application>Microsoft Office PowerPoint</Application>
  <PresentationFormat>Widescreen</PresentationFormat>
  <Paragraphs>95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Angsana New</vt:lpstr>
      <vt:lpstr>Arial</vt:lpstr>
      <vt:lpstr>Bernard MT Condensed</vt:lpstr>
      <vt:lpstr>Calibri</vt:lpstr>
      <vt:lpstr>Calibri Light</vt:lpstr>
      <vt:lpstr>Wingdings</vt:lpstr>
      <vt:lpstr>Office Theme</vt:lpstr>
      <vt:lpstr>CASTILLA LA MANCHA</vt:lpstr>
      <vt:lpstr>CAPITALS + PROVINCES:</vt:lpstr>
      <vt:lpstr>POPULATION AND SIZE:</vt:lpstr>
      <vt:lpstr>FLAG:</vt:lpstr>
      <vt:lpstr>TRADITIONAL FOOD:</vt:lpstr>
      <vt:lpstr>MOUNTAINS AND RIVERS:</vt:lpstr>
      <vt:lpstr>TRADITIONS AND CULTURES:</vt:lpstr>
      <vt:lpstr>FAMOUS PLACES: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CASTILLA LA MANCHA</dc:title>
  <dc:creator>aulapri</dc:creator>
  <cp:lastModifiedBy>aulapri</cp:lastModifiedBy>
  <cp:revision>45</cp:revision>
  <dcterms:created xsi:type="dcterms:W3CDTF">2017-11-03T12:30:50Z</dcterms:created>
  <dcterms:modified xsi:type="dcterms:W3CDTF">2017-11-17T11:56:49Z</dcterms:modified>
</cp:coreProperties>
</file>