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5" r:id="rId3"/>
    <p:sldId id="267" r:id="rId4"/>
    <p:sldId id="257" r:id="rId5"/>
    <p:sldId id="269" r:id="rId6"/>
    <p:sldId id="259" r:id="rId7"/>
    <p:sldId id="260" r:id="rId8"/>
    <p:sldId id="262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7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3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8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15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3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0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1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1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5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6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9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7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4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9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20964" y="1797269"/>
            <a:ext cx="5507419" cy="28693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7050" y="490386"/>
            <a:ext cx="7625340" cy="637309"/>
          </a:xfrm>
        </p:spPr>
        <p:txBody>
          <a:bodyPr>
            <a:noAutofit/>
          </a:bodyPr>
          <a:lstStyle/>
          <a:p>
            <a:pPr algn="ctr"/>
            <a:r>
              <a:rPr lang="ca-ES" sz="4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Andalucía</a:t>
            </a:r>
            <a:endParaRPr lang="ca-ES" sz="4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ca-ES" sz="4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ca-ES" sz="4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ca-ES" sz="4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ca-ES" sz="4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ca-ES" sz="4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a-E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My</a:t>
            </a:r>
            <a:r>
              <a:rPr lang="ca-E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a-E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autonomous</a:t>
            </a:r>
            <a:r>
              <a:rPr lang="ca-E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a-E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communities</a:t>
            </a:r>
            <a:endParaRPr lang="es-E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>
                <a:solidFill>
                  <a:srgbClr val="FF0000"/>
                </a:solidFill>
              </a:rPr>
              <a:t>Traditions</a:t>
            </a:r>
            <a:r>
              <a:rPr lang="ca-ES" dirty="0" smtClean="0">
                <a:solidFill>
                  <a:srgbClr val="FF0000"/>
                </a:solidFill>
              </a:rPr>
              <a:t> of </a:t>
            </a:r>
            <a:r>
              <a:rPr lang="ca-ES" dirty="0" err="1" smtClean="0">
                <a:solidFill>
                  <a:srgbClr val="FF0000"/>
                </a:solidFill>
              </a:rPr>
              <a:t>Andalucia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531088"/>
            <a:ext cx="8946541" cy="4717311"/>
          </a:xfrm>
        </p:spPr>
        <p:txBody>
          <a:bodyPr/>
          <a:lstStyle/>
          <a:p>
            <a:pPr>
              <a:buNone/>
            </a:pPr>
            <a:r>
              <a:rPr lang="ca-ES" dirty="0" smtClean="0"/>
              <a:t>The </a:t>
            </a:r>
            <a:r>
              <a:rPr lang="ca-ES" dirty="0" err="1" smtClean="0"/>
              <a:t>traditions</a:t>
            </a:r>
            <a:r>
              <a:rPr lang="ca-ES" dirty="0" smtClean="0"/>
              <a:t> of </a:t>
            </a:r>
            <a:r>
              <a:rPr lang="ca-ES" dirty="0" err="1" smtClean="0"/>
              <a:t>Andalucía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:</a:t>
            </a:r>
          </a:p>
          <a:p>
            <a:pPr>
              <a:buNone/>
            </a:pPr>
            <a:r>
              <a:rPr lang="ca-ES" dirty="0" smtClean="0"/>
              <a:t>La </a:t>
            </a:r>
            <a:r>
              <a:rPr lang="ca-ES" dirty="0" err="1" smtClean="0"/>
              <a:t>Semana</a:t>
            </a:r>
            <a:r>
              <a:rPr lang="ca-ES" dirty="0" smtClean="0"/>
              <a:t> Santa, Feria de Abril and </a:t>
            </a:r>
            <a:r>
              <a:rPr lang="ca-ES" dirty="0" err="1" smtClean="0"/>
              <a:t>dancing</a:t>
            </a:r>
            <a:r>
              <a:rPr lang="ca-ES" dirty="0" smtClean="0"/>
              <a:t> of </a:t>
            </a:r>
            <a:r>
              <a:rPr lang="ca-ES" dirty="0" err="1" smtClean="0"/>
              <a:t>Sevillanas</a:t>
            </a:r>
            <a:r>
              <a:rPr lang="ca-ES" dirty="0" smtClean="0"/>
              <a:t>(Sevilla) </a:t>
            </a:r>
            <a:r>
              <a:rPr lang="ca-ES" dirty="0" err="1" smtClean="0"/>
              <a:t>Romería</a:t>
            </a:r>
            <a:r>
              <a:rPr lang="ca-ES" dirty="0" smtClean="0"/>
              <a:t> (Huelva).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The </a:t>
            </a:r>
            <a:r>
              <a:rPr lang="ca-ES" dirty="0" err="1" smtClean="0"/>
              <a:t>ceramic</a:t>
            </a:r>
            <a:r>
              <a:rPr lang="ca-ES" dirty="0" smtClean="0"/>
              <a:t> </a:t>
            </a:r>
            <a:r>
              <a:rPr lang="ca-ES" dirty="0" err="1" smtClean="0"/>
              <a:t>aswells</a:t>
            </a:r>
            <a:r>
              <a:rPr lang="ca-ES" dirty="0" smtClean="0"/>
              <a:t> is </a:t>
            </a:r>
            <a:r>
              <a:rPr lang="ca-ES" dirty="0" err="1" smtClean="0"/>
              <a:t>very</a:t>
            </a:r>
            <a:r>
              <a:rPr lang="ca-ES" dirty="0" smtClean="0"/>
              <a:t> </a:t>
            </a:r>
            <a:r>
              <a:rPr lang="ca-ES" dirty="0" err="1" smtClean="0"/>
              <a:t>famous</a:t>
            </a:r>
            <a:r>
              <a:rPr lang="ca-ES" dirty="0" smtClean="0"/>
              <a:t> in </a:t>
            </a:r>
            <a:r>
              <a:rPr lang="ca-ES" dirty="0" err="1" smtClean="0"/>
              <a:t>Andalucía</a:t>
            </a:r>
            <a:r>
              <a:rPr lang="ca-ES" dirty="0" smtClean="0"/>
              <a:t>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6626" name="Picture 2" descr="Image result for sevilla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301" y="3261426"/>
            <a:ext cx="3295650" cy="3295651"/>
          </a:xfrm>
          <a:prstGeom prst="rect">
            <a:avLst/>
          </a:prstGeom>
          <a:noFill/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641" y="3264195"/>
            <a:ext cx="3225578" cy="32641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food and drinks</a:t>
            </a:r>
            <a:endParaRPr lang="en-AU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0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800" dirty="0" smtClean="0">
                <a:solidFill>
                  <a:srgbClr val="FF0000"/>
                </a:solidFill>
              </a:rPr>
              <a:t>SHE IS THE PRESIDENT OF ANDALUCIA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42214"/>
            <a:ext cx="9474669" cy="4195481"/>
          </a:xfrm>
        </p:spPr>
        <p:txBody>
          <a:bodyPr/>
          <a:lstStyle/>
          <a:p>
            <a:pPr algn="ctr"/>
            <a:r>
              <a:rPr lang="ca-ES" dirty="0" err="1" smtClean="0">
                <a:solidFill>
                  <a:srgbClr val="FF0000"/>
                </a:solidFill>
              </a:rPr>
              <a:t>She</a:t>
            </a:r>
            <a:r>
              <a:rPr lang="ca-ES" dirty="0" smtClean="0">
                <a:solidFill>
                  <a:srgbClr val="FF0000"/>
                </a:solidFill>
              </a:rPr>
              <a:t> is </a:t>
            </a:r>
            <a:r>
              <a:rPr lang="ca-ES" dirty="0" err="1" smtClean="0">
                <a:solidFill>
                  <a:srgbClr val="FF0000"/>
                </a:solidFill>
              </a:rPr>
              <a:t>called</a:t>
            </a:r>
            <a:r>
              <a:rPr lang="ca-ES" dirty="0" smtClean="0">
                <a:solidFill>
                  <a:srgbClr val="FF0000"/>
                </a:solidFill>
              </a:rPr>
              <a:t> Susana Díaz </a:t>
            </a:r>
            <a:r>
              <a:rPr lang="ca-ES" dirty="0" err="1" smtClean="0">
                <a:solidFill>
                  <a:srgbClr val="FF0000"/>
                </a:solidFill>
              </a:rPr>
              <a:t>Pacheco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45" y="2505214"/>
            <a:ext cx="4807974" cy="34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800" dirty="0" smtClean="0">
                <a:solidFill>
                  <a:srgbClr val="FF0000"/>
                </a:solidFill>
              </a:rPr>
              <a:t>THIS IS THE CAPITAL OF ANDALUCIA</a:t>
            </a:r>
            <a:br>
              <a:rPr lang="es-ES_tradnl" sz="4800" dirty="0" smtClean="0">
                <a:solidFill>
                  <a:srgbClr val="FF0000"/>
                </a:solidFill>
              </a:rPr>
            </a:br>
            <a:r>
              <a:rPr lang="es-ES_tradnl" sz="4800" dirty="0" smtClean="0">
                <a:solidFill>
                  <a:srgbClr val="FF0000"/>
                </a:solidFill>
              </a:rPr>
              <a:t/>
            </a:r>
            <a:br>
              <a:rPr lang="es-ES_tradnl" sz="4800" dirty="0" smtClean="0">
                <a:solidFill>
                  <a:srgbClr val="FF0000"/>
                </a:solidFill>
              </a:rPr>
            </a:br>
            <a:r>
              <a:rPr lang="es-ES_tradnl" sz="4800" dirty="0" smtClean="0">
                <a:solidFill>
                  <a:srgbClr val="FF0000"/>
                </a:solidFill>
              </a:rPr>
              <a:t/>
            </a:r>
            <a:br>
              <a:rPr lang="es-ES_tradnl" sz="4800" dirty="0" smtClean="0">
                <a:solidFill>
                  <a:srgbClr val="FF0000"/>
                </a:solidFill>
              </a:rPr>
            </a:br>
            <a:r>
              <a:rPr lang="es-ES_tradnl" sz="4800" dirty="0" smtClean="0">
                <a:solidFill>
                  <a:srgbClr val="FF0000"/>
                </a:solidFill>
              </a:rPr>
              <a:t/>
            </a:r>
            <a:br>
              <a:rPr lang="es-ES_tradnl" sz="4800" dirty="0" smtClean="0">
                <a:solidFill>
                  <a:srgbClr val="FF0000"/>
                </a:solidFill>
              </a:rPr>
            </a:br>
            <a:r>
              <a:rPr lang="es-ES_tradnl" sz="4800" dirty="0" smtClean="0">
                <a:solidFill>
                  <a:srgbClr val="FF0000"/>
                </a:solidFill>
              </a:rPr>
              <a:t/>
            </a:r>
            <a:br>
              <a:rPr lang="es-ES_tradnl" sz="4800" dirty="0" smtClean="0">
                <a:solidFill>
                  <a:srgbClr val="FF0000"/>
                </a:solidFill>
              </a:rPr>
            </a:br>
            <a:r>
              <a:rPr lang="es-ES_tradnl" sz="4800" dirty="0" smtClean="0">
                <a:solidFill>
                  <a:srgbClr val="FF0000"/>
                </a:solidFill>
              </a:rPr>
              <a:t/>
            </a:r>
            <a:br>
              <a:rPr lang="es-ES_tradnl" sz="4800" dirty="0" smtClean="0">
                <a:solidFill>
                  <a:srgbClr val="FF0000"/>
                </a:solidFill>
              </a:rPr>
            </a:br>
            <a:r>
              <a:rPr lang="es-ES_tradnl" sz="4800" dirty="0" smtClean="0">
                <a:solidFill>
                  <a:srgbClr val="FF0000"/>
                </a:solidFill>
              </a:rPr>
              <a:t>SEVILLA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8194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86" y="2039007"/>
            <a:ext cx="8965323" cy="355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8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05" y="321972"/>
            <a:ext cx="11706895" cy="836655"/>
          </a:xfrm>
        </p:spPr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</a:rPr>
              <a:t>Facts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dirty="0" err="1" smtClean="0">
                <a:solidFill>
                  <a:srgbClr val="FF0000"/>
                </a:solidFill>
              </a:rPr>
              <a:t>population,size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26" y="1684512"/>
            <a:ext cx="10363826" cy="4758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 smtClean="0"/>
              <a:t>Superface</a:t>
            </a:r>
            <a:r>
              <a:rPr lang="es-ES" dirty="0" smtClean="0"/>
              <a:t> </a:t>
            </a:r>
            <a:r>
              <a:rPr lang="es-ES" dirty="0" err="1" smtClean="0"/>
              <a:t>area</a:t>
            </a:r>
            <a:r>
              <a:rPr lang="es-ES" dirty="0" smtClean="0"/>
              <a:t>: 87.597 </a:t>
            </a:r>
            <a:r>
              <a:rPr lang="es-ES" dirty="0" err="1" smtClean="0"/>
              <a:t>squared</a:t>
            </a:r>
            <a:r>
              <a:rPr lang="es-ES" dirty="0" smtClean="0"/>
              <a:t> km.</a:t>
            </a:r>
          </a:p>
          <a:p>
            <a:pPr marL="0" indent="0">
              <a:buNone/>
            </a:pPr>
            <a:r>
              <a:rPr lang="es-ES" dirty="0" err="1" smtClean="0"/>
              <a:t>Poblation</a:t>
            </a:r>
            <a:r>
              <a:rPr lang="es-ES" dirty="0" smtClean="0"/>
              <a:t>: 8.388.000 </a:t>
            </a:r>
            <a:r>
              <a:rPr lang="es-ES" dirty="0" err="1" smtClean="0"/>
              <a:t>habitants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The </a:t>
            </a:r>
            <a:r>
              <a:rPr lang="ca-ES" dirty="0" err="1" smtClean="0"/>
              <a:t>communities</a:t>
            </a:r>
            <a:r>
              <a:rPr lang="ca-ES" dirty="0" smtClean="0"/>
              <a:t> </a:t>
            </a:r>
            <a:r>
              <a:rPr lang="ca-ES" dirty="0" err="1" smtClean="0"/>
              <a:t>that</a:t>
            </a:r>
            <a:r>
              <a:rPr lang="ca-ES" dirty="0" smtClean="0"/>
              <a:t> </a:t>
            </a:r>
            <a:r>
              <a:rPr lang="ca-ES" dirty="0" err="1" smtClean="0"/>
              <a:t>limit</a:t>
            </a:r>
            <a:r>
              <a:rPr lang="ca-ES" dirty="0" smtClean="0"/>
              <a:t> </a:t>
            </a:r>
            <a:r>
              <a:rPr lang="ca-ES" dirty="0" err="1" smtClean="0"/>
              <a:t>Andalucía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:</a:t>
            </a:r>
          </a:p>
          <a:p>
            <a:pPr marL="0" indent="0">
              <a:buNone/>
            </a:pPr>
            <a:r>
              <a:rPr lang="ca-ES" dirty="0" smtClean="0"/>
              <a:t>Castilla, </a:t>
            </a:r>
            <a:r>
              <a:rPr lang="ca-ES" dirty="0" err="1" smtClean="0"/>
              <a:t>Región</a:t>
            </a:r>
            <a:r>
              <a:rPr lang="ca-ES" dirty="0" smtClean="0"/>
              <a:t> de Múrcia, </a:t>
            </a:r>
            <a:r>
              <a:rPr lang="ca-ES" dirty="0" err="1" smtClean="0"/>
              <a:t>Estrecho</a:t>
            </a:r>
            <a:r>
              <a:rPr lang="ca-ES" dirty="0" smtClean="0"/>
              <a:t> de Gibraltar</a:t>
            </a:r>
            <a:endParaRPr lang="es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 descr="Image result for mapa de andalu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035" y="2590761"/>
            <a:ext cx="4629077" cy="2417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5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>
                <a:solidFill>
                  <a:srgbClr val="FF0000"/>
                </a:solidFill>
              </a:rPr>
              <a:t>THIS ARE THE PROVINCES OF ANDALUCIA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03312" y="1881352"/>
            <a:ext cx="8946541" cy="4367047"/>
          </a:xfrm>
        </p:spPr>
        <p:txBody>
          <a:bodyPr/>
          <a:lstStyle/>
          <a:p>
            <a:r>
              <a:rPr lang="ca-ES" dirty="0" smtClean="0">
                <a:solidFill>
                  <a:srgbClr val="FF0000"/>
                </a:solidFill>
              </a:rPr>
              <a:t>ALMERÍA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                                                         CÁDIZ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CÓRDOBA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                                                         GRANADA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HUELVA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                                                         JAÉN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MÁLAGA</a:t>
            </a:r>
          </a:p>
          <a:p>
            <a:r>
              <a:rPr lang="ca-ES" dirty="0" smtClean="0">
                <a:solidFill>
                  <a:srgbClr val="FF0000"/>
                </a:solidFill>
              </a:rPr>
              <a:t>                                                         SEVILLA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26" name="AutoShape 2" descr="Image result for bandera de alm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Image result for bandera de alm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Image result for bandera de alm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Image result for bandera de alm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Image result for bandera de alm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866" y="1797964"/>
            <a:ext cx="1189609" cy="592930"/>
          </a:xfrm>
          <a:prstGeom prst="rect">
            <a:avLst/>
          </a:prstGeom>
          <a:noFill/>
        </p:spPr>
      </p:pic>
      <p:pic>
        <p:nvPicPr>
          <p:cNvPr id="1038" name="Picture 14" descr="File:Bandera de Cádiz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072" y="2137558"/>
            <a:ext cx="1295052" cy="776128"/>
          </a:xfrm>
          <a:prstGeom prst="rect">
            <a:avLst/>
          </a:prstGeom>
          <a:noFill/>
        </p:spPr>
      </p:pic>
      <p:pic>
        <p:nvPicPr>
          <p:cNvPr id="1040" name="Picture 16" descr="Image result for bandera de cordo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7496" y="2632412"/>
            <a:ext cx="1259015" cy="603956"/>
          </a:xfrm>
          <a:prstGeom prst="rect">
            <a:avLst/>
          </a:prstGeom>
          <a:noFill/>
        </p:spPr>
      </p:pic>
      <p:pic>
        <p:nvPicPr>
          <p:cNvPr id="1042" name="Picture 18" descr="Image result for bandera de huel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0987" y="3497760"/>
            <a:ext cx="1245176" cy="630621"/>
          </a:xfrm>
          <a:prstGeom prst="rect">
            <a:avLst/>
          </a:prstGeom>
          <a:noFill/>
        </p:spPr>
      </p:pic>
      <p:pic>
        <p:nvPicPr>
          <p:cNvPr id="1044" name="Picture 20" descr="Image result for bandera de malag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4346" y="4342273"/>
            <a:ext cx="1231791" cy="630621"/>
          </a:xfrm>
          <a:prstGeom prst="rect">
            <a:avLst/>
          </a:prstGeom>
          <a:noFill/>
        </p:spPr>
      </p:pic>
      <p:pic>
        <p:nvPicPr>
          <p:cNvPr id="1046" name="Picture 22" descr="Image result for bandera de grana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6788" y="3063834"/>
            <a:ext cx="1294853" cy="688359"/>
          </a:xfrm>
          <a:prstGeom prst="rect">
            <a:avLst/>
          </a:prstGeom>
          <a:noFill/>
        </p:spPr>
      </p:pic>
      <p:pic>
        <p:nvPicPr>
          <p:cNvPr id="1048" name="Picture 24" descr="Image result for bandera de ja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8154" y="3871357"/>
            <a:ext cx="1207051" cy="712520"/>
          </a:xfrm>
          <a:prstGeom prst="rect">
            <a:avLst/>
          </a:prstGeom>
          <a:noFill/>
        </p:spPr>
      </p:pic>
      <p:pic>
        <p:nvPicPr>
          <p:cNvPr id="1050" name="Picture 26" descr="Image result for bandera de sevill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46379" y="4701134"/>
            <a:ext cx="1269465" cy="8469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io guadalquivir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865" y="2828261"/>
            <a:ext cx="4997302" cy="28069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Rivers of </a:t>
            </a:r>
            <a:r>
              <a:rPr lang="en-AU" dirty="0" err="1" smtClean="0">
                <a:solidFill>
                  <a:srgbClr val="FF0000"/>
                </a:solidFill>
              </a:rPr>
              <a:t>Andalucia</a:t>
            </a:r>
            <a:r>
              <a:rPr lang="en-AU" dirty="0" smtClean="0">
                <a:solidFill>
                  <a:srgbClr val="FF0000"/>
                </a:solidFill>
              </a:rPr>
              <a:t>: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944" y="2318732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Guadalquivir, Guadiana, </a:t>
            </a:r>
            <a:r>
              <a:rPr lang="en-AU" dirty="0" err="1" smtClean="0"/>
              <a:t>Guadalete</a:t>
            </a:r>
            <a:r>
              <a:rPr lang="en-AU" dirty="0" smtClean="0"/>
              <a:t>, </a:t>
            </a:r>
            <a:r>
              <a:rPr lang="en-AU" dirty="0" err="1" smtClean="0"/>
              <a:t>Genil</a:t>
            </a:r>
            <a:r>
              <a:rPr lang="en-AU" dirty="0" smtClean="0"/>
              <a:t>, Tinto, </a:t>
            </a:r>
            <a:r>
              <a:rPr lang="en-AU" dirty="0" err="1" smtClean="0"/>
              <a:t>Odiel</a:t>
            </a:r>
            <a:r>
              <a:rPr lang="en-AU" dirty="0" smtClean="0"/>
              <a:t>, Segura, etc...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                                 GUADALQUIVIR</a:t>
            </a:r>
          </a:p>
        </p:txBody>
      </p:sp>
    </p:spTree>
    <p:extLst>
      <p:ext uri="{BB962C8B-B14F-4D97-AF65-F5344CB8AC3E}">
        <p14:creationId xmlns:p14="http://schemas.microsoft.com/office/powerpoint/2010/main" val="41155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Mountains of </a:t>
            </a:r>
            <a:r>
              <a:rPr lang="en-AU" dirty="0" err="1" smtClean="0">
                <a:solidFill>
                  <a:srgbClr val="FF0000"/>
                </a:solidFill>
              </a:rPr>
              <a:t>Andalucia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Sierra Nevada, El </a:t>
            </a:r>
            <a:r>
              <a:rPr lang="en-AU" dirty="0" err="1" smtClean="0"/>
              <a:t>torreón</a:t>
            </a:r>
            <a:r>
              <a:rPr lang="en-AU" dirty="0" smtClean="0"/>
              <a:t>, Mulhacen, Pico Veleta, Cordilleras </a:t>
            </a:r>
            <a:r>
              <a:rPr lang="en-AU" dirty="0" err="1" smtClean="0"/>
              <a:t>Béticas</a:t>
            </a:r>
            <a:r>
              <a:rPr lang="en-AU" dirty="0" smtClean="0"/>
              <a:t>, </a:t>
            </a:r>
            <a:r>
              <a:rPr lang="en-AU" dirty="0" err="1" smtClean="0"/>
              <a:t>Peña</a:t>
            </a:r>
            <a:r>
              <a:rPr lang="en-AU" dirty="0" smtClean="0"/>
              <a:t> de los </a:t>
            </a:r>
            <a:r>
              <a:rPr lang="en-AU" dirty="0" err="1" smtClean="0"/>
              <a:t>Enamorados</a:t>
            </a:r>
            <a:r>
              <a:rPr lang="en-AU" dirty="0" smtClean="0"/>
              <a:t>, La </a:t>
            </a:r>
            <a:r>
              <a:rPr lang="en-AU" dirty="0" err="1" smtClean="0"/>
              <a:t>Maroma</a:t>
            </a:r>
            <a:r>
              <a:rPr lang="en-AU" dirty="0" smtClean="0"/>
              <a:t>, Pico </a:t>
            </a:r>
            <a:r>
              <a:rPr lang="en-AU" dirty="0" err="1" smtClean="0"/>
              <a:t>Magima</a:t>
            </a:r>
            <a:r>
              <a:rPr lang="en-AU" dirty="0" smtClean="0"/>
              <a:t>, etc…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dirty="0" smtClean="0"/>
              <a:t>SIERRA NEVADA</a:t>
            </a:r>
            <a:endParaRPr lang="en-AU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5610" y="3030279"/>
            <a:ext cx="6570920" cy="2626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5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Foods and drinks </a:t>
            </a:r>
            <a:r>
              <a:rPr lang="en-AU" dirty="0" smtClean="0">
                <a:solidFill>
                  <a:srgbClr val="FF0000"/>
                </a:solidFill>
              </a:rPr>
              <a:t>typical of </a:t>
            </a:r>
            <a:r>
              <a:rPr lang="en-AU" dirty="0" err="1">
                <a:solidFill>
                  <a:srgbClr val="FF0000"/>
                </a:solidFill>
              </a:rPr>
              <a:t>A</a:t>
            </a:r>
            <a:r>
              <a:rPr lang="en-AU" dirty="0" err="1" smtClean="0">
                <a:solidFill>
                  <a:srgbClr val="FF0000"/>
                </a:solidFill>
              </a:rPr>
              <a:t>ndalucia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FOODS: </a:t>
            </a:r>
            <a:r>
              <a:rPr lang="en-AU" dirty="0" err="1" smtClean="0"/>
              <a:t>salmorejo</a:t>
            </a:r>
            <a:r>
              <a:rPr lang="en-AU" dirty="0" smtClean="0"/>
              <a:t>, </a:t>
            </a:r>
            <a:r>
              <a:rPr lang="en-AU" dirty="0" err="1" smtClean="0"/>
              <a:t>gazpacho</a:t>
            </a:r>
            <a:r>
              <a:rPr lang="en-AU" dirty="0" smtClean="0"/>
              <a:t>, </a:t>
            </a:r>
            <a:r>
              <a:rPr lang="en-AU" dirty="0" err="1" smtClean="0"/>
              <a:t>mollete</a:t>
            </a:r>
            <a:r>
              <a:rPr lang="en-AU" dirty="0" smtClean="0"/>
              <a:t>, </a:t>
            </a:r>
            <a:r>
              <a:rPr lang="en-AU" dirty="0" err="1" smtClean="0"/>
              <a:t>migas</a:t>
            </a:r>
            <a:r>
              <a:rPr lang="en-AU" dirty="0" smtClean="0"/>
              <a:t>, </a:t>
            </a:r>
            <a:r>
              <a:rPr lang="en-AU" dirty="0" err="1" smtClean="0"/>
              <a:t>habas</a:t>
            </a:r>
            <a:r>
              <a:rPr lang="en-AU" dirty="0" smtClean="0"/>
              <a:t> con </a:t>
            </a:r>
            <a:r>
              <a:rPr lang="en-AU" dirty="0" err="1" smtClean="0"/>
              <a:t>jamón</a:t>
            </a:r>
            <a:r>
              <a:rPr lang="en-AU" dirty="0" smtClean="0"/>
              <a:t>, </a:t>
            </a:r>
            <a:r>
              <a:rPr lang="en-AU" dirty="0" err="1" smtClean="0"/>
              <a:t>aceite</a:t>
            </a:r>
            <a:r>
              <a:rPr lang="en-AU" dirty="0" smtClean="0"/>
              <a:t> de </a:t>
            </a:r>
            <a:r>
              <a:rPr lang="en-AU" dirty="0" err="1" smtClean="0"/>
              <a:t>oliva</a:t>
            </a:r>
            <a:r>
              <a:rPr lang="en-AU" dirty="0" smtClean="0"/>
              <a:t>, </a:t>
            </a:r>
            <a:r>
              <a:rPr lang="en-AU" dirty="0" err="1" smtClean="0"/>
              <a:t>mantecados</a:t>
            </a:r>
            <a:r>
              <a:rPr lang="en-AU" dirty="0" smtClean="0"/>
              <a:t>, </a:t>
            </a:r>
            <a:r>
              <a:rPr lang="en-AU" dirty="0" err="1" smtClean="0"/>
              <a:t>polvorones</a:t>
            </a:r>
            <a:r>
              <a:rPr lang="en-AU" dirty="0" smtClean="0"/>
              <a:t>...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DRINKS: vino </a:t>
            </a:r>
            <a:r>
              <a:rPr lang="en-AU" dirty="0" err="1" smtClean="0"/>
              <a:t>fino</a:t>
            </a:r>
            <a:r>
              <a:rPr lang="en-AU" dirty="0" smtClean="0"/>
              <a:t>, vinos de Jerez, </a:t>
            </a:r>
            <a:r>
              <a:rPr lang="en-AU" dirty="0" err="1" smtClean="0"/>
              <a:t>anís</a:t>
            </a:r>
            <a:r>
              <a:rPr lang="en-AU" dirty="0" smtClean="0"/>
              <a:t>, </a:t>
            </a:r>
            <a:r>
              <a:rPr lang="en-AU" dirty="0" err="1" smtClean="0"/>
              <a:t>rón</a:t>
            </a:r>
            <a:r>
              <a:rPr lang="en-AU" dirty="0" smtClean="0"/>
              <a:t>,</a:t>
            </a:r>
          </a:p>
          <a:p>
            <a:pPr>
              <a:buNone/>
            </a:pPr>
            <a:r>
              <a:rPr lang="en-AU" dirty="0" err="1" smtClean="0"/>
              <a:t>mosto</a:t>
            </a:r>
            <a:r>
              <a:rPr lang="en-AU" dirty="0" smtClean="0"/>
              <a:t>, manzanilla...</a:t>
            </a:r>
            <a:endParaRPr lang="en-AU" dirty="0"/>
          </a:p>
        </p:txBody>
      </p:sp>
      <p:pic>
        <p:nvPicPr>
          <p:cNvPr id="2050" name="Picture 2" descr="Image result for foto gazpac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012" y="2806995"/>
            <a:ext cx="2355563" cy="1562986"/>
          </a:xfrm>
          <a:prstGeom prst="rect">
            <a:avLst/>
          </a:prstGeom>
          <a:noFill/>
        </p:spPr>
      </p:pic>
      <p:pic>
        <p:nvPicPr>
          <p:cNvPr id="2052" name="Picture 4" descr="Fino la 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3845" y="3519377"/>
            <a:ext cx="2857500" cy="3062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2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025209"/>
          </a:xfrm>
        </p:spPr>
        <p:txBody>
          <a:bodyPr/>
          <a:lstStyle/>
          <a:p>
            <a:r>
              <a:rPr lang="ca-ES" dirty="0" err="1" smtClean="0">
                <a:solidFill>
                  <a:srgbClr val="FF0000"/>
                </a:solidFill>
              </a:rPr>
              <a:t>Famous</a:t>
            </a:r>
            <a:r>
              <a:rPr lang="ca-ES" dirty="0" smtClean="0">
                <a:solidFill>
                  <a:srgbClr val="FF0000"/>
                </a:solidFill>
              </a:rPr>
              <a:t> Monuments</a:t>
            </a:r>
            <a:br>
              <a:rPr lang="ca-ES" dirty="0" smtClean="0">
                <a:solidFill>
                  <a:srgbClr val="FF0000"/>
                </a:solidFill>
              </a:rPr>
            </a:b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3703" y="1477926"/>
            <a:ext cx="8946541" cy="51461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dirty="0" smtClean="0"/>
              <a:t>     The </a:t>
            </a:r>
            <a:r>
              <a:rPr lang="ca-ES" dirty="0" err="1" smtClean="0"/>
              <a:t>famous</a:t>
            </a:r>
            <a:r>
              <a:rPr lang="ca-ES" dirty="0" smtClean="0"/>
              <a:t> monuments </a:t>
            </a:r>
            <a:r>
              <a:rPr lang="ca-ES" dirty="0" err="1" smtClean="0"/>
              <a:t>that</a:t>
            </a:r>
            <a:r>
              <a:rPr lang="ca-ES" dirty="0" smtClean="0"/>
              <a:t> </a:t>
            </a:r>
            <a:r>
              <a:rPr lang="ca-ES" dirty="0" err="1" smtClean="0"/>
              <a:t>have</a:t>
            </a:r>
            <a:r>
              <a:rPr lang="ca-ES" dirty="0" smtClean="0"/>
              <a:t> </a:t>
            </a:r>
            <a:r>
              <a:rPr lang="ca-ES" dirty="0" err="1" smtClean="0"/>
              <a:t>Andalucía</a:t>
            </a:r>
            <a:r>
              <a:rPr lang="ca-ES" dirty="0" smtClean="0"/>
              <a:t> </a:t>
            </a:r>
            <a:r>
              <a:rPr lang="ca-ES" dirty="0" err="1" smtClean="0"/>
              <a:t>are</a:t>
            </a:r>
            <a:r>
              <a:rPr lang="ca-ES" dirty="0" smtClean="0"/>
              <a:t>:</a:t>
            </a:r>
          </a:p>
          <a:p>
            <a:r>
              <a:rPr lang="ca-ES" dirty="0" smtClean="0"/>
              <a:t>La Alhambra, </a:t>
            </a:r>
            <a:r>
              <a:rPr lang="ca-ES" dirty="0" err="1" smtClean="0"/>
              <a:t>Generalife</a:t>
            </a:r>
            <a:r>
              <a:rPr lang="ca-ES" dirty="0" smtClean="0"/>
              <a:t>, </a:t>
            </a:r>
            <a:r>
              <a:rPr lang="ca-ES" dirty="0" err="1" smtClean="0"/>
              <a:t>Albacín</a:t>
            </a:r>
            <a:r>
              <a:rPr lang="ca-ES" dirty="0" smtClean="0"/>
              <a:t> (Granada); El </a:t>
            </a:r>
            <a:r>
              <a:rPr lang="ca-ES" dirty="0" err="1" smtClean="0"/>
              <a:t>Alcázar</a:t>
            </a:r>
            <a:r>
              <a:rPr lang="ca-ES" dirty="0" smtClean="0"/>
              <a:t>, La Catedral; La Torre del Oro, El </a:t>
            </a:r>
            <a:r>
              <a:rPr lang="ca-ES" dirty="0" err="1" smtClean="0"/>
              <a:t>Archivo</a:t>
            </a:r>
            <a:r>
              <a:rPr lang="ca-ES" dirty="0" smtClean="0"/>
              <a:t> de </a:t>
            </a:r>
            <a:r>
              <a:rPr lang="ca-ES" dirty="0" err="1" smtClean="0"/>
              <a:t>Índias</a:t>
            </a:r>
            <a:r>
              <a:rPr lang="ca-ES" dirty="0" smtClean="0"/>
              <a:t> (Sevilla), La </a:t>
            </a:r>
            <a:r>
              <a:rPr lang="ca-ES" dirty="0" err="1" smtClean="0"/>
              <a:t>Mezquita</a:t>
            </a:r>
            <a:r>
              <a:rPr lang="ca-ES" dirty="0" smtClean="0"/>
              <a:t>, El Centro </a:t>
            </a:r>
            <a:r>
              <a:rPr lang="ca-ES" dirty="0" err="1" smtClean="0"/>
              <a:t>Histórico</a:t>
            </a:r>
            <a:r>
              <a:rPr lang="ca-ES" dirty="0" smtClean="0"/>
              <a:t> de Córdoba; Las </a:t>
            </a:r>
            <a:r>
              <a:rPr lang="ca-ES" dirty="0" err="1" smtClean="0"/>
              <a:t>Ciudades</a:t>
            </a:r>
            <a:r>
              <a:rPr lang="ca-ES" dirty="0" smtClean="0"/>
              <a:t> </a:t>
            </a:r>
            <a:r>
              <a:rPr lang="ca-ES" dirty="0" err="1" smtClean="0"/>
              <a:t>Renacentistas</a:t>
            </a:r>
            <a:r>
              <a:rPr lang="ca-ES" dirty="0" smtClean="0"/>
              <a:t> de Úbeda y </a:t>
            </a:r>
            <a:r>
              <a:rPr lang="ca-ES" dirty="0" err="1" smtClean="0"/>
              <a:t>Baeza</a:t>
            </a:r>
            <a:r>
              <a:rPr lang="ca-ES" dirty="0" smtClean="0"/>
              <a:t> .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                                   LA TORRE DEL ORO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5602" name="Picture 2" descr="Image result for FOTO TORRE DEL O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241" y="3401569"/>
            <a:ext cx="7146107" cy="23355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270</Words>
  <Application>Microsoft Office PowerPoint</Application>
  <PresentationFormat>Panorámica</PresentationFormat>
  <Paragraphs>80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Presentación de PowerPoint</vt:lpstr>
      <vt:lpstr>SHE IS THE PRESIDENT OF ANDALUCIA</vt:lpstr>
      <vt:lpstr>THIS IS THE CAPITAL OF ANDALUCIA      SEVILLA</vt:lpstr>
      <vt:lpstr>Facts: population,size.</vt:lpstr>
      <vt:lpstr>THIS ARE THE PROVINCES OF ANDALUCIA</vt:lpstr>
      <vt:lpstr>Rivers of Andalucia:</vt:lpstr>
      <vt:lpstr>Mountains of Andalucia</vt:lpstr>
      <vt:lpstr>Foods and drinks typical of Andalucia</vt:lpstr>
      <vt:lpstr>Famous Monuments </vt:lpstr>
      <vt:lpstr>Traditions of Andalucia</vt:lpstr>
      <vt:lpstr>Types of food and drinks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ANDALUCIA</dc:title>
  <dc:creator>vicorob</dc:creator>
  <cp:lastModifiedBy>Primaria Primaria Professors</cp:lastModifiedBy>
  <cp:revision>32</cp:revision>
  <dcterms:created xsi:type="dcterms:W3CDTF">2017-11-13T10:19:37Z</dcterms:created>
  <dcterms:modified xsi:type="dcterms:W3CDTF">2017-11-22T11:11:15Z</dcterms:modified>
</cp:coreProperties>
</file>