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63" r:id="rId3"/>
    <p:sldId id="264" r:id="rId4"/>
    <p:sldId id="266" r:id="rId5"/>
    <p:sldId id="265" r:id="rId6"/>
    <p:sldId id="262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A510"/>
    <a:srgbClr val="F85208"/>
    <a:srgbClr val="FFE181"/>
    <a:srgbClr val="99D828"/>
    <a:srgbClr val="B0FF01"/>
    <a:srgbClr val="FFFC04"/>
    <a:srgbClr val="F9DC07"/>
    <a:srgbClr val="F0751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835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F57F8-AD6C-4EF4-9F0F-752296D321A5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C35F6-4F71-4D54-A1EC-EC9A95C9104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45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35F6-4F71-4D54-A1EC-EC9A95C91046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90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35F6-4F71-4D54-A1EC-EC9A95C91046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49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675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85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73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415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6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443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327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611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346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07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853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E7B1-A69B-4624-903D-0A0A49EC8774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AF24-1C94-4143-B892-AB7E65C220B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23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ca-ES" sz="9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L</a:t>
            </a:r>
            <a:r>
              <a:rPr lang="ca-ES" sz="96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’u</a:t>
            </a:r>
            <a:r>
              <a:rPr lang="ca-ES" sz="9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n</a:t>
            </a:r>
            <a:r>
              <a:rPr lang="ca-ES" sz="96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i</a:t>
            </a:r>
            <a:r>
              <a:rPr lang="ca-ES" sz="9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v</a:t>
            </a:r>
            <a:r>
              <a:rPr lang="ca-ES" sz="9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e</a:t>
            </a:r>
            <a:r>
              <a:rPr lang="ca-ES" sz="96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r</a:t>
            </a:r>
            <a:r>
              <a:rPr lang="ca-ES" sz="96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Is, Shaded JL" panose="00000400000000000000" pitchFamily="2" charset="0"/>
              </a:rPr>
              <a:t>s</a:t>
            </a:r>
            <a:endParaRPr lang="ca-ES" sz="9600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Is, Shaded JL" panose="000004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28527"/>
            <a:ext cx="4038600" cy="2269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814" y="2848980"/>
            <a:ext cx="3275372" cy="2028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QuadreDeText 6"/>
          <p:cNvSpPr txBox="1"/>
          <p:nvPr/>
        </p:nvSpPr>
        <p:spPr>
          <a:xfrm>
            <a:off x="2674050" y="57452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00FFFF"/>
                </a:solidFill>
              </a:rPr>
              <a:t>Samara , Maria, Olivia , </a:t>
            </a:r>
            <a:r>
              <a:rPr lang="ca-ES" dirty="0" err="1" smtClean="0">
                <a:solidFill>
                  <a:srgbClr val="00FFFF"/>
                </a:solidFill>
              </a:rPr>
              <a:t>Almamy</a:t>
            </a:r>
            <a:r>
              <a:rPr lang="ca-ES" dirty="0" smtClean="0">
                <a:solidFill>
                  <a:srgbClr val="00FFFF"/>
                </a:solidFill>
              </a:rPr>
              <a:t>.</a:t>
            </a:r>
            <a:endParaRPr lang="ca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Vera </a:t>
            </a:r>
            <a:r>
              <a:rPr lang="ca-ES" dirty="0" err="1">
                <a:solidFill>
                  <a:srgbClr val="FFFFFF"/>
                </a:solidFill>
                <a:latin typeface="Comic Sans MS" pitchFamily="66" charset="0"/>
              </a:rPr>
              <a:t>Rubin</a:t>
            </a:r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 va néixer el 1928 en Filadèlfia (EEUU) .  </a:t>
            </a:r>
            <a:r>
              <a:rPr lang="ca-ES" dirty="0" smtClean="0">
                <a:solidFill>
                  <a:srgbClr val="FFFFFF"/>
                </a:solidFill>
                <a:latin typeface="Comic Sans MS" pitchFamily="66" charset="0"/>
              </a:rPr>
              <a:t>Va estudiar </a:t>
            </a:r>
            <a:r>
              <a:rPr lang="ca-ES" dirty="0" smtClean="0">
                <a:solidFill>
                  <a:srgbClr val="FFFFFF"/>
                </a:solidFill>
                <a:latin typeface="Comic Sans MS" pitchFamily="66" charset="0"/>
              </a:rPr>
              <a:t>des </a:t>
            </a:r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de 1945 fins terminar els seus estudis  en astronomia en el 1948. Vera </a:t>
            </a:r>
            <a:r>
              <a:rPr lang="ca-ES" dirty="0" err="1">
                <a:solidFill>
                  <a:srgbClr val="FFFFFF"/>
                </a:solidFill>
                <a:latin typeface="Comic Sans MS" pitchFamily="66" charset="0"/>
              </a:rPr>
              <a:t>Rubin</a:t>
            </a:r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 va ser la dona que va descobrir la matèria fosca.</a:t>
            </a:r>
          </a:p>
          <a:p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Que es la matèria fosca?: La matèria fosca és un tipus, hipotètic, de matèria que abunda a l’univers, però que no podem detectar i que, ara com ara, només podem deduir la seva presència per l’efecte gravitatori que genera. Va morir el 2016. 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158999"/>
            <a:ext cx="3478159" cy="25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91" y="109373"/>
            <a:ext cx="50958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7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95536" y="1627981"/>
            <a:ext cx="4038600" cy="4525963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67155" cy="87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54955"/>
            <a:ext cx="2247900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2247900" cy="224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048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4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FFFF"/>
                </a:solidFill>
              </a:rPr>
              <a:t> </a:t>
            </a:r>
            <a:endParaRPr lang="ca-ES" dirty="0">
              <a:solidFill>
                <a:srgbClr val="FFFFFF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24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L’Univers són les </a:t>
            </a:r>
            <a:r>
              <a:rPr lang="ca-ES" sz="24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partícules que es van agrupant fins arribar a formar els elements </a:t>
            </a:r>
            <a:r>
              <a:rPr lang="ca-ES" sz="24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més</a:t>
            </a:r>
            <a:r>
              <a:rPr lang="ca-ES" sz="1050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ca-ES" sz="24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simples </a:t>
            </a:r>
            <a:r>
              <a:rPr lang="ca-ES" sz="24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que coneixem i que formen la majoria de la matèria de l’Univers: l’hidrogen i l’heli.</a:t>
            </a:r>
            <a:endParaRPr lang="ca-ES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tge 4" descr="Render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8867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2919"/>
            <a:ext cx="412702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58380"/>
            <a:ext cx="4558659" cy="238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Mercuri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Venus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Terra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Mart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Júpiter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Saturn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Urà</a:t>
            </a: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Neptú</a:t>
            </a:r>
            <a:endParaRPr lang="ca-ES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ca-ES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Plutó</a:t>
            </a:r>
          </a:p>
          <a:p>
            <a:pPr lvl="0"/>
            <a:endParaRPr lang="ca-ES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endParaRPr lang="ca-ES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ca-ES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6336704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5" descr="Render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0" y="188640"/>
            <a:ext cx="7620000" cy="135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000" dirty="0">
                <a:solidFill>
                  <a:srgbClr val="FFFFFF"/>
                </a:solidFill>
                <a:latin typeface="Comic Sans MS" pitchFamily="66" charset="0"/>
                <a:ea typeface="Calibri"/>
                <a:cs typeface="Times New Roman"/>
              </a:rPr>
              <a:t>ELS METEORITS SÓN </a:t>
            </a:r>
            <a:r>
              <a:rPr lang="fr-FR" sz="2000" dirty="0" smtClean="0">
                <a:solidFill>
                  <a:srgbClr val="FFFFFF"/>
                </a:solidFill>
                <a:latin typeface="Comic Sans MS" pitchFamily="66" charset="0"/>
                <a:ea typeface="Calibri"/>
                <a:cs typeface="Times New Roman"/>
              </a:rPr>
              <a:t>MILES DE </a:t>
            </a:r>
            <a:r>
              <a:rPr lang="fr-FR" sz="2000" dirty="0">
                <a:solidFill>
                  <a:srgbClr val="FFFFFF"/>
                </a:solidFill>
                <a:latin typeface="Comic Sans MS" pitchFamily="66" charset="0"/>
                <a:ea typeface="Calibri"/>
                <a:cs typeface="Times New Roman"/>
              </a:rPr>
              <a:t>PARTÍCULES DE POLS I FRAGMENTS DE ROQUES PROCEDENTS DE L'ESPAI.</a:t>
            </a:r>
            <a:endParaRPr lang="ca-ES" sz="2000" dirty="0">
              <a:solidFill>
                <a:srgbClr val="FFFFFF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COM QUE LA LLUNA NO TÉ ATMOSFERA QUE LA PROTEGEIXI, LI CAUEN MOLTS METEORITS. PER AIXÒ TÉ TANTS CRÀTERS.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90528" cy="1996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1" y="598575"/>
            <a:ext cx="7938622" cy="6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86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7200" dirty="0" smtClean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endParaRPr lang="ca-ES" sz="7200" dirty="0">
              <a:solidFill>
                <a:srgbClr val="FFFFFF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sz="8000" dirty="0" smtClean="0">
                <a:solidFill>
                  <a:srgbClr val="FF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La </a:t>
            </a:r>
            <a:r>
              <a:rPr lang="ca-ES" sz="8000" dirty="0">
                <a:solidFill>
                  <a:srgbClr val="FF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gravetat és un dels factors més rellevants per a l’aparició de vida i la </a:t>
            </a:r>
            <a:r>
              <a:rPr lang="ca-ES" sz="8000" dirty="0" smtClean="0">
                <a:solidFill>
                  <a:srgbClr val="FF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seva </a:t>
            </a:r>
            <a:r>
              <a:rPr lang="ca-ES" sz="8000" dirty="0">
                <a:solidFill>
                  <a:srgbClr val="FF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existència. Els organismes han crescut lluitant contra aquesta força, han evolucionat i adaptat la seua forma no sols per a sobreviure a la seua presència sinó també per a usar-la en el seu propi benefici.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a-ES" dirty="0" smtClean="0">
                <a:ea typeface="Calibri"/>
                <a:cs typeface="Times New Roman"/>
              </a:rPr>
              <a:t>.</a:t>
            </a:r>
            <a:endParaRPr lang="ca-ES" sz="1400" dirty="0">
              <a:ea typeface="Calibri"/>
              <a:cs typeface="Times New Roman"/>
            </a:endParaRPr>
          </a:p>
          <a:p>
            <a:endParaRPr lang="ca-ES" dirty="0"/>
          </a:p>
        </p:txBody>
      </p:sp>
      <p:pic>
        <p:nvPicPr>
          <p:cNvPr id="5" name="Imatge 4" descr="Render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2" y="404664"/>
            <a:ext cx="769620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idor de contingut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92" y="2254544"/>
            <a:ext cx="4284124" cy="260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5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85208"/>
                </a:solidFill>
                <a:latin typeface="Alibi" panose="00000400000000000000" pitchFamily="2" charset="0"/>
              </a:rPr>
              <a:t>L</a:t>
            </a:r>
            <a:r>
              <a:rPr lang="ca-ES" dirty="0" smtClean="0">
                <a:solidFill>
                  <a:srgbClr val="F07510"/>
                </a:solidFill>
                <a:latin typeface="Alibi" panose="00000400000000000000" pitchFamily="2" charset="0"/>
              </a:rPr>
              <a:t>e</a:t>
            </a:r>
            <a:r>
              <a:rPr lang="ca-ES" dirty="0" smtClean="0">
                <a:solidFill>
                  <a:srgbClr val="F0A510"/>
                </a:solidFill>
                <a:latin typeface="Alibi" panose="00000400000000000000" pitchFamily="2" charset="0"/>
              </a:rPr>
              <a:t>s</a:t>
            </a:r>
            <a:r>
              <a:rPr lang="ca-ES" dirty="0" smtClean="0">
                <a:solidFill>
                  <a:srgbClr val="FFC000"/>
                </a:solidFill>
                <a:latin typeface="Alibi" panose="00000400000000000000" pitchFamily="2" charset="0"/>
              </a:rPr>
              <a:t> </a:t>
            </a:r>
            <a:r>
              <a:rPr lang="ca-ES" dirty="0" smtClean="0">
                <a:solidFill>
                  <a:srgbClr val="F9DC07"/>
                </a:solidFill>
                <a:latin typeface="Alibi" panose="00000400000000000000" pitchFamily="2" charset="0"/>
              </a:rPr>
              <a:t>e</a:t>
            </a:r>
            <a:r>
              <a:rPr lang="ca-ES" dirty="0" smtClean="0">
                <a:solidFill>
                  <a:srgbClr val="FFFC04"/>
                </a:solidFill>
                <a:latin typeface="Alibi" panose="00000400000000000000" pitchFamily="2" charset="0"/>
              </a:rPr>
              <a:t>s</a:t>
            </a:r>
            <a:r>
              <a:rPr lang="ca-ES" dirty="0" smtClean="0">
                <a:solidFill>
                  <a:srgbClr val="FFFFFF"/>
                </a:solidFill>
                <a:latin typeface="Alibi" panose="00000400000000000000" pitchFamily="2" charset="0"/>
              </a:rPr>
              <a:t>t</a:t>
            </a:r>
            <a:r>
              <a:rPr lang="ca-ES" dirty="0" smtClean="0">
                <a:solidFill>
                  <a:srgbClr val="FFC000"/>
                </a:solidFill>
                <a:latin typeface="Alibi" panose="00000400000000000000" pitchFamily="2" charset="0"/>
              </a:rPr>
              <a:t>relles </a:t>
            </a:r>
            <a:r>
              <a:rPr lang="ca-ES" dirty="0" err="1" smtClean="0">
                <a:solidFill>
                  <a:srgbClr val="FFC000"/>
                </a:solidFill>
                <a:latin typeface="Alibi" panose="00000400000000000000" pitchFamily="2" charset="0"/>
              </a:rPr>
              <a:t>super</a:t>
            </a:r>
            <a:r>
              <a:rPr lang="ca-ES" dirty="0" smtClean="0">
                <a:solidFill>
                  <a:srgbClr val="FFC000"/>
                </a:solidFill>
                <a:latin typeface="Alibi" panose="00000400000000000000" pitchFamily="2" charset="0"/>
              </a:rPr>
              <a:t> nova</a:t>
            </a:r>
            <a:endParaRPr lang="ca-ES" dirty="0">
              <a:solidFill>
                <a:srgbClr val="FFC000"/>
              </a:solidFill>
              <a:latin typeface="Alibi" panose="00000400000000000000" pitchFamily="2" charset="0"/>
            </a:endParaRPr>
          </a:p>
        </p:txBody>
      </p:sp>
      <p:sp>
        <p:nvSpPr>
          <p:cNvPr id="6" name="Contenidor de contingut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rgbClr val="FFFFFF"/>
                </a:solidFill>
              </a:rPr>
              <a:t>La supernova </a:t>
            </a:r>
            <a:r>
              <a:rPr lang="es-ES" sz="2400" dirty="0" err="1">
                <a:solidFill>
                  <a:srgbClr val="FFFFFF"/>
                </a:solidFill>
              </a:rPr>
              <a:t>és</a:t>
            </a:r>
            <a:r>
              <a:rPr lang="es-ES" sz="2400" dirty="0">
                <a:solidFill>
                  <a:srgbClr val="FFFFFF"/>
                </a:solidFill>
              </a:rPr>
              <a:t> una </a:t>
            </a:r>
            <a:r>
              <a:rPr lang="es-ES" sz="2400" dirty="0" err="1">
                <a:solidFill>
                  <a:srgbClr val="FFFFFF"/>
                </a:solidFill>
              </a:rPr>
              <a:t>explosió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estel·lar</a:t>
            </a:r>
            <a:r>
              <a:rPr lang="es-ES" sz="2400" dirty="0">
                <a:solidFill>
                  <a:srgbClr val="FFFFFF"/>
                </a:solidFill>
              </a:rPr>
              <a:t> que es </a:t>
            </a:r>
            <a:r>
              <a:rPr lang="es-ES" sz="2400" dirty="0" err="1">
                <a:solidFill>
                  <a:srgbClr val="FFFFFF"/>
                </a:solidFill>
              </a:rPr>
              <a:t>produeix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com</a:t>
            </a:r>
            <a:r>
              <a:rPr lang="es-ES" sz="2400" dirty="0">
                <a:solidFill>
                  <a:srgbClr val="FFFFFF"/>
                </a:solidFill>
              </a:rPr>
              <a:t> a </a:t>
            </a:r>
            <a:r>
              <a:rPr lang="es-ES" sz="2400" dirty="0" err="1">
                <a:solidFill>
                  <a:srgbClr val="FFFFFF"/>
                </a:solidFill>
              </a:rPr>
              <a:t>conclusió</a:t>
            </a:r>
            <a:r>
              <a:rPr lang="es-ES" sz="2400" dirty="0">
                <a:solidFill>
                  <a:srgbClr val="FFFFFF"/>
                </a:solidFill>
              </a:rPr>
              <a:t> de </a:t>
            </a:r>
            <a:r>
              <a:rPr lang="es-ES" sz="2400" dirty="0" err="1">
                <a:solidFill>
                  <a:srgbClr val="FFFFFF"/>
                </a:solidFill>
              </a:rPr>
              <a:t>l'etapa</a:t>
            </a:r>
            <a:r>
              <a:rPr lang="es-ES" sz="2400" dirty="0">
                <a:solidFill>
                  <a:srgbClr val="FFFFFF"/>
                </a:solidFill>
              </a:rPr>
              <a:t>. Les </a:t>
            </a:r>
            <a:r>
              <a:rPr lang="es-ES" sz="2400" dirty="0" err="1">
                <a:solidFill>
                  <a:srgbClr val="FFFFFF"/>
                </a:solidFill>
              </a:rPr>
              <a:t>supernoves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són</a:t>
            </a:r>
            <a:r>
              <a:rPr lang="es-ES" sz="2400" dirty="0">
                <a:solidFill>
                  <a:srgbClr val="FFFFFF"/>
                </a:solidFill>
              </a:rPr>
              <a:t> un </a:t>
            </a:r>
            <a:r>
              <a:rPr lang="es-ES" sz="2400" dirty="0" err="1">
                <a:solidFill>
                  <a:srgbClr val="FFFFFF"/>
                </a:solidFill>
              </a:rPr>
              <a:t>dels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esdeveniments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més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sobtats</a:t>
            </a:r>
            <a:r>
              <a:rPr lang="es-ES" sz="2400" dirty="0">
                <a:solidFill>
                  <a:srgbClr val="FFFFFF"/>
                </a:solidFill>
              </a:rPr>
              <a:t> i </a:t>
            </a:r>
            <a:r>
              <a:rPr lang="es-ES" sz="2400" dirty="0" err="1">
                <a:solidFill>
                  <a:srgbClr val="FFFFFF"/>
                </a:solidFill>
              </a:rPr>
              <a:t>violents</a:t>
            </a:r>
            <a:r>
              <a:rPr lang="es-ES" sz="2400" dirty="0">
                <a:solidFill>
                  <a:srgbClr val="FFFFFF"/>
                </a:solidFill>
              </a:rPr>
              <a:t> de </a:t>
            </a:r>
            <a:r>
              <a:rPr lang="es-ES" sz="2400" dirty="0" err="1">
                <a:solidFill>
                  <a:srgbClr val="FFFFFF"/>
                </a:solidFill>
              </a:rPr>
              <a:t>l'univers</a:t>
            </a:r>
            <a:r>
              <a:rPr lang="es-ES" sz="2400" dirty="0">
                <a:solidFill>
                  <a:srgbClr val="FFFFFF"/>
                </a:solidFill>
              </a:rPr>
              <a:t>. La </a:t>
            </a:r>
            <a:r>
              <a:rPr lang="es-ES" sz="2400" dirty="0" err="1">
                <a:solidFill>
                  <a:srgbClr val="FFFFFF"/>
                </a:solidFill>
              </a:rPr>
              <a:t>majoria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dels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canvis</a:t>
            </a:r>
            <a:r>
              <a:rPr lang="es-ES" sz="2400" dirty="0">
                <a:solidFill>
                  <a:srgbClr val="FFFFFF"/>
                </a:solidFill>
              </a:rPr>
              <a:t> que </a:t>
            </a:r>
            <a:r>
              <a:rPr lang="es-ES" sz="2400" dirty="0" err="1">
                <a:solidFill>
                  <a:srgbClr val="FFFFFF"/>
                </a:solidFill>
              </a:rPr>
              <a:t>succeeixen</a:t>
            </a:r>
            <a:r>
              <a:rPr lang="es-ES" sz="2400" dirty="0">
                <a:solidFill>
                  <a:srgbClr val="FFFFFF"/>
                </a:solidFill>
              </a:rPr>
              <a:t> en </a:t>
            </a:r>
            <a:r>
              <a:rPr lang="es-ES" sz="2400" dirty="0" err="1">
                <a:solidFill>
                  <a:srgbClr val="FFFFFF"/>
                </a:solidFill>
              </a:rPr>
              <a:t>l'univers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són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molt</a:t>
            </a:r>
            <a:r>
              <a:rPr lang="es-ES" sz="2400" dirty="0">
                <a:solidFill>
                  <a:srgbClr val="FFFFFF"/>
                </a:solidFill>
              </a:rPr>
              <a:t>, </a:t>
            </a:r>
            <a:r>
              <a:rPr lang="es-ES" sz="2400" dirty="0" err="1">
                <a:solidFill>
                  <a:srgbClr val="FFFFFF"/>
                </a:solidFill>
              </a:rPr>
              <a:t>molt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lents</a:t>
            </a:r>
            <a:r>
              <a:rPr lang="es-ES" sz="2400" dirty="0">
                <a:solidFill>
                  <a:srgbClr val="FFFFFF"/>
                </a:solidFill>
              </a:rPr>
              <a:t> en </a:t>
            </a:r>
            <a:r>
              <a:rPr lang="es-ES" sz="2400" dirty="0" err="1">
                <a:solidFill>
                  <a:srgbClr val="FFFFFF"/>
                </a:solidFill>
              </a:rPr>
              <a:t>relació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amb</a:t>
            </a:r>
            <a:r>
              <a:rPr lang="es-ES" sz="2400" dirty="0">
                <a:solidFill>
                  <a:srgbClr val="FFFFFF"/>
                </a:solidFill>
              </a:rPr>
              <a:t> la vida </a:t>
            </a:r>
            <a:r>
              <a:rPr lang="es-ES" sz="2400" dirty="0" err="1">
                <a:solidFill>
                  <a:srgbClr val="FFFFFF"/>
                </a:solidFill>
              </a:rPr>
              <a:t>dels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éssers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humans</a:t>
            </a:r>
            <a:r>
              <a:rPr lang="es-ES" sz="2400" dirty="0">
                <a:solidFill>
                  <a:srgbClr val="FFFFFF"/>
                </a:solidFill>
              </a:rPr>
              <a:t>.</a:t>
            </a:r>
            <a:endParaRPr lang="ca-E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168352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816424" cy="2634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1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a-ES" sz="2000" i="1" dirty="0">
                <a:solidFill>
                  <a:srgbClr val="FFFFFF"/>
                </a:solidFill>
                <a:latin typeface="Comic Sans MS" panose="030F0702030302020204" pitchFamily="66" charset="0"/>
              </a:rPr>
              <a:t>El mantell, amb una composició ja més semblant a la d'algunes roques (serien roques molt fosques</a:t>
            </a:r>
            <a:r>
              <a:rPr lang="ca-ES" sz="2000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, riques </a:t>
            </a:r>
            <a:r>
              <a:rPr lang="ca-ES" sz="2000" i="1" dirty="0">
                <a:solidFill>
                  <a:srgbClr val="FFFFFF"/>
                </a:solidFill>
                <a:latin typeface="Comic Sans MS" panose="030F0702030302020204" pitchFamily="66" charset="0"/>
              </a:rPr>
              <a:t>en silici, magnesi i ferro</a:t>
            </a:r>
            <a:r>
              <a:rPr lang="ca-ES" sz="2000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).</a:t>
            </a:r>
          </a:p>
          <a:p>
            <a:r>
              <a:rPr lang="ca-ES" sz="2000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L'escorça </a:t>
            </a:r>
            <a:r>
              <a:rPr lang="ca-ES" sz="2000" i="1" dirty="0">
                <a:solidFill>
                  <a:srgbClr val="FFFFFF"/>
                </a:solidFill>
                <a:latin typeface="Comic Sans MS" panose="030F0702030302020204" pitchFamily="66" charset="0"/>
              </a:rPr>
              <a:t>esta formada per les </a:t>
            </a:r>
            <a:r>
              <a:rPr lang="ca-ES" sz="2000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roques </a:t>
            </a:r>
            <a:r>
              <a:rPr lang="ca-ES" sz="2000" i="1" dirty="0">
                <a:solidFill>
                  <a:srgbClr val="FFFFFF"/>
                </a:solidFill>
                <a:latin typeface="Comic Sans MS" panose="030F0702030302020204" pitchFamily="66" charset="0"/>
              </a:rPr>
              <a:t>que podem </a:t>
            </a:r>
            <a:r>
              <a:rPr lang="ca-ES" sz="2000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veure.</a:t>
            </a:r>
          </a:p>
          <a:p>
            <a:r>
              <a:rPr lang="ca-ES" sz="2000" i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El </a:t>
            </a:r>
            <a:r>
              <a:rPr lang="ca-ES" sz="2000" i="1" dirty="0">
                <a:solidFill>
                  <a:srgbClr val="FFFFFF"/>
                </a:solidFill>
                <a:latin typeface="Comic Sans MS" panose="030F0702030302020204" pitchFamily="66" charset="0"/>
              </a:rPr>
              <a:t>nucli de la terra esta format principalment pels metalls ferro i níquel.</a:t>
            </a:r>
            <a:endParaRPr lang="ca-ES" sz="2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endParaRPr lang="ca-ES" sz="20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859272" cy="285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52127"/>
            <a:ext cx="2770758" cy="208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704856" cy="9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76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contingut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Tornado, terratrèmol</a:t>
            </a:r>
            <a:r>
              <a:rPr lang="ca-ES" dirty="0">
                <a:latin typeface="Comic Sans MS" pitchFamily="66" charset="0"/>
              </a:rPr>
              <a:t>, </a:t>
            </a:r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tsunami, volca, </a:t>
            </a:r>
          </a:p>
          <a:p>
            <a:r>
              <a:rPr lang="ca-ES" dirty="0">
                <a:solidFill>
                  <a:srgbClr val="FFFFFF"/>
                </a:solidFill>
                <a:latin typeface="Comic Sans MS" pitchFamily="66" charset="0"/>
              </a:rPr>
              <a:t>Pluja, allau i cel </a:t>
            </a:r>
            <a:r>
              <a:rPr lang="ca-ES" dirty="0" smtClean="0">
                <a:solidFill>
                  <a:srgbClr val="FFFFFF"/>
                </a:solidFill>
                <a:latin typeface="Comic Sans MS" pitchFamily="66" charset="0"/>
              </a:rPr>
              <a:t>tropical</a:t>
            </a:r>
          </a:p>
          <a:p>
            <a:r>
              <a:rPr lang="ca-ES" dirty="0" smtClean="0">
                <a:solidFill>
                  <a:srgbClr val="FFFFFF"/>
                </a:solidFill>
                <a:latin typeface="Comic Sans MS" pitchFamily="66" charset="0"/>
              </a:rPr>
              <a:t>Eclipsi lunar...</a:t>
            </a:r>
          </a:p>
          <a:p>
            <a:endParaRPr lang="ca-E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818656" cy="189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513856" cy="156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01208"/>
            <a:ext cx="3963566" cy="135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81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2425" y="1484784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a-ES" dirty="0">
              <a:solidFill>
                <a:srgbClr val="FFFFFF"/>
              </a:solidFill>
            </a:endParaRPr>
          </a:p>
          <a:p>
            <a:r>
              <a:rPr lang="ca-ES" dirty="0">
                <a:solidFill>
                  <a:srgbClr val="FFFFFF"/>
                </a:solidFill>
              </a:rPr>
              <a:t>En l'actualitat a Catalunya hi ha 42 comarques.</a:t>
            </a:r>
          </a:p>
          <a:p>
            <a:endParaRPr lang="ca-ES" dirty="0">
              <a:solidFill>
                <a:srgbClr val="FFFFFF"/>
              </a:solidFill>
            </a:endParaRPr>
          </a:p>
          <a:p>
            <a:r>
              <a:rPr lang="ca-ES" dirty="0">
                <a:solidFill>
                  <a:srgbClr val="FFFFFF"/>
                </a:solidFill>
              </a:rPr>
              <a:t>Aquestes comarques queden englobades dins les quatre províncies: Barcelona, Tarragona, Lleida i Girona</a:t>
            </a:r>
            <a:r>
              <a:rPr lang="ca-ES" dirty="0" smtClean="0">
                <a:solidFill>
                  <a:srgbClr val="FFFFFF"/>
                </a:solidFill>
              </a:rPr>
              <a:t>.</a:t>
            </a:r>
          </a:p>
          <a:p>
            <a:r>
              <a:rPr lang="ca-ES" dirty="0" smtClean="0">
                <a:solidFill>
                  <a:srgbClr val="FFFFFF"/>
                </a:solidFill>
              </a:rPr>
              <a:t>Hi ha tres tipus de comarques a Catalunya: Les de muntanya, les d´interior i les de costa.  </a:t>
            </a:r>
            <a:endParaRPr lang="ca-ES" dirty="0">
              <a:solidFill>
                <a:srgbClr val="FFFFFF"/>
              </a:solidFill>
            </a:endParaRPr>
          </a:p>
          <a:p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48680"/>
            <a:ext cx="84391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11048"/>
            <a:ext cx="4038600" cy="41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l'Office">
  <a:themeElements>
    <a:clrScheme name="Personalitzat 1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408</Words>
  <Application>Microsoft Office PowerPoint</Application>
  <PresentationFormat>Presentación en pantalla (4:3)</PresentationFormat>
  <Paragraphs>37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Action Is, Shaded JL</vt:lpstr>
      <vt:lpstr>Alibi</vt:lpstr>
      <vt:lpstr>Arial</vt:lpstr>
      <vt:lpstr>Calibri</vt:lpstr>
      <vt:lpstr>Comic Sans MS</vt:lpstr>
      <vt:lpstr>Times New Roman</vt:lpstr>
      <vt:lpstr>Tema de l'Office</vt:lpstr>
      <vt:lpstr>L’univers</vt:lpstr>
      <vt:lpstr> </vt:lpstr>
      <vt:lpstr>Presentación de PowerPoint</vt:lpstr>
      <vt:lpstr>Presentación de PowerPoint</vt:lpstr>
      <vt:lpstr>Presentación de PowerPoint</vt:lpstr>
      <vt:lpstr>Les estrelles super nova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L’univers</dc:title>
  <dc:creator>Argo 55</dc:creator>
  <cp:lastModifiedBy>Usuario</cp:lastModifiedBy>
  <cp:revision>31</cp:revision>
  <dcterms:created xsi:type="dcterms:W3CDTF">2019-11-07T13:45:57Z</dcterms:created>
  <dcterms:modified xsi:type="dcterms:W3CDTF">2019-12-02T19:49:17Z</dcterms:modified>
</cp:coreProperties>
</file>