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8" r:id="rId7"/>
    <p:sldMasterId id="2147483660" r:id="rId8"/>
    <p:sldMasterId id="2147483662" r:id="rId9"/>
    <p:sldMasterId id="214748366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y="6858000" cx="9144000"/>
  <p:notesSz cx="6858000" cy="9144000"/>
  <p:embeddedFontLs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hdHISaCuaivzPCh92Mwi0FhTQ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font" Target="fonts/GillSans-regular.fntdata"/><Relationship Id="rId23" Type="http://schemas.openxmlformats.org/officeDocument/2006/relationships/slide" Target="slides/slide12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4c7da471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4c7da47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74c7da4711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b="1" sz="2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2743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body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showMasterSp="0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887" w="1638887">
                <a:moveTo>
                  <a:pt x="1638887" y="819444"/>
                </a:moveTo>
                <a:lnTo>
                  <a:pt x="1638887" y="819444"/>
                </a:lnTo>
                <a:cubicBezTo>
                  <a:pt x="1638887" y="927094"/>
                  <a:pt x="1617673" y="1033698"/>
                  <a:pt x="1576462" y="1133148"/>
                </a:cubicBezTo>
                <a:cubicBezTo>
                  <a:pt x="1535250" y="1232598"/>
                  <a:pt x="1474842" y="1322960"/>
                  <a:pt x="1398698" y="1399057"/>
                </a:cubicBezTo>
                <a:cubicBezTo>
                  <a:pt x="1322554" y="1475154"/>
                  <a:pt x="1232155" y="1535506"/>
                  <a:pt x="1132679" y="1576656"/>
                </a:cubicBezTo>
                <a:cubicBezTo>
                  <a:pt x="1033204" y="1617806"/>
                  <a:pt x="926587" y="1638954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2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2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12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7;p1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1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14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1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/>
          <p:nvPr/>
        </p:nvSpPr>
        <p:spPr>
          <a:xfrm>
            <a:off x="-815975" y="-815975"/>
            <a:ext cx="1638300" cy="1638300"/>
          </a:xfrm>
          <a:custGeom>
            <a:rect b="b" l="l" r="r" t="t"/>
            <a:pathLst>
              <a:path extrusionOk="0" h="1638887" w="1638887">
                <a:moveTo>
                  <a:pt x="1638887" y="819444"/>
                </a:moveTo>
                <a:lnTo>
                  <a:pt x="1638887" y="819444"/>
                </a:lnTo>
                <a:cubicBezTo>
                  <a:pt x="1638887" y="927094"/>
                  <a:pt x="1617673" y="1033698"/>
                  <a:pt x="1576462" y="1133148"/>
                </a:cubicBezTo>
                <a:cubicBezTo>
                  <a:pt x="1535250" y="1232598"/>
                  <a:pt x="1474842" y="1322960"/>
                  <a:pt x="1398698" y="1399057"/>
                </a:cubicBezTo>
                <a:cubicBezTo>
                  <a:pt x="1322554" y="1475154"/>
                  <a:pt x="1232155" y="1535506"/>
                  <a:pt x="1132679" y="1576656"/>
                </a:cubicBezTo>
                <a:cubicBezTo>
                  <a:pt x="1033204" y="1617806"/>
                  <a:pt x="926587" y="1638954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42;p16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16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44;p16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1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6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2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22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22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22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1" name="Google Shape;101;p2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28"/>
          <p:cNvSpPr/>
          <p:nvPr/>
        </p:nvSpPr>
        <p:spPr>
          <a:xfrm rot="-2160000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6000" dir="3299947" dist="25399" sy="96000">
              <a:srgbClr val="EBDAB1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28"/>
          <p:cNvSpPr/>
          <p:nvPr/>
        </p:nvSpPr>
        <p:spPr>
          <a:xfrm flipH="1" rot="2160000">
            <a:off x="5003800" y="936625"/>
            <a:ext cx="6492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6000" dir="3299947" dist="25399" sy="96000">
              <a:schemeClr val="lt2">
                <a:alpha val="1960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28"/>
          <p:cNvSpPr txBox="1"/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2" name="Google Shape;132;p2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b="0" i="0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/>
        </p:nvSpPr>
        <p:spPr>
          <a:xfrm>
            <a:off x="1285875" y="142875"/>
            <a:ext cx="7301700" cy="29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8631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rgbClr val="F88631"/>
                </a:solidFill>
                <a:latin typeface="Arial"/>
                <a:ea typeface="Arial"/>
                <a:cs typeface="Arial"/>
                <a:sym typeface="Arial"/>
              </a:rPr>
              <a:t>DECÀLEG PER SUPERAR EL CONFINAMENT</a:t>
            </a:r>
            <a:endParaRPr/>
          </a:p>
        </p:txBody>
      </p:sp>
      <p:sp>
        <p:nvSpPr>
          <p:cNvPr id="147" name="Google Shape;147;p1"/>
          <p:cNvSpPr txBox="1"/>
          <p:nvPr/>
        </p:nvSpPr>
        <p:spPr>
          <a:xfrm>
            <a:off x="3357562" y="3253250"/>
            <a:ext cx="535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8631"/>
              </a:buClr>
              <a:buSzPts val="3200"/>
              <a:buFont typeface="BatangChe"/>
              <a:buNone/>
            </a:pPr>
            <a:r>
              <a:rPr b="1" i="0" lang="en-US" sz="3200" u="none">
                <a:solidFill>
                  <a:srgbClr val="F88631"/>
                </a:solidFill>
                <a:latin typeface="BatangChe"/>
                <a:ea typeface="BatangChe"/>
                <a:cs typeface="BatangChe"/>
                <a:sym typeface="BatangChe"/>
              </a:rPr>
              <a:t>10 CONSELLS PER SUPORTAR MILLOR LA QUARENTENA DEL COVID-19</a:t>
            </a:r>
            <a:endParaRPr/>
          </a:p>
        </p:txBody>
      </p:sp>
      <p:sp>
        <p:nvSpPr>
          <p:cNvPr id="148" name="Google Shape;148;p1"/>
          <p:cNvSpPr txBox="1"/>
          <p:nvPr/>
        </p:nvSpPr>
        <p:spPr>
          <a:xfrm>
            <a:off x="5715000" y="6305550"/>
            <a:ext cx="3214687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ESCOLA JOAN MARAGALL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1357312" y="714375"/>
            <a:ext cx="6786562" cy="587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9. CONVERSEM SOBRE EMOCIONS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Saber exterioritzar les emocions, parlar del qu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i com ens sentim és molt important i en situacions així ens ajuda a fer més fàcil la convivència.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Si expliquem què ens passa, si estem tristos o contents, ajudarem a les persones del nostre voltant que ens entenguin, fent també que els demés estiguin millor.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És important en aquest confinament contagiar-nos</a:t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actituds positives.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213" name="Google Shape;213;p11"/>
          <p:cNvSpPr txBox="1"/>
          <p:nvPr/>
        </p:nvSpPr>
        <p:spPr>
          <a:xfrm>
            <a:off x="1357312" y="714375"/>
            <a:ext cx="6786562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10. RIURE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Tot i la situació que estem vivint hem de riure, trobar una part divertida a tot. 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ins i tot riure per riure perqu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riure sense ganes, a vegades, ajuda a enganyar el cervell ja que li enviem senyals positives i li fem creure que estem contents i ens ajuda a millorar l’estat d’ànim i a oblidar les penes de manera ràpida i distreta.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També podeu riure fent-vos pessigolles, jugant al joc dels disbarats, mirant pel·lícules o fent tonteries. El qu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importa és riure perquè sabeu què? Qui riu, els seus mals espanta.Nosaltres no podem fer marxar al coronavirus però si combatre’l amb alegria.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4c7da4711_0_0"/>
          <p:cNvSpPr txBox="1"/>
          <p:nvPr/>
        </p:nvSpPr>
        <p:spPr>
          <a:xfrm>
            <a:off x="1357312" y="714375"/>
            <a:ext cx="6786600" cy="58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RECORDEU QUE AQUESTA SITUACIÓ ÉS EXCEPCIONAL.</a:t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HEM DE SER VALENTS I VALENTES I FER CAS I SEGUIR LES INSTRUCCIONS QUE ENS DONEN.</a:t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SI HO FEM AIXÍ I NOMÉS AIXÍ… HO ACONSEGUIREM!</a:t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TOT ANIRÀ BÉ!</a:t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sz="2400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0" name="Google Shape;220;g74c7da471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575" y="4233777"/>
            <a:ext cx="3342775" cy="17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74c7da4711_0_0"/>
          <p:cNvSpPr txBox="1"/>
          <p:nvPr/>
        </p:nvSpPr>
        <p:spPr>
          <a:xfrm>
            <a:off x="6827650" y="6285325"/>
            <a:ext cx="2134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1357312" y="642937"/>
            <a:ext cx="6786562" cy="5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AutoNum type="arabicPeriod"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SEGUEIX UNA RUTINA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7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Mantenir un horari ens facilitarà i ens ajudarà a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passar els dies.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Organitzeu i planifiqueu el dia amb els vostres infants; fer-ho els ajudarà a estructurar el seu temps i també es sentiran part activa. 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Procureu arribar a acords, establint hores de treball però també de joc.</a:t>
            </a:r>
            <a:endParaRPr/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Feu una planificació i assegureu-vos que tothom l’ha entès. </a:t>
            </a:r>
            <a:endParaRPr/>
          </a:p>
          <a:p>
            <a:pPr indent="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Pengeu-la o deseu-la en un lloc visible perquè puguin seguir-la.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160" name="Google Shape;160;p3"/>
          <p:cNvSpPr txBox="1"/>
          <p:nvPr/>
        </p:nvSpPr>
        <p:spPr>
          <a:xfrm>
            <a:off x="1274500" y="627125"/>
            <a:ext cx="6869400" cy="5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2. FER-LOS PARTÍCEPS DE LES TASQUES DE LA LLAR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Aquest pot ser un bon moment perquè els infants col·laborin en les tasques de la llar de manera motivadora. Tothom pot participar-hi netejant, parant i desparant la taula, rentant els plats, posant la roba a la rentadora, cuinant, etc.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Podeu fer una llista diària assignant tasques a cadascú.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Un entorn net i ordenat ens ajudarà a estar més tranquils i relaxats.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1357312" y="642937"/>
            <a:ext cx="6786562" cy="447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3. FEU EXERCICI FÍSIC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Ser a casa no vol dir estar-se asseguts al sofà sense fer res. La vostra llar és plena d’oportunitats per mantenir-vos físicament actius, només cal aprofitar-les; munteu circuits, feu sessions virtuals de gimnàs, etc.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Podeu aprofitar les tecnologies i plataformes per fer activitats dirigides o ballar.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862" y="4357687"/>
            <a:ext cx="1428750" cy="188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1357312" y="642937"/>
            <a:ext cx="6786562" cy="374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4. MÚSICA.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La música sempre és un bon aliat en qualsevol moment. Perquè no us poseu al dia musical dels vostres fills o filles i aprofiteu el confinament per compartir o conèixer nous grups musicals? i, perquè no...organitzar una sessió musical amb instruments casolans i lletres inventades?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dibuix-música | Escola La Cabana"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4413250"/>
            <a:ext cx="3097212" cy="187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1357312" y="642937"/>
            <a:ext cx="6786562" cy="484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5. CONVERTIM-NOS EN ARTISTES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Deixeu anar la imaginació i dibuixeu, pinteu, retalleu, experimenteu, feu manualitats amb el que tenim per casa, etc.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Pot ser tot un repte i sabeu què? mentre fem tot això el nostre cervell es relaxa i perquè us poden sortir unes boniques obres d’art.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Tallers de C.Inicial. Dibuix i manualitats. | Escola Mestre Enric ..."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5062" y="4071937"/>
            <a:ext cx="2571750" cy="192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1357312" y="642937"/>
            <a:ext cx="6786562" cy="558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6. JOCS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Ara que passem temps amb família és bo rescatar jocs de taula, que a part de fer-nos passar una estona entretinguda ajudaran al treball d’habilitats mentals tals com la lògica, la memòria, l’atenció, però també ajudaran en el saber estar: esperar el torn, aprendre a guanyar o a 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per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dre, treball en equip, etc.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Podeu aprofitar els que teniu a casa o bé els podeu fer  vosaltres mateixos.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Jocs de taula per divertir-se sense endolls - Què fer - Time Out ..." id="188" name="Google Shape;1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0" y="4500562"/>
            <a:ext cx="255587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1357312" y="642937"/>
            <a:ext cx="6786562" cy="558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7. RELAXACIÓ / MINDFULNESS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Estar sempre tancats no vol dir omplir les hores per estar actius; també és bo dedicar una estona al dia a calmar-nos i relaxar-nos fent mindfulness, ioga, jocs de relaxació, etc, aprofitant les plataformes digitals o amb una música relaxant.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Ens anirà bé per mantenir el cos en forma i també la ment.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>
              <a:solidFill>
                <a:srgbClr val="C06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25953"/>
          <a:stretch/>
        </p:blipFill>
        <p:spPr>
          <a:xfrm>
            <a:off x="6035100" y="4489125"/>
            <a:ext cx="2947051" cy="174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rPr>
              <a:t>ESCOLA JOAN MARAGALL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1357312" y="714375"/>
            <a:ext cx="6786562" cy="550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654C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C0654C"/>
                </a:solidFill>
                <a:latin typeface="Calibri"/>
                <a:ea typeface="Calibri"/>
                <a:cs typeface="Calibri"/>
                <a:sym typeface="Calibri"/>
              </a:rPr>
              <a:t>8. PRACTICAR L’EMPATIA I LA PACIÈNCIA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Ara més que mai cal treballar l’empatia, l’assertivitat, intentar arribar a pactes i establir normes entre tota la família.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Per gaudir d’un entorn calmat i equilibrat aquests dies de confinament, 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hem de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ser conscients que hi haurà situacions difícils de gestionar i que </a:t>
            </a:r>
            <a:r>
              <a:rPr lang="en-US" sz="2400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cal</a:t>
            </a:r>
            <a:r>
              <a:rPr b="0" i="0" lang="en-US" sz="2400" u="none">
                <a:solidFill>
                  <a:srgbClr val="3B1D15"/>
                </a:solidFill>
                <a:latin typeface="Calibri"/>
                <a:ea typeface="Calibri"/>
                <a:cs typeface="Calibri"/>
                <a:sym typeface="Calibri"/>
              </a:rPr>
              <a:t> carregar-se de paciència. Cal parar-nos a pensar abans d’actuar i pensar en els actes i conseqüències de la situació; de la mateixa manera que pensar en com es sent la persona implicada. Si aconseguim això ens ajudarà a solucionar i/o evitar conflictes.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3B1D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2020-04-21T15:38:13Z</dcterms:created>
  <dc:creator>Usuari</dc:creator>
</cp:coreProperties>
</file>