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t>17/03/2020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t>17/03/2020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t>17/03/2020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t>17/03/2020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t>17/03/2020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t>17/03/2020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t>17/03/2020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t>17/03/2020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t>17/03/2020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t>17/03/2020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03292-BC4D-48AB-A7BE-4E79A125E446}" type="datetimeFigureOut">
              <a:rPr lang="es-ES" smtClean="0"/>
              <a:t>17/03/2020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956F8-7CEA-4635-BEDF-B13D90F68917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03292-BC4D-48AB-A7BE-4E79A125E446}" type="datetimeFigureOut">
              <a:rPr lang="es-ES" smtClean="0"/>
              <a:t>17/03/2020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956F8-7CEA-4635-BEDF-B13D90F68917}" type="slidenum">
              <a:rPr lang="ca-ES" smtClean="0"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071538" y="357166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>
                <a:latin typeface="Arial" pitchFamily="34" charset="0"/>
                <a:cs typeface="Arial" pitchFamily="34" charset="0"/>
              </a:rPr>
              <a:t>Fes  les sumes utilitzant la recta numèrica:</a:t>
            </a:r>
          </a:p>
          <a:p>
            <a:endParaRPr lang="ca-ES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071538" y="2357430"/>
            <a:ext cx="7215238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1142976" y="1357298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346+225</a:t>
            </a:r>
            <a:endParaRPr lang="ca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857224" y="2500306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346</a:t>
            </a:r>
            <a:endParaRPr lang="ca-ES" dirty="0"/>
          </a:p>
        </p:txBody>
      </p:sp>
      <p:cxnSp>
        <p:nvCxnSpPr>
          <p:cNvPr id="17" name="16 Conector recto"/>
          <p:cNvCxnSpPr/>
          <p:nvPr/>
        </p:nvCxnSpPr>
        <p:spPr>
          <a:xfrm rot="5400000">
            <a:off x="893737" y="2392355"/>
            <a:ext cx="35719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Flecha curvada hacia abajo"/>
          <p:cNvSpPr/>
          <p:nvPr/>
        </p:nvSpPr>
        <p:spPr>
          <a:xfrm>
            <a:off x="1071538" y="1928802"/>
            <a:ext cx="2786082" cy="428628"/>
          </a:xfrm>
          <a:prstGeom prst="curvedDownArrow">
            <a:avLst>
              <a:gd name="adj1" fmla="val 25000"/>
              <a:gd name="adj2" fmla="val 50000"/>
              <a:gd name="adj3" fmla="val 381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3500430" y="2571744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546</a:t>
            </a:r>
            <a:endParaRPr lang="ca-ES" dirty="0"/>
          </a:p>
        </p:txBody>
      </p:sp>
      <p:cxnSp>
        <p:nvCxnSpPr>
          <p:cNvPr id="20" name="19 Conector recto"/>
          <p:cNvCxnSpPr/>
          <p:nvPr/>
        </p:nvCxnSpPr>
        <p:spPr>
          <a:xfrm rot="5400000">
            <a:off x="3608381" y="2320917"/>
            <a:ext cx="35719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2071670" y="200024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+200</a:t>
            </a:r>
            <a:endParaRPr lang="ca-ES" dirty="0"/>
          </a:p>
        </p:txBody>
      </p:sp>
      <p:sp>
        <p:nvSpPr>
          <p:cNvPr id="22" name="21 Flecha curvada hacia abajo"/>
          <p:cNvSpPr/>
          <p:nvPr/>
        </p:nvSpPr>
        <p:spPr>
          <a:xfrm>
            <a:off x="3786182" y="1928802"/>
            <a:ext cx="1500198" cy="428628"/>
          </a:xfrm>
          <a:prstGeom prst="curvedDownArrow">
            <a:avLst>
              <a:gd name="adj1" fmla="val 25000"/>
              <a:gd name="adj2" fmla="val 50000"/>
              <a:gd name="adj3" fmla="val 299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00628" y="250030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576</a:t>
            </a:r>
            <a:endParaRPr lang="ca-E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4214810" y="2000240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+20</a:t>
            </a:r>
            <a:endParaRPr lang="ca-ES" dirty="0"/>
          </a:p>
        </p:txBody>
      </p:sp>
      <p:sp>
        <p:nvSpPr>
          <p:cNvPr id="25" name="24 Flecha curvada hacia abajo"/>
          <p:cNvSpPr/>
          <p:nvPr/>
        </p:nvSpPr>
        <p:spPr>
          <a:xfrm>
            <a:off x="5286380" y="1928802"/>
            <a:ext cx="928694" cy="428628"/>
          </a:xfrm>
          <a:prstGeom prst="curvedDownArrow">
            <a:avLst>
              <a:gd name="adj1" fmla="val 25000"/>
              <a:gd name="adj2" fmla="val 50000"/>
              <a:gd name="adj3" fmla="val 299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tx1"/>
              </a:solidFill>
            </a:endParaRPr>
          </a:p>
        </p:txBody>
      </p:sp>
      <p:cxnSp>
        <p:nvCxnSpPr>
          <p:cNvPr id="26" name="25 Conector recto"/>
          <p:cNvCxnSpPr/>
          <p:nvPr/>
        </p:nvCxnSpPr>
        <p:spPr>
          <a:xfrm rot="5400000">
            <a:off x="5108579" y="2249479"/>
            <a:ext cx="35719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500694" y="2071678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+5</a:t>
            </a:r>
            <a:endParaRPr lang="ca-ES" dirty="0"/>
          </a:p>
        </p:txBody>
      </p:sp>
      <p:sp>
        <p:nvSpPr>
          <p:cNvPr id="28" name="27 CuadroTexto"/>
          <p:cNvSpPr txBox="1"/>
          <p:nvPr/>
        </p:nvSpPr>
        <p:spPr>
          <a:xfrm>
            <a:off x="5857884" y="2500306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>
                <a:solidFill>
                  <a:srgbClr val="FF0000"/>
                </a:solidFill>
              </a:rPr>
              <a:t>581</a:t>
            </a:r>
            <a:endParaRPr lang="ca-ES" dirty="0">
              <a:solidFill>
                <a:srgbClr val="FF0000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 flipH="1">
            <a:off x="1071538" y="785794"/>
            <a:ext cx="57150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>
                <a:latin typeface="Arial" pitchFamily="34" charset="0"/>
                <a:cs typeface="Arial" pitchFamily="34" charset="0"/>
              </a:rPr>
              <a:t>Mira l’exemple i recorda que ho pots  fer de maneres diferents, has de trobar l’estratègia que et vagi millor</a:t>
            </a:r>
            <a:endParaRPr lang="ca-E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928662" y="3071810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421+332</a:t>
            </a:r>
            <a:endParaRPr lang="ca-E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928662" y="4286256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586+412</a:t>
            </a:r>
            <a:endParaRPr lang="ca-E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857224" y="5429264"/>
            <a:ext cx="1002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628+289</a:t>
            </a:r>
            <a:endParaRPr lang="ca-ES" dirty="0"/>
          </a:p>
        </p:txBody>
      </p:sp>
      <p:cxnSp>
        <p:nvCxnSpPr>
          <p:cNvPr id="33" name="32 Conector recto"/>
          <p:cNvCxnSpPr/>
          <p:nvPr/>
        </p:nvCxnSpPr>
        <p:spPr>
          <a:xfrm>
            <a:off x="928662" y="5214950"/>
            <a:ext cx="7215238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928662" y="6286520"/>
            <a:ext cx="7215238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928662" y="4071942"/>
            <a:ext cx="7215238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071538" y="357166"/>
            <a:ext cx="6858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>
                <a:latin typeface="Arial" pitchFamily="34" charset="0"/>
                <a:cs typeface="Arial" pitchFamily="34" charset="0"/>
              </a:rPr>
              <a:t>Fes  les restes utilitzant la recta numèrica:</a:t>
            </a:r>
          </a:p>
          <a:p>
            <a:endParaRPr lang="ca-ES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071538" y="2357430"/>
            <a:ext cx="7215238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1142976" y="1357298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687-348</a:t>
            </a:r>
            <a:endParaRPr lang="ca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857224" y="2500306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348</a:t>
            </a:r>
            <a:endParaRPr lang="ca-ES" dirty="0"/>
          </a:p>
        </p:txBody>
      </p:sp>
      <p:cxnSp>
        <p:nvCxnSpPr>
          <p:cNvPr id="17" name="16 Conector recto"/>
          <p:cNvCxnSpPr/>
          <p:nvPr/>
        </p:nvCxnSpPr>
        <p:spPr>
          <a:xfrm rot="5400000">
            <a:off x="893737" y="2392355"/>
            <a:ext cx="35719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Flecha curvada hacia abajo"/>
          <p:cNvSpPr/>
          <p:nvPr/>
        </p:nvSpPr>
        <p:spPr>
          <a:xfrm>
            <a:off x="1071538" y="1928802"/>
            <a:ext cx="2786082" cy="428628"/>
          </a:xfrm>
          <a:prstGeom prst="curvedDownArrow">
            <a:avLst>
              <a:gd name="adj1" fmla="val 25000"/>
              <a:gd name="adj2" fmla="val 50000"/>
              <a:gd name="adj3" fmla="val 381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3500430" y="2571744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648</a:t>
            </a:r>
            <a:endParaRPr lang="ca-ES" dirty="0"/>
          </a:p>
        </p:txBody>
      </p:sp>
      <p:cxnSp>
        <p:nvCxnSpPr>
          <p:cNvPr id="20" name="19 Conector recto"/>
          <p:cNvCxnSpPr/>
          <p:nvPr/>
        </p:nvCxnSpPr>
        <p:spPr>
          <a:xfrm rot="5400000">
            <a:off x="3608381" y="2320917"/>
            <a:ext cx="35719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2071670" y="200024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+300</a:t>
            </a:r>
            <a:endParaRPr lang="ca-ES" dirty="0"/>
          </a:p>
        </p:txBody>
      </p:sp>
      <p:sp>
        <p:nvSpPr>
          <p:cNvPr id="22" name="21 Flecha curvada hacia abajo"/>
          <p:cNvSpPr/>
          <p:nvPr/>
        </p:nvSpPr>
        <p:spPr>
          <a:xfrm>
            <a:off x="3786182" y="1928802"/>
            <a:ext cx="1500198" cy="428628"/>
          </a:xfrm>
          <a:prstGeom prst="curvedDownArrow">
            <a:avLst>
              <a:gd name="adj1" fmla="val 25000"/>
              <a:gd name="adj2" fmla="val 50000"/>
              <a:gd name="adj3" fmla="val 299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tx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5000628" y="250030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678</a:t>
            </a:r>
            <a:endParaRPr lang="ca-E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4214810" y="2000240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+30</a:t>
            </a:r>
            <a:endParaRPr lang="ca-ES" dirty="0"/>
          </a:p>
        </p:txBody>
      </p:sp>
      <p:sp>
        <p:nvSpPr>
          <p:cNvPr id="25" name="24 Flecha curvada hacia abajo"/>
          <p:cNvSpPr/>
          <p:nvPr/>
        </p:nvSpPr>
        <p:spPr>
          <a:xfrm>
            <a:off x="5286380" y="1928802"/>
            <a:ext cx="928694" cy="428628"/>
          </a:xfrm>
          <a:prstGeom prst="curvedDownArrow">
            <a:avLst>
              <a:gd name="adj1" fmla="val 25000"/>
              <a:gd name="adj2" fmla="val 50000"/>
              <a:gd name="adj3" fmla="val 299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tx1"/>
              </a:solidFill>
            </a:endParaRPr>
          </a:p>
        </p:txBody>
      </p:sp>
      <p:cxnSp>
        <p:nvCxnSpPr>
          <p:cNvPr id="26" name="25 Conector recto"/>
          <p:cNvCxnSpPr/>
          <p:nvPr/>
        </p:nvCxnSpPr>
        <p:spPr>
          <a:xfrm rot="5400000">
            <a:off x="5108579" y="2249479"/>
            <a:ext cx="35719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5500694" y="2071678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+10</a:t>
            </a:r>
            <a:endParaRPr lang="ca-ES" dirty="0"/>
          </a:p>
        </p:txBody>
      </p:sp>
      <p:sp>
        <p:nvSpPr>
          <p:cNvPr id="28" name="27 CuadroTexto"/>
          <p:cNvSpPr txBox="1"/>
          <p:nvPr/>
        </p:nvSpPr>
        <p:spPr>
          <a:xfrm>
            <a:off x="5857884" y="2500306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688</a:t>
            </a:r>
            <a:endParaRPr lang="ca-ES" dirty="0"/>
          </a:p>
        </p:txBody>
      </p:sp>
      <p:sp>
        <p:nvSpPr>
          <p:cNvPr id="29" name="28 CuadroTexto"/>
          <p:cNvSpPr txBox="1"/>
          <p:nvPr/>
        </p:nvSpPr>
        <p:spPr>
          <a:xfrm flipH="1">
            <a:off x="1071537" y="785794"/>
            <a:ext cx="62151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dirty="0" smtClean="0">
                <a:latin typeface="Arial" pitchFamily="34" charset="0"/>
                <a:cs typeface="Arial" pitchFamily="34" charset="0"/>
              </a:rPr>
              <a:t>Mira l’exemple i recorda que ho pots  fer de maneres diferents, has de trobar l’estratègia que et vagi millor. Pensa, quan em falta per arribar a...</a:t>
            </a:r>
            <a:endParaRPr lang="ca-E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857224" y="3214686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776-234</a:t>
            </a:r>
            <a:endParaRPr lang="ca-E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857224" y="4429132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881-227</a:t>
            </a:r>
            <a:endParaRPr lang="ca-ES" dirty="0"/>
          </a:p>
        </p:txBody>
      </p:sp>
      <p:cxnSp>
        <p:nvCxnSpPr>
          <p:cNvPr id="33" name="32 Conector recto"/>
          <p:cNvCxnSpPr/>
          <p:nvPr/>
        </p:nvCxnSpPr>
        <p:spPr>
          <a:xfrm>
            <a:off x="928662" y="5214950"/>
            <a:ext cx="7215238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928662" y="6286520"/>
            <a:ext cx="7286676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928662" y="4071942"/>
            <a:ext cx="7215238" cy="158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35 Flecha curvada hacia abajo"/>
          <p:cNvSpPr/>
          <p:nvPr/>
        </p:nvSpPr>
        <p:spPr>
          <a:xfrm>
            <a:off x="6143636" y="1928802"/>
            <a:ext cx="642942" cy="428628"/>
          </a:xfrm>
          <a:prstGeom prst="curvedDownArrow">
            <a:avLst>
              <a:gd name="adj1" fmla="val 25000"/>
              <a:gd name="adj2" fmla="val 50000"/>
              <a:gd name="adj3" fmla="val 2992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tx1"/>
              </a:solidFill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6286512" y="2000240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-1</a:t>
            </a:r>
            <a:endParaRPr lang="ca-ES" dirty="0"/>
          </a:p>
        </p:txBody>
      </p:sp>
      <p:sp>
        <p:nvSpPr>
          <p:cNvPr id="38" name="37 CuadroTexto"/>
          <p:cNvSpPr txBox="1"/>
          <p:nvPr/>
        </p:nvSpPr>
        <p:spPr>
          <a:xfrm>
            <a:off x="6500826" y="2500306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>
                <a:solidFill>
                  <a:srgbClr val="FF0000"/>
                </a:solidFill>
              </a:rPr>
              <a:t>687</a:t>
            </a:r>
            <a:endParaRPr lang="ca-ES" dirty="0">
              <a:solidFill>
                <a:srgbClr val="FF0000"/>
              </a:solidFill>
            </a:endParaRPr>
          </a:p>
        </p:txBody>
      </p:sp>
      <p:sp>
        <p:nvSpPr>
          <p:cNvPr id="39" name="38 Flecha curvada hacia abajo"/>
          <p:cNvSpPr/>
          <p:nvPr/>
        </p:nvSpPr>
        <p:spPr>
          <a:xfrm>
            <a:off x="1071538" y="1500174"/>
            <a:ext cx="5214974" cy="642942"/>
          </a:xfrm>
          <a:prstGeom prst="curvedDownArrow">
            <a:avLst>
              <a:gd name="adj1" fmla="val 25000"/>
              <a:gd name="adj2" fmla="val 50000"/>
              <a:gd name="adj3" fmla="val 381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>
              <a:solidFill>
                <a:schemeClr val="tx1"/>
              </a:solidFill>
            </a:endParaRPr>
          </a:p>
        </p:txBody>
      </p:sp>
      <p:sp>
        <p:nvSpPr>
          <p:cNvPr id="40" name="39 CuadroTexto"/>
          <p:cNvSpPr txBox="1"/>
          <p:nvPr/>
        </p:nvSpPr>
        <p:spPr>
          <a:xfrm>
            <a:off x="3143240" y="1571612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300+30+10</a:t>
            </a:r>
            <a:endParaRPr lang="ca-ES" dirty="0"/>
          </a:p>
        </p:txBody>
      </p:sp>
      <p:sp>
        <p:nvSpPr>
          <p:cNvPr id="41" name="40 CuadroTexto"/>
          <p:cNvSpPr txBox="1"/>
          <p:nvPr/>
        </p:nvSpPr>
        <p:spPr>
          <a:xfrm>
            <a:off x="6786578" y="1500174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>
                <a:solidFill>
                  <a:srgbClr val="FF0000"/>
                </a:solidFill>
              </a:rPr>
              <a:t>340-1=339</a:t>
            </a:r>
            <a:endParaRPr lang="ca-ES" dirty="0">
              <a:solidFill>
                <a:srgbClr val="FF0000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857224" y="5500702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 smtClean="0"/>
              <a:t>553-111</a:t>
            </a:r>
            <a:endParaRPr lang="ca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99</Words>
  <Application>Microsoft Office PowerPoint</Application>
  <PresentationFormat>Presentación en pantalla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3</cp:revision>
  <dcterms:created xsi:type="dcterms:W3CDTF">2020-03-17T11:43:27Z</dcterms:created>
  <dcterms:modified xsi:type="dcterms:W3CDTF">2020-03-17T12:07:08Z</dcterms:modified>
</cp:coreProperties>
</file>