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66" r:id="rId7"/>
    <p:sldId id="269" r:id="rId8"/>
    <p:sldId id="258" r:id="rId9"/>
    <p:sldId id="271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14/12/2020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14/12/2020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14/12/2020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14/12/2020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73igr2Xclkc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73igr2Xclk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62" y="1476144"/>
            <a:ext cx="5401816" cy="1664823"/>
          </a:xfrm>
        </p:spPr>
        <p:txBody>
          <a:bodyPr rtlCol="0" anchor="b">
            <a:noAutofit/>
          </a:bodyPr>
          <a:lstStyle/>
          <a:p>
            <a:pPr rtl="0"/>
            <a:br>
              <a:rPr lang="es-ES" sz="4800" b="1" dirty="0">
                <a:latin typeface="+mn-lt"/>
              </a:rPr>
            </a:br>
            <a:br>
              <a:rPr lang="es-ES" sz="4800" b="1" dirty="0">
                <a:latin typeface="+mn-lt"/>
              </a:rPr>
            </a:br>
            <a:r>
              <a:rPr lang="es-ES" sz="4800" b="1" dirty="0">
                <a:latin typeface="+mn-lt"/>
              </a:rPr>
              <a:t>SOM EXPERTES EN…</a:t>
            </a:r>
            <a:br>
              <a:rPr lang="es-ES" sz="4800" b="1" dirty="0">
                <a:latin typeface="+mn-lt"/>
              </a:rPr>
            </a:br>
            <a:br>
              <a:rPr lang="es-ES" sz="4800" b="1" dirty="0">
                <a:latin typeface="+mn-lt"/>
              </a:rPr>
            </a:br>
            <a:r>
              <a:rPr lang="es-ES" sz="4800" b="1" u="sng" dirty="0">
                <a:latin typeface="+mn-lt"/>
              </a:rPr>
              <a:t>LES EMOCIONS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74F4C-8836-46ED-A7DB-CE9452562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9"/>
          <a:stretch/>
        </p:blipFill>
        <p:spPr>
          <a:xfrm>
            <a:off x="6770322" y="1476144"/>
            <a:ext cx="4427984" cy="2590087"/>
          </a:xfrm>
          <a:prstGeom prst="rect">
            <a:avLst/>
          </a:prstGeom>
          <a:noFill/>
        </p:spPr>
      </p:pic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2495600" y="3480674"/>
            <a:ext cx="2926080" cy="1876425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Blanca Vences i Aina Puy</a:t>
            </a:r>
          </a:p>
          <a:p>
            <a:pPr rtl="0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4t. Escola </a:t>
            </a:r>
            <a:r>
              <a:rPr lang="es-E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Carlit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>
                <a:latin typeface="+mn-lt"/>
              </a:rPr>
              <a:t>QUÈ SON LES EMOCIONS?</a:t>
            </a:r>
          </a:p>
        </p:txBody>
      </p:sp>
      <p:pic>
        <p:nvPicPr>
          <p:cNvPr id="6" name="Imagen 5" descr="Imagen que contiene foto, mostrando, mujer, diferente&#10;&#10;Descripción generada automáticamente">
            <a:extLst>
              <a:ext uri="{FF2B5EF4-FFF2-40B4-BE49-F238E27FC236}">
                <a16:creationId xmlns:a16="http://schemas.microsoft.com/office/drawing/2014/main" id="{C055169D-86F6-4E46-B53F-68BA7966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700808"/>
            <a:ext cx="4043656" cy="4043656"/>
          </a:xfrm>
          <a:prstGeom prst="rect">
            <a:avLst/>
          </a:prstGeom>
          <a:noFill/>
        </p:spPr>
      </p:pic>
      <p:sp>
        <p:nvSpPr>
          <p:cNvPr id="3" name="Marcador de posición de texto 2"/>
          <p:cNvSpPr>
            <a:spLocks noGrp="1"/>
          </p:cNvSpPr>
          <p:nvPr>
            <p:ph sz="half" idx="2"/>
          </p:nvPr>
        </p:nvSpPr>
        <p:spPr>
          <a:xfrm>
            <a:off x="6384032" y="1825625"/>
            <a:ext cx="4968552" cy="3474720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endParaRPr lang="ca-ES" b="0" i="0" dirty="0">
              <a:effectLst/>
            </a:endParaRPr>
          </a:p>
          <a:p>
            <a:pPr algn="just"/>
            <a:r>
              <a:rPr lang="ca-ES" dirty="0"/>
              <a:t>Son mecanismes que ens ajuden a reaccionar amb rapidesa davant successos inesperats i que funcionen de manera automàtica.</a:t>
            </a:r>
          </a:p>
          <a:p>
            <a:pPr algn="just" rtl="0"/>
            <a:r>
              <a:rPr lang="ca-ES" b="0" i="0" dirty="0">
                <a:effectLst/>
              </a:rPr>
              <a:t>És un procés que s’activa quan el cos detecta algun perill, amenaça i/o desequilibri amb la finalitat de posar en marxa recursos que es troben al seu abast per controlar la situació.</a:t>
            </a:r>
          </a:p>
          <a:p>
            <a:pPr marL="0" indent="0" rtl="0">
              <a:buNone/>
            </a:pPr>
            <a:r>
              <a:rPr lang="ca-ES" b="0" i="0" dirty="0">
                <a:effectLst/>
              </a:rPr>
              <a:t>(Fernández – Abascal i </a:t>
            </a:r>
            <a:r>
              <a:rPr lang="ca-ES" b="0" i="0" dirty="0" err="1">
                <a:effectLst/>
              </a:rPr>
              <a:t>Palermo</a:t>
            </a:r>
            <a:r>
              <a:rPr lang="ca-ES" b="0" i="0" dirty="0">
                <a:effectLst/>
              </a:rPr>
              <a:t>, 1999</a:t>
            </a:r>
            <a:r>
              <a:rPr lang="es-ES" b="0" i="0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919536" y="633072"/>
            <a:ext cx="8115419" cy="701674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4000" b="1" dirty="0">
                <a:solidFill>
                  <a:schemeClr val="tx1"/>
                </a:solidFill>
                <a:latin typeface="+mn-lt"/>
              </a:rPr>
              <a:t>QUINES EMOCIONS HI HA?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quarter" idx="14"/>
          </p:nvPr>
        </p:nvSpPr>
        <p:spPr>
          <a:xfrm>
            <a:off x="1112976" y="5103647"/>
            <a:ext cx="3566160" cy="61312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b="1" u="sng" dirty="0"/>
              <a:t>Positives:</a:t>
            </a:r>
            <a:r>
              <a:rPr lang="es-ES" b="1" dirty="0"/>
              <a:t> son les que </a:t>
            </a:r>
            <a:r>
              <a:rPr lang="es-ES" b="1" dirty="0" err="1"/>
              <a:t>ens</a:t>
            </a:r>
            <a:r>
              <a:rPr lang="es-ES" b="1" dirty="0"/>
              <a:t> fan sentir </a:t>
            </a:r>
            <a:r>
              <a:rPr lang="es-ES" b="1" dirty="0" err="1"/>
              <a:t>bé</a:t>
            </a:r>
            <a:r>
              <a:rPr lang="es-ES" b="1" dirty="0"/>
              <a:t>, i </a:t>
            </a:r>
            <a:r>
              <a:rPr lang="es-ES" b="1" dirty="0" err="1"/>
              <a:t>ens</a:t>
            </a:r>
            <a:r>
              <a:rPr lang="es-ES" b="1" dirty="0"/>
              <a:t> donen </a:t>
            </a:r>
            <a:r>
              <a:rPr lang="es-ES" b="1" dirty="0" err="1"/>
              <a:t>benestar</a:t>
            </a:r>
            <a:r>
              <a:rPr lang="es-ES" b="1" dirty="0"/>
              <a:t>.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6"/>
          </p:nvPr>
        </p:nvSpPr>
        <p:spPr>
          <a:xfrm>
            <a:off x="5729784" y="5028881"/>
            <a:ext cx="3566160" cy="540000"/>
          </a:xfrm>
        </p:spPr>
        <p:txBody>
          <a:bodyPr rtlCol="0">
            <a:noAutofit/>
          </a:bodyPr>
          <a:lstStyle/>
          <a:p>
            <a:pPr rtl="0"/>
            <a:r>
              <a:rPr lang="es-ES" b="1" u="sng" dirty="0" err="1"/>
              <a:t>Negatives</a:t>
            </a:r>
            <a:r>
              <a:rPr lang="es-ES" b="1" u="sng" dirty="0"/>
              <a:t>:</a:t>
            </a:r>
            <a:r>
              <a:rPr lang="es-ES" b="1" dirty="0"/>
              <a:t> Son les que no </a:t>
            </a:r>
            <a:r>
              <a:rPr lang="es-ES" b="1" dirty="0" err="1"/>
              <a:t>ens</a:t>
            </a:r>
            <a:r>
              <a:rPr lang="es-ES" b="1" dirty="0"/>
              <a:t> fan sentir </a:t>
            </a:r>
            <a:r>
              <a:rPr lang="es-ES" b="1" dirty="0" err="1"/>
              <a:t>bé</a:t>
            </a:r>
            <a:r>
              <a:rPr lang="es-ES" b="1" dirty="0"/>
              <a:t>, i no </a:t>
            </a:r>
            <a:r>
              <a:rPr lang="es-ES" b="1" dirty="0" err="1"/>
              <a:t>ens</a:t>
            </a:r>
            <a:r>
              <a:rPr lang="es-ES" b="1" dirty="0"/>
              <a:t> donen </a:t>
            </a:r>
            <a:r>
              <a:rPr lang="es-ES" b="1" dirty="0" err="1"/>
              <a:t>benestar</a:t>
            </a:r>
            <a:r>
              <a:rPr lang="es-ES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1C7AE7-C18A-40D5-9F96-2C09AB173440}"/>
              </a:ext>
            </a:extLst>
          </p:cNvPr>
          <p:cNvSpPr txBox="1"/>
          <p:nvPr/>
        </p:nvSpPr>
        <p:spPr>
          <a:xfrm>
            <a:off x="767408" y="5994603"/>
            <a:ext cx="1058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/>
              <a:t>Totes son necessàries, encara que siguin negatives.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E7A7DC-DCC3-48E3-A963-FF98A68F0399}"/>
              </a:ext>
            </a:extLst>
          </p:cNvPr>
          <p:cNvSpPr txBox="1"/>
          <p:nvPr/>
        </p:nvSpPr>
        <p:spPr>
          <a:xfrm>
            <a:off x="1599914" y="1479296"/>
            <a:ext cx="2592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400" dirty="0"/>
              <a:t>Alegria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Felicitat 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Humor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Amor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Il·lusió 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Tendresa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Confiança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...</a:t>
            </a:r>
          </a:p>
          <a:p>
            <a:pPr marL="285750" indent="-285750">
              <a:buFontTx/>
              <a:buChar char="-"/>
            </a:pPr>
            <a:endParaRPr lang="ca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4DCA0B-6307-444F-B072-A55CA6F330B8}"/>
              </a:ext>
            </a:extLst>
          </p:cNvPr>
          <p:cNvSpPr txBox="1"/>
          <p:nvPr/>
        </p:nvSpPr>
        <p:spPr>
          <a:xfrm>
            <a:off x="6456040" y="1508768"/>
            <a:ext cx="259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400" dirty="0"/>
              <a:t>Por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Fàstic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Desil·lusió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Decepció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Ansietat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Ràbia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Tristesa</a:t>
            </a:r>
          </a:p>
          <a:p>
            <a:pPr marL="285750" indent="-285750">
              <a:buFontTx/>
              <a:buChar char="-"/>
            </a:pPr>
            <a:r>
              <a:rPr lang="ca-ES" sz="2400" dirty="0"/>
              <a:t>...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r>
              <a:rPr lang="ca-ES" dirty="0"/>
              <a:t>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8570"/>
          </a:xfrm>
        </p:spPr>
        <p:txBody>
          <a:bodyPr rtlCol="0"/>
          <a:lstStyle/>
          <a:p>
            <a:pPr rtl="0"/>
            <a:r>
              <a:rPr lang="es-ES" dirty="0">
                <a:latin typeface="+mn-lt"/>
              </a:rPr>
              <a:t>PER A QUÈ SERVEIXEN LES EMOCIONS?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8746" y="1260748"/>
            <a:ext cx="9144000" cy="4336504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ca-ES" b="1" dirty="0"/>
              <a:t>Serveixen per adaptar-nos al nostre entorn </a:t>
            </a:r>
            <a:r>
              <a:rPr lang="ca-ES" dirty="0"/>
              <a:t>(No es el mateix viure a la selva que a una ciutat).</a:t>
            </a:r>
          </a:p>
          <a:p>
            <a:pPr algn="just">
              <a:buFontTx/>
              <a:buChar char="-"/>
            </a:pPr>
            <a:r>
              <a:rPr lang="ca-ES" b="1" dirty="0"/>
              <a:t>Serveixen per motivar-nos </a:t>
            </a:r>
            <a:r>
              <a:rPr lang="ca-ES" dirty="0"/>
              <a:t>(ex: van fer un experiment en un centre comercial perquè les persones es motivessin a pujar les escales caminant).</a:t>
            </a:r>
          </a:p>
          <a:p>
            <a:pPr algn="just">
              <a:buFontTx/>
              <a:buChar char="-"/>
            </a:pPr>
            <a:r>
              <a:rPr lang="ca-ES" b="1" dirty="0"/>
              <a:t>Serveixen per prendre decisions </a:t>
            </a:r>
            <a:r>
              <a:rPr lang="ca-ES" dirty="0"/>
              <a:t>(ex: si em trobo amb una serp, puc atacar-la, amagar-me o fugir).</a:t>
            </a:r>
          </a:p>
          <a:p>
            <a:pPr algn="just">
              <a:buFontTx/>
              <a:buChar char="-"/>
            </a:pPr>
            <a:r>
              <a:rPr lang="ca-ES" b="1" dirty="0"/>
              <a:t>Serveixen per tenir benestar </a:t>
            </a:r>
            <a:r>
              <a:rPr lang="ca-ES" dirty="0"/>
              <a:t>(ex: les emocions positives ens donen benestar o felicitat).</a:t>
            </a:r>
          </a:p>
          <a:p>
            <a:pPr marL="0" indent="0" algn="just">
              <a:buNone/>
            </a:pP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emocions serveixen per motivar-nos, adaptar-nos, informar-nos, prendre decisions, relacionar-nos i tenir benestar.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>
                <a:hlinkClick r:id="rId4"/>
              </a:rPr>
              <a:t>https://www.youtube.com/watch?v=73igr2Xclkc</a:t>
            </a:r>
            <a:br>
              <a:rPr lang="es-ES" dirty="0"/>
            </a:br>
            <a:endParaRPr lang="es-ES" dirty="0"/>
          </a:p>
        </p:txBody>
      </p:sp>
      <p:pic>
        <p:nvPicPr>
          <p:cNvPr id="4" name="Elementos multimedia en línea 3" title="EMOCIONES TALLER DE JUEGOS">
            <a:hlinkClick r:id="" action="ppaction://media"/>
            <a:extLst>
              <a:ext uri="{FF2B5EF4-FFF2-40B4-BE49-F238E27FC236}">
                <a16:creationId xmlns:a16="http://schemas.microsoft.com/office/drawing/2014/main" id="{77FE6B9E-D077-4FE1-A39A-60FE144C05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7896" y="1882719"/>
            <a:ext cx="5181215" cy="29144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09EB3F-6874-4D8A-8364-991912EAB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176" y="1847966"/>
            <a:ext cx="3657600" cy="2194560"/>
          </a:xfrm>
        </p:spPr>
        <p:txBody>
          <a:bodyPr/>
          <a:lstStyle/>
          <a:p>
            <a:r>
              <a:rPr lang="ca-ES" dirty="0"/>
              <a:t> </a:t>
            </a:r>
            <a:r>
              <a:rPr lang="ca-ES" sz="3600" dirty="0"/>
              <a:t>I aquí tenim exemples  d’emocions: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a-ES" b="1" dirty="0">
                <a:latin typeface="+mn-lt"/>
              </a:rPr>
              <a:t>Moltes gràcies per la vostra atenció!</a:t>
            </a:r>
          </a:p>
        </p:txBody>
      </p:sp>
      <p:pic>
        <p:nvPicPr>
          <p:cNvPr id="8" name="Imagen 7" descr="Imagen que contiene persona, ropa, mujer, gente&#10;&#10;Descripción generada automáticamente">
            <a:extLst>
              <a:ext uri="{FF2B5EF4-FFF2-40B4-BE49-F238E27FC236}">
                <a16:creationId xmlns:a16="http://schemas.microsoft.com/office/drawing/2014/main" id="{E9789E87-09BC-486D-83EB-54FB2A34E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3" r="2" b="11068"/>
          <a:stretch/>
        </p:blipFill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noFill/>
        </p:spPr>
      </p:pic>
      <p:pic>
        <p:nvPicPr>
          <p:cNvPr id="10" name="Imagen 9" descr="Hola, Panda">
            <a:extLst>
              <a:ext uri="{FF2B5EF4-FFF2-40B4-BE49-F238E27FC236}">
                <a16:creationId xmlns:a16="http://schemas.microsoft.com/office/drawing/2014/main" id="{DF89063D-D819-43E1-98ED-D737D8FDA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700808"/>
            <a:ext cx="3240360" cy="32403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4C3E745-C502-462E-9AF9-2EB8F49E7DFE}"/>
              </a:ext>
            </a:extLst>
          </p:cNvPr>
          <p:cNvSpPr txBox="1"/>
          <p:nvPr/>
        </p:nvSpPr>
        <p:spPr>
          <a:xfrm>
            <a:off x="3602566" y="5238750"/>
            <a:ext cx="242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Blanca i Aina 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369</Words>
  <Application>Microsoft Office PowerPoint</Application>
  <PresentationFormat>Panorámica</PresentationFormat>
  <Paragraphs>49</Paragraphs>
  <Slides>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Amiguitos 16x9</vt:lpstr>
      <vt:lpstr>  SOM EXPERTES EN…  LES EMOCIONS</vt:lpstr>
      <vt:lpstr>QUÈ SON LES EMOCIONS?</vt:lpstr>
      <vt:lpstr>QUINES EMOCIONS HI HA?</vt:lpstr>
      <vt:lpstr>PER A QUÈ SERVEIXEN LES EMOCIONS?</vt:lpstr>
      <vt:lpstr>https://www.youtube.com/watch?v=73igr2Xclkc </vt:lpstr>
      <vt:lpstr>Moltes gràcies per la vostra atenció!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 EXPERTES EN…  LES EMOCIONS</dc:title>
  <dc:creator>laura</dc:creator>
  <cp:lastModifiedBy>Laura</cp:lastModifiedBy>
  <cp:revision>2</cp:revision>
  <dcterms:created xsi:type="dcterms:W3CDTF">2020-12-12T18:49:38Z</dcterms:created>
  <dcterms:modified xsi:type="dcterms:W3CDTF">2020-12-14T09:26:01Z</dcterms:modified>
</cp:coreProperties>
</file>