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jJ1T1wgDifGNx/enlULLdLFLe1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7CAE4A-640B-4623-B7AF-311A396BC237}">
  <a:tblStyle styleId="{F17CAE4A-640B-4623-B7AF-311A396BC237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0F4"/>
          </a:solidFill>
        </a:fill>
      </a:tcStyle>
    </a:wholeTbl>
    <a:band1H>
      <a:tcTxStyle b="off" i="off"/>
      <a:tcStyle>
        <a:fill>
          <a:solidFill>
            <a:srgbClr val="CCDFE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CDFE8"/>
          </a:solidFill>
        </a:fill>
      </a:tcStyle>
    </a:band1V>
    <a:band2V>
      <a:tcTxStyle b="off" i="off"/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a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495bb360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1495bb3600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8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38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8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marR="64008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3" name="Google Shape;23;p38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38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38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38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38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" name="Google Shape;28;p3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7"/>
          <p:cNvSpPr txBox="1"/>
          <p:nvPr>
            <p:ph idx="1" type="body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4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8"/>
          <p:cNvSpPr txBox="1"/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8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4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3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36" name="Google Shape;36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43" name="Google Shape;43;p40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40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51" name="Google Shape;51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2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Char char="?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Char char="?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65" name="Google Shape;65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5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5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45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6776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?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6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marR="18288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46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83" name="Google Shape;83;p46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6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46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46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46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46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46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37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37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37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7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5186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3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7" name="Google Shape;17;p3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3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agora.xtec.cat/esc-camidelcro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659700" y="332650"/>
            <a:ext cx="8097900" cy="14403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REUNIÓ D’INICI DE CURS P4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Curs 2022-2023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5936" y="2852936"/>
            <a:ext cx="4979145" cy="176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ANIVERSARIS  I  JOGUINES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28218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35304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➔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Aniversaris: no es pot portar menjar que no sigui comprat. Ho celebrarem les dues classes juntes els dijous al matí.</a:t>
            </a:r>
            <a:endParaRPr/>
          </a:p>
          <a:p>
            <a:pPr indent="-128218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35304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➔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No es poden donar targetes d’invitació d’aniversaris dins de la classe.</a:t>
            </a:r>
            <a:endParaRPr/>
          </a:p>
          <a:p>
            <a:pPr indent="-256032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35304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➔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 l’escola NO es poden portar joguines, cromos, vambes de rodes, vambes amb llums, motxilles amb rodes...</a:t>
            </a:r>
            <a:endParaRPr/>
          </a:p>
          <a:p>
            <a:pPr indent="0" lvl="0" marL="109728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4821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HIGIENE I SALUT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"/>
          <p:cNvSpPr txBox="1"/>
          <p:nvPr>
            <p:ph idx="1" type="body"/>
          </p:nvPr>
        </p:nvSpPr>
        <p:spPr>
          <a:xfrm>
            <a:off x="457200" y="1417650"/>
            <a:ext cx="8229600" cy="52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243" lvl="0" marL="36576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Cal venir net a l’escola.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20243" lvl="0" marL="36576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No venir a l’escola quan tingui: febre, vòmits, mal de cap o de coll, malestar general, dificultats respiratòries, diarrea, erupcions contagioses, polls i llémenes.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20243" lvl="0" marL="36576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Administració de medicaments amb recepta mèdica i autorització signada.</a:t>
            </a:r>
            <a:endParaRPr b="0" sz="1800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243" lvl="0" marL="36576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0" lang="ca-ES" sz="1800" strike="noStrike">
                <a:latin typeface="Calibri"/>
                <a:ea typeface="Calibri"/>
                <a:cs typeface="Calibri"/>
                <a:sym typeface="Calibri"/>
              </a:rPr>
              <a:t>Autorització administració paracetamol (signatura digital).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20243" lvl="0" marL="36576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La cobertura mèdica dels alumnes és la mateixa que la de les famílies.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20243" lvl="0" marL="36576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Si hi ha algun canvi en les al·lèrgies cal  informar a la mestra.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20243" lvl="0" marL="36576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ca-ES" sz="1800">
                <a:latin typeface="Calibri"/>
                <a:ea typeface="Calibri"/>
                <a:cs typeface="Calibri"/>
                <a:sym typeface="Calibri"/>
              </a:rPr>
              <a:t>Portar una caixa de mocadors de paper, un paquet de tovalloletes i dos rotllos de paper de cuina.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20243" lvl="0" marL="36576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Cal portar cada dia a dins la motxilla una </a:t>
            </a:r>
            <a:r>
              <a:rPr b="1" lang="ca-ES" sz="1800">
                <a:latin typeface="Calibri"/>
                <a:ea typeface="Calibri"/>
                <a:cs typeface="Calibri"/>
                <a:sym typeface="Calibri"/>
              </a:rPr>
              <a:t>cantimplora d’aigua amb el nom.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20243" lvl="0" marL="36576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Esmorzars a dins d’una </a:t>
            </a:r>
            <a:r>
              <a:rPr b="1" lang="ca-ES" sz="1800" u="sng">
                <a:latin typeface="Calibri"/>
                <a:ea typeface="Calibri"/>
                <a:cs typeface="Calibri"/>
                <a:sym typeface="Calibri"/>
              </a:rPr>
              <a:t>carmanyola (marcada amb el nom):</a:t>
            </a: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sz="1800"/>
          </a:p>
          <a:p>
            <a:pPr indent="-285750" lvl="1" marL="3959999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Dilluns i dimecres entrepà.</a:t>
            </a:r>
            <a:endParaRPr b="1" sz="1800" u="sng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3959999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Dimarts i dijous fruita. </a:t>
            </a:r>
            <a:endParaRPr sz="1800"/>
          </a:p>
          <a:p>
            <a:pPr indent="-285750" lvl="1" marL="3959999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Divendres lliure.</a:t>
            </a:r>
            <a:endParaRPr sz="1800"/>
          </a:p>
          <a:p>
            <a:pPr indent="-228600" lvl="1" marL="621792" rtl="0" algn="just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SzPts val="1140"/>
              <a:buNone/>
            </a:pPr>
            <a:r>
              <a:rPr lang="ca-ES" sz="1200">
                <a:latin typeface="Calibri"/>
                <a:ea typeface="Calibri"/>
                <a:cs typeface="Calibri"/>
                <a:sym typeface="Calibri"/>
              </a:rPr>
              <a:t>			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solidFill>
                <a:srgbClr val="77CCE0"/>
              </a:solidFill>
            </a:endParaRPr>
          </a:p>
          <a:p>
            <a:pPr indent="-239584" lvl="1" marL="621792" rtl="0" algn="just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300"/>
              <a:buChar char="○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Recomanem portar roba i calçat còmode i pràctica per venir a l’escola.</a:t>
            </a:r>
            <a:endParaRPr/>
          </a:p>
          <a:p>
            <a:pPr indent="-93533" lvl="1" marL="621792" rtl="0" algn="just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9584" lvl="1" marL="621792" rtl="0" algn="just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300"/>
              <a:buChar char="○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La roba, les motxilles i les carmanyoles han d’anar marcades amb el nom i curs.</a:t>
            </a:r>
            <a:endParaRPr/>
          </a:p>
          <a:p>
            <a:pPr indent="-228600" lvl="1" marL="621792" rtl="0" algn="just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39584" lvl="1" marL="621792" rtl="0" algn="just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300"/>
              <a:buChar char="○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La motxilla i la carmanyola l’han de poder obrir i tancar sols.</a:t>
            </a:r>
            <a:endParaRPr/>
          </a:p>
          <a:p>
            <a:pPr indent="0" lvl="0" marL="109728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64"/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39584" lvl="1" marL="621792" rtl="0" algn="just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300"/>
              <a:buChar char="○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Els abrics, jaquetes, jerseis i bates han de tenir betes per poder-ho penjar.</a:t>
            </a:r>
            <a:endParaRPr/>
          </a:p>
        </p:txBody>
      </p:sp>
      <p:sp>
        <p:nvSpPr>
          <p:cNvPr id="203" name="Google Shape;20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ASPECTES A TENIR EN COMPTE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/>
          <p:nvPr>
            <p:ph idx="1" type="body"/>
          </p:nvPr>
        </p:nvSpPr>
        <p:spPr>
          <a:xfrm>
            <a:off x="302840" y="1481328"/>
            <a:ext cx="8589640" cy="5110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85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➔"/>
            </a:pPr>
            <a:r>
              <a:rPr b="0" lang="ca-ES" sz="3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l’aula hi haurà disponible una capsa amb llibres que es podran emportar a casa. 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➔"/>
            </a:pPr>
            <a:r>
              <a:rPr b="0" lang="ca-ES" sz="3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Aquest curs intentarem reprendre el servei de biblioteca escolar.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➔"/>
            </a:pPr>
            <a:r>
              <a:rPr lang="ca-E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recordem que teniu disponibles tots els serveis de la Biblioteca Pompeu Fabra.</a:t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117854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117854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1" marL="621792" rtl="0" algn="just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139446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09" name="Google Shape;20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>
            <p:ph idx="1" type="body"/>
          </p:nvPr>
        </p:nvSpPr>
        <p:spPr>
          <a:xfrm>
            <a:off x="457200" y="1412776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446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➔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A Educació infantil treballem de manera globalitzada, però tenim en compte 3 àrees:</a:t>
            </a:r>
            <a:endParaRPr/>
          </a:p>
          <a:p>
            <a:pPr indent="0" lvl="0" marL="109728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5586" lvl="0" marL="979488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904"/>
              <a:buChar char="➔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Descoberta d’un mateix i dels altres</a:t>
            </a:r>
            <a:endParaRPr/>
          </a:p>
          <a:p>
            <a:pPr indent="-255586" lvl="0" marL="979488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904"/>
              <a:buChar char="➔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Descoberta de l’entorn</a:t>
            </a:r>
            <a:endParaRPr/>
          </a:p>
          <a:p>
            <a:pPr indent="-255586" lvl="0" marL="979488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904"/>
              <a:buChar char="➔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Comunicació i llenguatges</a:t>
            </a:r>
            <a:endParaRPr/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15" name="Google Shape;215;p15"/>
          <p:cNvSpPr txBox="1"/>
          <p:nvPr>
            <p:ph type="title"/>
          </p:nvPr>
        </p:nvSpPr>
        <p:spPr>
          <a:xfrm>
            <a:off x="611560" y="116632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QUÈ FEM?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4148" y="743513"/>
            <a:ext cx="1871662" cy="102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/>
          <p:nvPr>
            <p:ph type="title"/>
          </p:nvPr>
        </p:nvSpPr>
        <p:spPr>
          <a:xfrm>
            <a:off x="457200" y="33832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COMUNITAT D’APRENENTATGE     (Actuacions educatives d’èxit)</a:t>
            </a:r>
            <a:endParaRPr/>
          </a:p>
        </p:txBody>
      </p:sp>
      <p:sp>
        <p:nvSpPr>
          <p:cNvPr id="222" name="Google Shape;222;p16"/>
          <p:cNvSpPr txBox="1"/>
          <p:nvPr>
            <p:ph idx="1" type="body"/>
          </p:nvPr>
        </p:nvSpPr>
        <p:spPr>
          <a:xfrm>
            <a:off x="457200" y="1481325"/>
            <a:ext cx="8229600" cy="5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47330" lvl="0" marL="3657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Char char="➔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GRUPS INTERACTIUS MATEMÀTIQUES I LLENGUA: </a:t>
            </a: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Quatre grups i quatre activitats diferents amb un mínim de dos mestres a l’aula. 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1300">
                <a:solidFill>
                  <a:srgbClr val="FF0000"/>
                </a:solidFill>
              </a:rPr>
              <a:t>		P4A</a:t>
            </a:r>
            <a:r>
              <a:rPr lang="ca-ES" sz="1400"/>
              <a:t> 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1400"/>
              <a:t>		Grup Interactiu de llengua: DIVENDRES  9’30h a 10’30h. </a:t>
            </a:r>
            <a:endParaRPr sz="1400"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1400"/>
              <a:t>		Grup Interactiu de matemàtiques : DIMARTS 15’10h a 16’15h.</a:t>
            </a:r>
            <a:endParaRPr sz="1400"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1300">
              <a:solidFill>
                <a:srgbClr val="FF0000"/>
              </a:solidFill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1300">
                <a:solidFill>
                  <a:srgbClr val="FF0000"/>
                </a:solidFill>
              </a:rPr>
              <a:t>		P4B 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1300"/>
              <a:t>		Grup Interactiu de llengua: DIMARTS  9’30h a 10’30h. </a:t>
            </a:r>
            <a:endParaRPr sz="1300"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1300"/>
              <a:t>		Grup Interactiu de matemàtiques: DIJOUS 15’10h a 16’15h.</a:t>
            </a:r>
            <a:endParaRPr sz="1300"/>
          </a:p>
          <a:p>
            <a:pPr indent="-256032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42794" lvl="0" marL="10800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0970"/>
              <a:buChar char="➔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VOLUNTARIAT: </a:t>
            </a:r>
            <a:r>
              <a:rPr lang="ca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0" lang="ca-ES" sz="2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orsa de voluntaris per grups interactius i sortides. </a:t>
            </a:r>
            <a:endParaRPr b="0" sz="2800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09728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47339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6819"/>
              <a:buChar char="➔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TERTÚLIES LITERÀRIES DIALÒGIQUES: </a:t>
            </a: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Lectura de clàssics universals.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5806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247286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76500"/>
              <a:buChar char="➔"/>
            </a:pPr>
            <a:r>
              <a:rPr b="1" lang="ca-ES" sz="2400">
                <a:latin typeface="Calibri"/>
                <a:ea typeface="Calibri"/>
                <a:cs typeface="Calibri"/>
                <a:sym typeface="Calibri"/>
              </a:rPr>
              <a:t>MODEL DIALÒGIC DE PREVENCIÓ I RESOLUCIÓ DE CONFLICTES:</a:t>
            </a: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 Norma d’escola i el Club dels Valents.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5806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75043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ca-ES" sz="2400">
                <a:latin typeface="Calibri"/>
                <a:ea typeface="Calibri"/>
                <a:cs typeface="Calibri"/>
                <a:sym typeface="Calibri"/>
              </a:rPr>
              <a:t>COMISSIONS MIXTES: </a:t>
            </a: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Es tornaran a activar aquest curs, ja us anirem informant.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56931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/>
          <p:nvPr>
            <p:ph idx="1" type="body"/>
          </p:nvPr>
        </p:nvSpPr>
        <p:spPr>
          <a:xfrm>
            <a:off x="395536" y="1268760"/>
            <a:ext cx="4176464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109728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3513"/>
              <a:buNone/>
            </a:pPr>
            <a:r>
              <a:rPr b="1" lang="ca-ES" sz="2200">
                <a:latin typeface="Calibri"/>
                <a:ea typeface="Calibri"/>
                <a:cs typeface="Calibri"/>
                <a:sym typeface="Calibri"/>
              </a:rPr>
              <a:t>El pagament es farà a través del TPV (recomanem fer-ho per l’aplicació). </a:t>
            </a:r>
            <a:endParaRPr/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73513"/>
              <a:buNone/>
            </a:pPr>
            <a:r>
              <a:rPr b="1" lang="ca-ES" sz="2200">
                <a:latin typeface="Calibri"/>
                <a:ea typeface="Calibri"/>
                <a:cs typeface="Calibri"/>
                <a:sym typeface="Calibri"/>
              </a:rPr>
              <a:t>El pagament es farà sortida per sortida. </a:t>
            </a:r>
            <a:endParaRPr/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73513"/>
              <a:buNone/>
            </a:pPr>
            <a:r>
              <a:rPr b="1" lang="ca-ES" sz="2200">
                <a:latin typeface="Calibri"/>
                <a:ea typeface="Calibri"/>
                <a:cs typeface="Calibri"/>
                <a:sym typeface="Calibri"/>
              </a:rPr>
              <a:t>El TPV es tancarà 2 dies abans de cada sortida. </a:t>
            </a:r>
            <a:endParaRPr/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73513"/>
              <a:buNone/>
            </a:pPr>
            <a:r>
              <a:rPr b="1" lang="ca-ES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cop tancat no s’admetrà cap pagament.</a:t>
            </a:r>
            <a:endParaRPr/>
          </a:p>
          <a:p>
            <a:pPr indent="0" lvl="0" marL="109728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0147"/>
              <a:buNone/>
            </a:pPr>
            <a:r>
              <a:rPr b="1" lang="ca-ES" sz="2200">
                <a:latin typeface="Calibri"/>
                <a:ea typeface="Calibri"/>
                <a:cs typeface="Calibri"/>
                <a:sym typeface="Calibri"/>
              </a:rPr>
              <a:t>És important que tingueu signada l’autorització de sortides. 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 txBox="1"/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SORTIDES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0" name="Google Shape;230;p18"/>
          <p:cNvGraphicFramePr/>
          <p:nvPr/>
        </p:nvGraphicFramePr>
        <p:xfrm>
          <a:off x="5500694" y="12144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{F17CAE4A-640B-4623-B7AF-311A396BC237}</a:tableStyleId>
              </a:tblPr>
              <a:tblGrid>
                <a:gridCol w="3096350"/>
              </a:tblGrid>
              <a:tr h="29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ca-E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PRIMER TRIMESTRE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ADCC"/>
                    </a:solidFill>
                  </a:tcPr>
                </a:tc>
              </a:tr>
              <a:tr h="29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Bosc de Can Garí </a:t>
                      </a:r>
                      <a:r>
                        <a:rPr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b="0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gratuï</a:t>
                      </a:r>
                      <a:r>
                        <a:rPr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ta)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Rukimón 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SEGON TRIMESTRE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ADCC"/>
                    </a:solidFill>
                  </a:tcPr>
                </a:tc>
              </a:tr>
              <a:tr h="29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Dijous llarder (subvencionada per l’AFA) 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Turó de Cerdanyola 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Biblioteca Pompeu Fabra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Passeig a veure mones 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Iluro Park 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TERCER TRIMESTRE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ADCC"/>
                    </a:solidFill>
                  </a:tcPr>
                </a:tc>
              </a:tr>
              <a:tr h="296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</a:t>
                      </a:r>
                      <a:r>
                        <a:rPr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ca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La platja </a:t>
                      </a:r>
                      <a:endParaRPr b="0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Char char="➔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Telèfon de l’AFA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720"/>
              <a:buNone/>
            </a:pPr>
            <a:r>
              <a:rPr lang="ca-E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616882779</a:t>
            </a:r>
            <a:endParaRPr/>
          </a:p>
          <a:p>
            <a:pPr indent="0" lvl="0" marL="10972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És important que el tingueu gravat a la vostra agenda per tal de poder rebre informació. 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AFA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/>
          <p:nvPr>
            <p:ph type="title"/>
          </p:nvPr>
        </p:nvSpPr>
        <p:spPr>
          <a:xfrm>
            <a:off x="3203848" y="5157192"/>
            <a:ext cx="49068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PSICOMOTRICITAT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0 CARNAVAL (1).jpg" id="243" name="Google Shape;24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6473"/>
          <a:stretch/>
        </p:blipFill>
        <p:spPr>
          <a:xfrm>
            <a:off x="1979712" y="1412776"/>
            <a:ext cx="5753612" cy="360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 txBox="1"/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ca-ES" sz="4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 HO FEM?</a:t>
            </a:r>
            <a:endParaRPr b="1" i="0" sz="4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7 PSICO (6).jpg" id="249" name="Google Shape;2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789" y="476672"/>
            <a:ext cx="4564066" cy="342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7 PSICO (16).jpg" id="250" name="Google Shape;250;p2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9891" l="0" r="0" t="0"/>
          <a:stretch/>
        </p:blipFill>
        <p:spPr>
          <a:xfrm>
            <a:off x="3131840" y="2708920"/>
            <a:ext cx="5529039" cy="373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9441" y="3758725"/>
            <a:ext cx="3034550" cy="303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467544" y="206084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82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DIRECTOR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:  Sergi Luque</a:t>
            </a:r>
            <a:endParaRPr/>
          </a:p>
          <a:p>
            <a:pPr indent="-379476" lvl="0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82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CAP D’ESTUDIS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: Jordana Garcia</a:t>
            </a:r>
            <a:endParaRPr/>
          </a:p>
          <a:p>
            <a:pPr indent="-379476" lvl="0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82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SECRETÀRIA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: Carme Jarque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5" name="Google Shape;115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DIRECTIU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3230015.JPG" id="255" name="Google Shape;25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646152"/>
            <a:ext cx="6768752" cy="5076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41010_103747.jpg" id="260" name="Google Shape;26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620688"/>
            <a:ext cx="7052601" cy="528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/>
          <p:nvPr>
            <p:ph type="title"/>
          </p:nvPr>
        </p:nvSpPr>
        <p:spPr>
          <a:xfrm>
            <a:off x="3923928" y="5589240"/>
            <a:ext cx="4752528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             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PLÀSTICA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9 tallers (6).jpg" id="266" name="Google Shape;266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548680"/>
            <a:ext cx="8320924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/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        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GRUPS INTERACTIUS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0141104_092807.jpg" id="272" name="Google Shape;272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96751"/>
            <a:ext cx="4032448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41104_092807.jpg" id="273" name="Google Shape;273;p25"/>
          <p:cNvPicPr preferRelativeResize="0"/>
          <p:nvPr/>
        </p:nvPicPr>
        <p:blipFill rotWithShape="1">
          <a:blip r:embed="rId4">
            <a:alphaModFix/>
          </a:blip>
          <a:srcRect b="16360" l="5702" r="0" t="0"/>
          <a:stretch/>
        </p:blipFill>
        <p:spPr>
          <a:xfrm>
            <a:off x="3923928" y="3068960"/>
            <a:ext cx="4654702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CIÈNCIES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4 ciencies (2).jpg" id="279" name="Google Shape;279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268760"/>
            <a:ext cx="8046156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 txBox="1"/>
          <p:nvPr>
            <p:ph idx="1" type="body"/>
          </p:nvPr>
        </p:nvSpPr>
        <p:spPr>
          <a:xfrm>
            <a:off x="357158" y="785818"/>
            <a:ext cx="8572560" cy="592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Aquest curs seguirem treballarem les matemàtiques de manera manipulativa, vivencial i tenint en compte tots els blocs de l’àrea. Farem servir el material del projecte Innovamat: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76224" lvl="0" marL="899999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Material dels alumnes: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41300" lvl="1" marL="2435225" rtl="0" algn="just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Carpeta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41300" lvl="1" marL="2435225" rtl="0" algn="just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Trencaclosques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41300" lvl="1" marL="2435225" rtl="0" algn="just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Revista per explicar el projecte a les famílies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41300" lvl="1" marL="2435225" rtl="0" algn="just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Fulls de registre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41300" lvl="1" marL="2435225" rtl="0" algn="just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Làmines narratives amb els adhesius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41300" lvl="1" marL="2435225" rtl="0" algn="just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Llicència per a la plataforma digital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76224" lvl="0" marL="899999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ca-ES" sz="1800">
                <a:latin typeface="Calibri"/>
                <a:ea typeface="Calibri"/>
                <a:cs typeface="Calibri"/>
                <a:sym typeface="Calibri"/>
              </a:rPr>
              <a:t>Material d’aula: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7"/>
          <p:cNvSpPr txBox="1"/>
          <p:nvPr>
            <p:ph type="title"/>
          </p:nvPr>
        </p:nvSpPr>
        <p:spPr>
          <a:xfrm>
            <a:off x="457200" y="-1524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INNOVAMAT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3601" y="3948650"/>
            <a:ext cx="6190401" cy="2909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i="0" lang="ca-ES" sz="4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ALTRES  RECURSOS</a:t>
            </a:r>
            <a:endParaRPr i="0" sz="4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Prof\Downloads\IMG20210902141828.jpg" id="292" name="Google Shape;292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322" l="10462" r="7326" t="3985"/>
          <a:stretch/>
        </p:blipFill>
        <p:spPr>
          <a:xfrm>
            <a:off x="3849872" y="2509325"/>
            <a:ext cx="4686600" cy="3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/>
          <p:cNvSpPr txBox="1"/>
          <p:nvPr/>
        </p:nvSpPr>
        <p:spPr>
          <a:xfrm>
            <a:off x="971600" y="1700808"/>
            <a:ext cx="68409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875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b="0" i="0" lang="ca-E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Classroom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b="0" i="0" lang="ca-E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Recursos viatgers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/>
          <p:nvPr>
            <p:ph type="title"/>
          </p:nvPr>
        </p:nvSpPr>
        <p:spPr>
          <a:xfrm>
            <a:off x="5004048" y="5877272"/>
            <a:ext cx="2962672" cy="706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7688"/>
              <a:buFont typeface="Lucida Sans"/>
              <a:buNone/>
            </a:pPr>
            <a:r>
              <a:rPr lang="ca-ES"/>
              <a:t> </a:t>
            </a: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PANELLETS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3 PANELLETS (11).jpg" id="299" name="Google Shape;299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1196752"/>
            <a:ext cx="612068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9"/>
          <p:cNvSpPr txBox="1"/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b="1" i="0" lang="ca-ES" sz="4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FESTES I TRADICIONS</a:t>
            </a:r>
            <a:endParaRPr b="1" i="0" sz="4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CASTANYADA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0141031_101815.jpg" id="306" name="Google Shape;306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340768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CARNAVAL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0 CARNAVAL (17).jpg" id="312" name="Google Shape;312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9" y="1211618"/>
            <a:ext cx="6552728" cy="491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95bb36004_0_0"/>
          <p:cNvSpPr txBox="1"/>
          <p:nvPr>
            <p:ph idx="1" type="body"/>
          </p:nvPr>
        </p:nvSpPr>
        <p:spPr>
          <a:xfrm>
            <a:off x="467544" y="206084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457200" lvl="0" marL="5095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ca-ES" sz="3000">
                <a:latin typeface="Calibri"/>
                <a:ea typeface="Calibri"/>
                <a:cs typeface="Calibri"/>
                <a:sym typeface="Calibri"/>
              </a:rPr>
              <a:t>ADMINISTRATIVA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:  Nuri Calverons</a:t>
            </a:r>
            <a:endParaRPr sz="2500"/>
          </a:p>
          <a:p>
            <a:pPr indent="-457200" lvl="0" marL="5095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ca-ES" sz="3000">
                <a:latin typeface="Calibri"/>
                <a:ea typeface="Calibri"/>
                <a:cs typeface="Calibri"/>
                <a:sym typeface="Calibri"/>
              </a:rPr>
              <a:t>VETLLADORA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: Maria Verde</a:t>
            </a:r>
            <a:endParaRPr sz="2500"/>
          </a:p>
          <a:p>
            <a:pPr indent="-457200" lvl="0" marL="5095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ca-ES" sz="3000">
                <a:latin typeface="Calibri"/>
                <a:ea typeface="Calibri"/>
                <a:cs typeface="Calibri"/>
                <a:sym typeface="Calibri"/>
              </a:rPr>
              <a:t>CONSERGE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: David Martínez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095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ca-ES" sz="3000">
                <a:latin typeface="Calibri"/>
                <a:ea typeface="Calibri"/>
                <a:cs typeface="Calibri"/>
                <a:sym typeface="Calibri"/>
              </a:rPr>
              <a:t>TIS 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(Tècnica d’Integració Social): Èrica Busto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095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ca-ES" sz="3000">
                <a:latin typeface="Calibri"/>
                <a:ea typeface="Calibri"/>
                <a:cs typeface="Calibri"/>
                <a:sym typeface="Calibri"/>
              </a:rPr>
              <a:t>TEI 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(Tècnica d’Educació Infantil): Sílvia Capdevila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0958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ca-ES" sz="3000">
                <a:latin typeface="Calibri"/>
                <a:ea typeface="Calibri"/>
                <a:cs typeface="Calibri"/>
                <a:sym typeface="Calibri"/>
              </a:rPr>
              <a:t>EEE 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(Educadora d’Educació Especial): Marta Pedro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1" name="Google Shape;121;g1495bb36004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 sz="3800">
                <a:latin typeface="Calibri"/>
                <a:ea typeface="Calibri"/>
                <a:cs typeface="Calibri"/>
                <a:sym typeface="Calibri"/>
              </a:rPr>
              <a:t>PERSONAL D’ADMINISTRACIÓ I SERVEIS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/>
          <p:nvPr>
            <p:ph type="title"/>
          </p:nvPr>
        </p:nvSpPr>
        <p:spPr>
          <a:xfrm>
            <a:off x="2357422" y="214290"/>
            <a:ext cx="5122912" cy="85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BOSC DE CAN GARÍ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 BOSC DE CAN GARI (11).jpg" id="318" name="Google Shape;318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1196752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ILURO PARK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3 ILUROPARK (5).jpg" id="324" name="Google Shape;324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331768"/>
            <a:ext cx="7883299" cy="443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1 TURO DE CERDANYOLA (83).JPG" id="329" name="Google Shape;329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330501" y="1026897"/>
            <a:ext cx="6500858" cy="487564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 txBox="1"/>
          <p:nvPr>
            <p:ph type="title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TURÓ DE CERDANYOLA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10972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10972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GRÀCIES PER LA VOSTRA ATENCIÓ</a:t>
            </a:r>
            <a:endParaRPr/>
          </a:p>
          <a:p>
            <a:pPr indent="0" lvl="0" marL="10972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BENVINGUTS I BON CURS 2022 - 2023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                PRECS I PREGUNTES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Calibri"/>
              <a:buNone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EQUIP DE MESTRES D’EDUCACIÓ INFANTIL</a:t>
            </a:r>
            <a:endParaRPr/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837" y="2142723"/>
            <a:ext cx="1801813" cy="18176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>
            <p:ph idx="1" type="body"/>
          </p:nvPr>
        </p:nvSpPr>
        <p:spPr>
          <a:xfrm>
            <a:off x="685800" y="1709925"/>
            <a:ext cx="6622500" cy="48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571500" lvl="0" marL="6942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Arial"/>
              <a:buChar char="•"/>
            </a:pPr>
            <a:r>
              <a:rPr lang="ca-E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TUTORA P3 A: Hermi Moreno</a:t>
            </a:r>
            <a:endParaRPr/>
          </a:p>
          <a:p>
            <a:pPr indent="-571500" lvl="0" marL="6942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Arial"/>
              <a:buChar char="•"/>
            </a:pPr>
            <a:r>
              <a:rPr lang="ca-E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TUTORA P3 B: Maria Vilajuana</a:t>
            </a:r>
            <a:endParaRPr sz="3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6942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Arial"/>
              <a:buChar char="•"/>
            </a:pPr>
            <a:r>
              <a:rPr lang="ca-E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ca-E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UTORA P4 A: Eli Vázquez</a:t>
            </a:r>
            <a:endParaRPr sz="3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6942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Arial"/>
              <a:buChar char="•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 T</a:t>
            </a:r>
            <a:r>
              <a:rPr lang="ca-E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UTORA P4 B: Mireia Gilarte</a:t>
            </a:r>
            <a:endParaRPr>
              <a:solidFill>
                <a:srgbClr val="3F3F3F"/>
              </a:solidFill>
            </a:endParaRPr>
          </a:p>
          <a:p>
            <a:pPr indent="-571500" lvl="0" marL="6942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Arial"/>
              <a:buChar char="•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TUTORA P5 A: Patricia Coma</a:t>
            </a:r>
            <a:endParaRPr sz="3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6942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Arial"/>
              <a:buChar char="•"/>
            </a:pPr>
            <a:r>
              <a:rPr lang="ca-E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TUTORA P5 B: Ona Jiménez</a:t>
            </a:r>
            <a:endParaRPr/>
          </a:p>
          <a:p>
            <a:pPr indent="-462914" lvl="0" marL="681228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Arial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6942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Arial"/>
              <a:buChar char="•"/>
            </a:pP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MÚSICA: Glenn Monzod</a:t>
            </a:r>
            <a:endParaRPr sz="36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6942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Arial"/>
              <a:buChar char="•"/>
            </a:pPr>
            <a:r>
              <a:rPr lang="ca-E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ANGLÈS: Raquel Verjano</a:t>
            </a:r>
            <a:endParaRPr sz="3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6942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Arial"/>
              <a:buChar char="•"/>
            </a:pPr>
            <a:r>
              <a:rPr lang="ca-E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PSICOMOTRICITAT: Jordi (P5) i tutores (P4) </a:t>
            </a:r>
            <a:endParaRPr/>
          </a:p>
          <a:p>
            <a:pPr indent="-571500" lvl="0" marL="6942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Arial"/>
              <a:buChar char="•"/>
            </a:pPr>
            <a:r>
              <a:rPr lang="ca-E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ED. ESPECIAL: Ana de la Rosa</a:t>
            </a:r>
            <a:endParaRPr/>
          </a:p>
          <a:p>
            <a:pPr indent="-571500" lvl="0" marL="6942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Arial"/>
              <a:buChar char="•"/>
            </a:pPr>
            <a:r>
              <a:rPr lang="ca-ES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REFORÇ: Sílvia Capdevila, Maria Verde, Núria Pujó.</a:t>
            </a:r>
            <a:endParaRPr sz="3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6942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Arial"/>
              <a:buChar char="•"/>
            </a:pP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Coordinadora: Núria Pujó</a:t>
            </a:r>
            <a:endParaRPr sz="36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2214546" y="642918"/>
            <a:ext cx="8803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Jordi</a:t>
            </a:r>
            <a:endParaRPr b="1" i="0" sz="2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286116" y="500042"/>
            <a:ext cx="7954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Xavi</a:t>
            </a:r>
            <a:endParaRPr b="1" i="0" sz="2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4143372" y="824195"/>
            <a:ext cx="131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Hermi</a:t>
            </a:r>
            <a:endParaRPr b="1" i="0" sz="2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5643570" y="500042"/>
            <a:ext cx="11849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Sílvia</a:t>
            </a:r>
            <a:endParaRPr b="1" i="0" sz="2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6643700" y="1071550"/>
            <a:ext cx="131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Mireia</a:t>
            </a:r>
            <a:endParaRPr b="1" i="0" sz="2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7715272" y="4429132"/>
            <a:ext cx="7841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Ona</a:t>
            </a:r>
            <a:endParaRPr b="1" i="0" sz="2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857225" y="2038650"/>
            <a:ext cx="145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Patricia</a:t>
            </a:r>
            <a:endParaRPr b="1" i="0" sz="2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786050" y="2252950"/>
            <a:ext cx="66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Eli</a:t>
            </a:r>
            <a:endParaRPr b="1" i="0" sz="2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3786174" y="2038650"/>
            <a:ext cx="118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Maria</a:t>
            </a:r>
            <a:endParaRPr b="1" i="0" sz="2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5143504" y="5857892"/>
            <a:ext cx="1075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Glenn</a:t>
            </a:r>
            <a:endParaRPr b="1" i="0" sz="2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3071802" y="5357826"/>
            <a:ext cx="11496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Ana R.</a:t>
            </a:r>
            <a:endParaRPr b="1" i="0" sz="24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6046" r="7048" t="0"/>
          <a:stretch/>
        </p:blipFill>
        <p:spPr>
          <a:xfrm>
            <a:off x="552893" y="226821"/>
            <a:ext cx="7946568" cy="640435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/>
          <p:nvPr/>
        </p:nvSpPr>
        <p:spPr>
          <a:xfrm>
            <a:off x="1731080" y="1167734"/>
            <a:ext cx="9669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Sílvia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2708430" y="528664"/>
            <a:ext cx="7729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3415971" y="381308"/>
            <a:ext cx="116249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Mireia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3965757" y="2446722"/>
            <a:ext cx="5357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4659995" y="397949"/>
            <a:ext cx="10999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Hermi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7099583" y="1300497"/>
            <a:ext cx="10679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Glenn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3210484" y="5494958"/>
            <a:ext cx="9044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Èrica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6157832" y="4295123"/>
            <a:ext cx="9044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Jordi</a:t>
            </a:r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3108694" y="4355412"/>
            <a:ext cx="11079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Marta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5866691" y="548330"/>
            <a:ext cx="107112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Maria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6504708" y="2446722"/>
            <a:ext cx="7970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Ona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4692055" y="2069132"/>
            <a:ext cx="12186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Raquel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5454972" y="2969942"/>
            <a:ext cx="13115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Patricia</a:t>
            </a: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1103509" y="2592352"/>
            <a:ext cx="10086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Núria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/>
        </p:nvSpPr>
        <p:spPr>
          <a:xfrm>
            <a:off x="609600" y="16610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446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b="1" i="0" lang="ca-ES" sz="4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ENTRADES, SORTIDES I RECORREGUT</a:t>
            </a:r>
            <a:endParaRPr b="1" i="0" sz="4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607275" y="1500175"/>
            <a:ext cx="82296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ENTRADA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família  acomiada al nen/nena a la porta d’ Infantil. Tots sols entren a la seva aula on la mestra fa la rebuda.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SORTIDA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família entra per la porta d’Infantil i es dirigeix a la porta de la terrasseta de l’aula corresponent per recollir a l‘infant.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recomana que, pel bon funcionament, les entrades i les sortides es realitzin el més àgil i ordenadament possible.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 de setembre: 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08’55 a 12’55</a:t>
            </a:r>
            <a:r>
              <a:rPr b="1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 del curs: </a:t>
            </a:r>
            <a:r>
              <a:rPr b="0" i="0" lang="ca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08’55 a 12’25 i de 14’55 a 16’25. 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>
            <p:ph idx="1" type="body"/>
          </p:nvPr>
        </p:nvSpPr>
        <p:spPr>
          <a:xfrm>
            <a:off x="457200" y="1100325"/>
            <a:ext cx="8229600" cy="5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1097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148"/>
              <a:buNone/>
            </a:pPr>
            <a:r>
              <a:t/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65445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Char char="➔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2 informes (gener i juny). </a:t>
            </a:r>
            <a:endParaRPr/>
          </a:p>
          <a:p>
            <a:pPr indent="-256032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65445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Char char="➔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2 entrevistes al llarg del curs. Les pot sol·licitar la mestra o la família.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49655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65445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Char char="➔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El nostre correu per comunicacions:</a:t>
            </a:r>
            <a:endParaRPr/>
          </a:p>
          <a:p>
            <a:pPr indent="-256032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			evazqu32@camidelcros.cat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			mgilarte@camidelcros.cat 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65445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Char char="➔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Les entrevistes són:</a:t>
            </a:r>
            <a:endParaRPr/>
          </a:p>
          <a:p>
            <a:pPr indent="-242441" lvl="6" marL="1828800" rtl="0" algn="just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ct val="100000"/>
              <a:buChar char="○"/>
            </a:pPr>
            <a:r>
              <a:rPr lang="ca-ES" sz="2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P4 A, dimarts de 11’30 a 12’30h </a:t>
            </a:r>
            <a:endParaRPr/>
          </a:p>
          <a:p>
            <a:pPr indent="-242441" lvl="6" marL="1828800" rtl="0" algn="just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ct val="100000"/>
              <a:buChar char="○"/>
            </a:pPr>
            <a:r>
              <a:rPr lang="ca-ES" sz="2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P4 B, dijous de 11’30 a 12’30h </a:t>
            </a:r>
            <a:endParaRPr sz="29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COM ENS COMUNIQUEM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0787" y="977503"/>
            <a:ext cx="1439864" cy="11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ALTRES VIES DE COMUNICACIÓ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 txBox="1"/>
          <p:nvPr>
            <p:ph idx="1" type="body"/>
          </p:nvPr>
        </p:nvSpPr>
        <p:spPr>
          <a:xfrm>
            <a:off x="457200" y="1484774"/>
            <a:ext cx="8229600" cy="5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46315" lvl="0" marL="3657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Char char="➔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Circulars de l’escola a través de TPV.</a:t>
            </a:r>
            <a:endParaRPr/>
          </a:p>
          <a:p>
            <a:pPr indent="-256032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46315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➔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Cartellera de l’entrada.</a:t>
            </a:r>
            <a:endParaRPr/>
          </a:p>
          <a:p>
            <a:pPr indent="-256032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46315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➔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Nodes de l’escola:</a:t>
            </a:r>
            <a:endParaRPr/>
          </a:p>
          <a:p>
            <a:pPr indent="-228600" lvl="3" marL="1143000" rtl="0" algn="just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rPr lang="ca-ES" sz="2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http://agora.xtec.cat/esc-camidelcros</a:t>
            </a:r>
            <a:endParaRPr sz="2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3" marL="1143000" rtl="0" algn="just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6315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➔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Xarxes socials:</a:t>
            </a:r>
            <a:endParaRPr/>
          </a:p>
          <a:p>
            <a:pPr indent="0" lvl="0" marL="719999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	Facebook: Escola Camí del Cros</a:t>
            </a:r>
            <a:endParaRPr/>
          </a:p>
          <a:p>
            <a:pPr indent="0" lvl="0" marL="719999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	Twitter: @CamidelCros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719999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	Instagram: @camidelcros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335597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6078"/>
              <a:buFont typeface="Calibri"/>
              <a:buChar char="➔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Classroom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14821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/>
          <p:nvPr>
            <p:ph idx="1" type="body"/>
          </p:nvPr>
        </p:nvSpPr>
        <p:spPr>
          <a:xfrm>
            <a:off x="395536" y="177281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4"/>
              <a:buChar char="➔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És important l'assistència a l’escola. En cas d’absència cal portar  justificant o justificar-ho a la tutora. </a:t>
            </a:r>
            <a:endParaRPr/>
          </a:p>
          <a:p>
            <a:pPr indent="-256032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➔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Cal arribar puntualment a l’escola per tal de no trencar les rutines diàries del grup.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➔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Es portarà un registre d’absències i retards. 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sp>
        <p:nvSpPr>
          <p:cNvPr id="185" name="Google Shape;185;p10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i="0" lang="ca-ES" sz="4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b="0" i="0" sz="4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2014-09-12T15:00:41Z</dcterms:created>
  <dc:creator>usuari</dc:creator>
</cp:coreProperties>
</file>