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9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jUy+Q2h/h/Mznf7B32PtDufY/9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66A50D-05E2-457B-A1DE-A666F1B364F0}">
  <a:tblStyle styleId="{A066A50D-05E2-457B-A1DE-A666F1B364F0}" styleName="Table_0">
    <a:wholeTbl>
      <a:tcTxStyle b="off" i="off">
        <a:font>
          <a:latin typeface="Lucida Sans Unicode"/>
          <a:ea typeface="Lucida Sans Unicode"/>
          <a:cs typeface="Lucida Sans Unicode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F4"/>
          </a:solidFill>
        </a:fill>
      </a:tcStyle>
    </a:wholeTbl>
    <a:band1H>
      <a:tcTxStyle b="off" i="off"/>
      <a:tcStyle>
        <a:tcBdr/>
        <a:fill>
          <a:solidFill>
            <a:srgbClr val="CCDFE8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CDFE8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a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-E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495bb360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g1495bb360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-E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8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" name="Google Shape;21;p38"/>
          <p:cNvSpPr txBox="1"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sz="4800"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8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R="64008" lvl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23" name="Google Shape;23;p38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24" name="Google Shape;24;p38"/>
            <p:cNvSpPr/>
            <p:nvPr/>
          </p:nvSpPr>
          <p:spPr>
            <a:xfrm>
              <a:off x="1687513" y="4832896"/>
              <a:ext cx="7456487" cy="518816"/>
            </a:xfrm>
            <a:custGeom>
              <a:avLst/>
              <a:gdLst/>
              <a:ahLst/>
              <a:cxnLst/>
              <a:rect l="l" t="t" r="r" b="b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5" name="Google Shape;25;p38"/>
            <p:cNvSpPr/>
            <p:nvPr/>
          </p:nvSpPr>
          <p:spPr>
            <a:xfrm>
              <a:off x="35443" y="5135526"/>
              <a:ext cx="9108557" cy="838200"/>
            </a:xfrm>
            <a:custGeom>
              <a:avLst/>
              <a:gdLst/>
              <a:ahLst/>
              <a:cxnLst/>
              <a:rect l="l" t="t" r="r" b="b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6" name="Google Shape;26;p38"/>
            <p:cNvSpPr/>
            <p:nvPr/>
          </p:nvSpPr>
          <p:spPr>
            <a:xfrm>
              <a:off x="0" y="4883888"/>
              <a:ext cx="9144000" cy="1981200"/>
            </a:xfrm>
            <a:custGeom>
              <a:avLst/>
              <a:gdLst/>
              <a:ahLst/>
              <a:cxnLst/>
              <a:rect l="l" t="t" r="r" b="b"/>
              <a:pathLst>
                <a:path w="5760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27" name="Google Shape;27;p38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w="12050" cap="flat" cmpd="sng">
              <a:solidFill>
                <a:srgbClr val="93C5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" name="Google Shape;28;p3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F0F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7"/>
          <p:cNvSpPr txBox="1">
            <a:spLocks noGrp="1"/>
          </p:cNvSpPr>
          <p:nvPr>
            <p:ph type="body" idx="1"/>
          </p:nvPr>
        </p:nvSpPr>
        <p:spPr>
          <a:xfrm rot="5400000">
            <a:off x="2378965" y="-440435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47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7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7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8"/>
          <p:cNvSpPr txBox="1">
            <a:spLocks noGrp="1"/>
          </p:cNvSpPr>
          <p:nvPr>
            <p:ph type="title"/>
          </p:nvPr>
        </p:nvSpPr>
        <p:spPr>
          <a:xfrm rot="5400000">
            <a:off x="4936367" y="2182286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8"/>
          <p:cNvSpPr txBox="1">
            <a:spLocks noGrp="1"/>
          </p:cNvSpPr>
          <p:nvPr>
            <p:ph type="body" idx="1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4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8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8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sz="48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  <p:sp>
        <p:nvSpPr>
          <p:cNvPr id="43" name="Google Shape;43;p40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09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4" name="Google Shape;44;p40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09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Char char="?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Char char="?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ación" type="twoTxTwoObj">
  <p:cSld name="TWO_OBJECTS_WITH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223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Char char="?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223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2"/>
              <a:buChar char="?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4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5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sz="2500" b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body" idx="1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body" idx="2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677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Char char="?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6"/>
          <p:cNvSpPr txBox="1">
            <a:spLocks noGrp="1"/>
          </p:cNvSpPr>
          <p:nvPr>
            <p:ph type="body" idx="1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marR="18288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4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sz="3000" b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6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5" name="Google Shape;85;p46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" name="Google Shape;86;p46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87" name="Google Shape;87;p46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46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09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9" name="Google Shape;89;p46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09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" name="Google Shape;11;p37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" name="Google Shape;12;p37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13" name="Google Shape;13;p37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14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518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6" name="Google Shape;16;p37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gora.xtec.cat/esc-camidelcro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>
            <a:spLocks noGrp="1"/>
          </p:cNvSpPr>
          <p:nvPr>
            <p:ph type="ctrTitle"/>
          </p:nvPr>
        </p:nvSpPr>
        <p:spPr>
          <a:xfrm>
            <a:off x="659700" y="332650"/>
            <a:ext cx="8097900" cy="14403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REUNIÓ D’INICI DE CURS P5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Curs 2022-2023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2060847"/>
            <a:ext cx="3168352" cy="422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936" y="2852936"/>
            <a:ext cx="4979145" cy="1761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063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Font typeface="Calibri"/>
              <a:buChar char="●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Telèfon de l’AFA</a:t>
            </a:r>
            <a:endParaRPr/>
          </a:p>
          <a:p>
            <a:pPr marL="36576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720"/>
              <a:buNone/>
            </a:pPr>
            <a:r>
              <a:rPr lang="ca-ES" sz="4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616882779</a:t>
            </a:r>
            <a:endParaRPr/>
          </a:p>
          <a:p>
            <a:pPr marL="109728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És important que el tingueu gravat a la vostra agenda per tal de poder rebre informació. </a:t>
            </a:r>
            <a:endParaRPr/>
          </a:p>
          <a:p>
            <a:pPr marL="109728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AFA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ANIVERSARIS  I  JOGUINES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65760" lvl="0" indent="-1282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000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45668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Noto Sans Symbols"/>
              <a:buChar char="▪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Aniversaris: no es pot portar menjar que no sigui comprat.</a:t>
            </a:r>
            <a:endParaRPr/>
          </a:p>
          <a:p>
            <a:pPr marL="36576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Noto Sans Symbols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45668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Noto Sans Symbols"/>
              <a:buChar char="▪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No es poden donar targetes d’invitació d’aniversaris dins de la classe.</a:t>
            </a:r>
            <a:endParaRPr/>
          </a:p>
          <a:p>
            <a:pPr marL="365760" lvl="0" indent="-128219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Noto Sans Symbols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45668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Noto Sans Symbols"/>
              <a:buChar char="▪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A l’escola NO es poden portar joguines, cromos, vambes de rodes, vambes amb llums, motxilles amb rodes...</a:t>
            </a:r>
            <a:endParaRPr/>
          </a:p>
          <a:p>
            <a:pPr marL="109728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1482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HIGIENE I SALUT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8229600" cy="52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320243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Cal venir net a l’escola.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320243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No venir a l’escola quan tingui: febre, vòmits, mal de cap o de coll, malestar general, dificultats respiratòries, diarrea, erupcions contagioses, polls i llémenes.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320243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Administració de medicaments amb recepta mèdica i autorització signada.</a:t>
            </a:r>
            <a:endParaRPr sz="1800" b="0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320243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ca-ES" sz="1800" b="0" strike="noStrike">
                <a:latin typeface="Calibri"/>
                <a:ea typeface="Calibri"/>
                <a:cs typeface="Calibri"/>
                <a:sym typeface="Calibri"/>
              </a:rPr>
              <a:t>Autorització administració paracetamol (signatura digital).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320243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La cobertura mèdica dels alumnes és la mateixa que la de les famílies.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320243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Si hi ha algun canvi en les al·lèrgies cal  informar a la mestra.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320243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ca-ES" sz="1800" b="1">
                <a:latin typeface="Calibri"/>
                <a:ea typeface="Calibri"/>
                <a:cs typeface="Calibri"/>
                <a:sym typeface="Calibri"/>
              </a:rPr>
              <a:t>Portar una caixa de mocadors de paper, un paquet de tovalloletes i dos rotllos de paper de cuina.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320243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Cal portar cada dia a dins la motxilla una </a:t>
            </a:r>
            <a:r>
              <a:rPr lang="ca-ES" sz="1800" b="1">
                <a:latin typeface="Calibri"/>
                <a:ea typeface="Calibri"/>
                <a:cs typeface="Calibri"/>
                <a:sym typeface="Calibri"/>
              </a:rPr>
              <a:t>cantimplora d’aigua amb el nom.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320243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Esmorzars a dins d’una </a:t>
            </a:r>
            <a:r>
              <a:rPr lang="ca-ES" sz="1800" b="1" u="sng">
                <a:latin typeface="Calibri"/>
                <a:ea typeface="Calibri"/>
                <a:cs typeface="Calibri"/>
                <a:sym typeface="Calibri"/>
              </a:rPr>
              <a:t>carmanyola (marcada amb el nom):</a:t>
            </a: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         </a:t>
            </a:r>
            <a:endParaRPr sz="1800"/>
          </a:p>
          <a:p>
            <a:pPr marL="3959999" lvl="1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Dilluns i dimecres entrepà.</a:t>
            </a:r>
            <a:endParaRPr sz="1800" b="1" u="sng">
              <a:latin typeface="Calibri"/>
              <a:ea typeface="Calibri"/>
              <a:cs typeface="Calibri"/>
              <a:sym typeface="Calibri"/>
            </a:endParaRPr>
          </a:p>
          <a:p>
            <a:pPr marL="3959999" lvl="1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Dimarts i dijous fruita. </a:t>
            </a:r>
            <a:endParaRPr sz="1800"/>
          </a:p>
          <a:p>
            <a:pPr marL="3959999" lvl="1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Divendres lliure.</a:t>
            </a:r>
            <a:endParaRPr sz="1800"/>
          </a:p>
          <a:p>
            <a:pPr marL="621792" lvl="1" indent="-228600" algn="just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SzPts val="1140"/>
              <a:buNone/>
            </a:pPr>
            <a:r>
              <a:rPr lang="ca-ES" sz="1200">
                <a:latin typeface="Calibri"/>
                <a:ea typeface="Calibri"/>
                <a:cs typeface="Calibri"/>
                <a:sym typeface="Calibri"/>
              </a:rPr>
              <a:t>			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21792" lvl="1" indent="-239584" algn="just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Recomanem portar roba i calçat còmode per venir a l’escola.</a:t>
            </a:r>
            <a:endParaRPr/>
          </a:p>
          <a:p>
            <a:pPr marL="621792" lvl="1" indent="0" algn="just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300"/>
              <a:buFont typeface="Noto Sans Symbols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621792" lvl="1" indent="-239584" algn="just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La roba, les motxilles i les carmanyoles han d’anar marcades amb el nom i curs.</a:t>
            </a:r>
            <a:endParaRPr/>
          </a:p>
          <a:p>
            <a:pPr marL="621792" lvl="1" indent="-82550" algn="just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300"/>
              <a:buFont typeface="Noto Sans Symbols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621792" lvl="1" indent="-239584" algn="just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La motxilla, la carmanyola i l’ampolla l’han de poder obrir i tancar sols.</a:t>
            </a:r>
            <a:endParaRPr/>
          </a:p>
          <a:p>
            <a:pPr marL="109728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64"/>
              <a:buFont typeface="Noto Sans Symbols"/>
              <a:buNone/>
            </a:pP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621792" lvl="1" indent="-239584" algn="just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Els abrics, jaquetes, jerseis i bates han de tenir betes per poder-ho penjar.</a:t>
            </a:r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ASPECTES A TENIR EN COMPTE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"/>
          <p:cNvSpPr txBox="1">
            <a:spLocks noGrp="1"/>
          </p:cNvSpPr>
          <p:nvPr>
            <p:ph type="body" idx="1"/>
          </p:nvPr>
        </p:nvSpPr>
        <p:spPr>
          <a:xfrm>
            <a:off x="302840" y="1481328"/>
            <a:ext cx="8589640" cy="5110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1178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76"/>
              <a:buNone/>
            </a:pPr>
            <a:endParaRPr sz="32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Font typeface="Noto Sans Symbols"/>
              <a:buChar char="▪"/>
            </a:pPr>
            <a:r>
              <a:rPr lang="ca-ES" sz="32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Aquest curs intentarem reprendre el servei de biblioteca escolar.</a:t>
            </a:r>
            <a:endParaRPr/>
          </a:p>
          <a:p>
            <a:pPr marL="365760" lvl="0" indent="-256032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None/>
            </a:pPr>
            <a:endParaRPr sz="3200" b="0" strike="noStrike">
              <a:latin typeface="Arial"/>
              <a:ea typeface="Arial"/>
              <a:cs typeface="Arial"/>
              <a:sym typeface="Arial"/>
            </a:endParaRPr>
          </a:p>
          <a:p>
            <a:pPr marL="365760" lvl="0" indent="-256032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Font typeface="Noto Sans Symbols"/>
              <a:buChar char="▪"/>
            </a:pPr>
            <a:r>
              <a:rPr lang="ca-E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 recordem que teniu disponibles tots els serveis de la Biblioteca Pompeu Fabra.</a:t>
            </a:r>
            <a:endParaRPr sz="3200" b="0" strike="noStrike">
              <a:latin typeface="Arial"/>
              <a:ea typeface="Arial"/>
              <a:cs typeface="Arial"/>
              <a:sym typeface="Arial"/>
            </a:endParaRPr>
          </a:p>
          <a:p>
            <a:pPr marL="365760" lvl="0" indent="-11785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None/>
            </a:pPr>
            <a:endParaRPr sz="3200" b="0" strike="noStrike">
              <a:latin typeface="Arial"/>
              <a:ea typeface="Arial"/>
              <a:cs typeface="Arial"/>
              <a:sym typeface="Arial"/>
            </a:endParaRPr>
          </a:p>
          <a:p>
            <a:pPr marL="365760" lvl="0" indent="-11785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None/>
            </a:pPr>
            <a:endParaRPr sz="3200" b="0" strike="noStrike">
              <a:latin typeface="Arial"/>
              <a:ea typeface="Arial"/>
              <a:cs typeface="Arial"/>
              <a:sym typeface="Arial"/>
            </a:endParaRPr>
          </a:p>
          <a:p>
            <a:pPr marL="621792" lvl="1" indent="-228600" algn="just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200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139446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BIBLIOTECA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143000"/>
          </a:xfrm>
          <a:prstGeom prst="rect">
            <a:avLst/>
          </a:prstGeom>
          <a:solidFill>
            <a:srgbClr val="77D5E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COMUNITAT D’APRENENTATGE     (Actuacions educatives d’èxit)</a:t>
            </a:r>
            <a:endParaRPr/>
          </a:p>
        </p:txBody>
      </p:sp>
      <p:sp>
        <p:nvSpPr>
          <p:cNvPr id="208" name="Google Shape;208;p16"/>
          <p:cNvSpPr txBox="1">
            <a:spLocks noGrp="1"/>
          </p:cNvSpPr>
          <p:nvPr>
            <p:ph type="body" idx="1"/>
          </p:nvPr>
        </p:nvSpPr>
        <p:spPr>
          <a:xfrm>
            <a:off x="457200" y="1481325"/>
            <a:ext cx="8229600" cy="51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65760" lvl="0" indent="-23858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000"/>
              <a:buFont typeface="Noto Sans Symbols"/>
              <a:buChar char="▪"/>
            </a:pPr>
            <a:r>
              <a:rPr lang="ca-ES" b="1">
                <a:latin typeface="Calibri"/>
                <a:ea typeface="Calibri"/>
                <a:cs typeface="Calibri"/>
                <a:sym typeface="Calibri"/>
              </a:rPr>
              <a:t>GRUPS INTERACTIUS MATEMÀTIQUES I LLENGUA: </a:t>
            </a:r>
            <a:r>
              <a:rPr lang="ca-ES" sz="2829">
                <a:latin typeface="Calibri"/>
                <a:ea typeface="Calibri"/>
                <a:cs typeface="Calibri"/>
                <a:sym typeface="Calibri"/>
              </a:rPr>
              <a:t>Quatre grups i quatre activitats diferents amb un mínim de dos mestres a l’aula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ca-ES" sz="1300">
                <a:solidFill>
                  <a:srgbClr val="FF0000"/>
                </a:solidFill>
              </a:rPr>
              <a:t>		P5 A</a:t>
            </a:r>
            <a:r>
              <a:rPr lang="ca-ES" sz="1400"/>
              <a:t>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ca-ES" sz="1400"/>
              <a:t>		Grup Interactiu de llengua: DIJOUS de 9’00h a 10’30 h. </a:t>
            </a:r>
            <a:endParaRPr sz="1400"/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ca-ES" sz="1400"/>
              <a:t>		Grup Interactiu de matemàtiques : DIMECRES de 15’00h a 16’15h.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00">
              <a:solidFill>
                <a:srgbClr val="FF0000"/>
              </a:solidFill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ca-ES" sz="1300">
                <a:solidFill>
                  <a:srgbClr val="FF0000"/>
                </a:solidFill>
              </a:rPr>
              <a:t>	P5B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ca-ES" sz="1300"/>
              <a:t>		Grup Interactiu de llengua: DIMECRES de 9’00h a 10’30h. </a:t>
            </a:r>
            <a:endParaRPr sz="1300"/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ca-ES" sz="1300"/>
              <a:t>		Grup Interactiu de matemàtiques: DIMARTS 15’00h a 16’15h.</a:t>
            </a:r>
            <a:endParaRPr sz="1300"/>
          </a:p>
          <a:p>
            <a:pPr marL="365760" lvl="0" indent="-175717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Noto Sans Symbols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1080000" lvl="0" indent="-234663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0970"/>
              <a:buFont typeface="Noto Sans Symbols"/>
              <a:buChar char="▪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VOLUNTARIAT: </a:t>
            </a:r>
            <a:r>
              <a:rPr lang="ca-E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ca-ES" sz="28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orsa de voluntaris per grups interactius. Penjarem un calend</a:t>
            </a:r>
            <a:r>
              <a:rPr lang="ca-E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ari a les portes de l’aula i us podreu anar apuntant.</a:t>
            </a:r>
            <a:endParaRPr sz="2800" b="0" strike="noStrik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09728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Noto Sans Symbols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36272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96819"/>
              <a:buFont typeface="Noto Sans Symbols"/>
              <a:buChar char="▪"/>
            </a:pPr>
            <a:r>
              <a:rPr lang="ca-ES" b="1">
                <a:latin typeface="Calibri"/>
                <a:ea typeface="Calibri"/>
                <a:cs typeface="Calibri"/>
                <a:sym typeface="Calibri"/>
              </a:rPr>
              <a:t>TERTÚLIES LITERÀRIES DIALÒGIQUES: </a:t>
            </a:r>
            <a:r>
              <a:rPr lang="ca-ES" sz="2400">
                <a:latin typeface="Calibri"/>
                <a:ea typeface="Calibri"/>
                <a:cs typeface="Calibri"/>
                <a:sym typeface="Calibri"/>
              </a:rPr>
              <a:t>Lectura de clàssics universals.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5806"/>
              <a:buFont typeface="Noto Sans Symbols"/>
              <a:buNone/>
            </a:pP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38543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76500"/>
              <a:buFont typeface="Noto Sans Symbols"/>
              <a:buChar char="▪"/>
            </a:pPr>
            <a:r>
              <a:rPr lang="ca-ES" b="1">
                <a:latin typeface="Calibri"/>
                <a:ea typeface="Calibri"/>
                <a:cs typeface="Calibri"/>
                <a:sym typeface="Calibri"/>
              </a:rPr>
              <a:t>MODEL DIALÒGIC DE PREVENCIÓ I RESOLUCIÓ DE CONFLICTES:</a:t>
            </a:r>
            <a:r>
              <a:rPr lang="ca-ES" sz="2400">
                <a:latin typeface="Calibri"/>
                <a:ea typeface="Calibri"/>
                <a:cs typeface="Calibri"/>
                <a:sym typeface="Calibri"/>
              </a:rPr>
              <a:t> Norma d’escola i el Club dels Valents.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5806"/>
              <a:buFont typeface="Noto Sans Symbols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63612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ca-ES" b="1">
                <a:latin typeface="Calibri"/>
                <a:ea typeface="Calibri"/>
                <a:cs typeface="Calibri"/>
                <a:sym typeface="Calibri"/>
              </a:rPr>
              <a:t>COMISSIONS MIXTES:</a:t>
            </a:r>
            <a:r>
              <a:rPr lang="ca-ES" sz="24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2400">
                <a:latin typeface="Calibri"/>
                <a:ea typeface="Calibri"/>
                <a:cs typeface="Calibri"/>
                <a:sym typeface="Calibri"/>
              </a:rPr>
              <a:t>Es tornaran a activar aquest curs, ja us anirem informant.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66599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Noto Sans Symbols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body" idx="1"/>
          </p:nvPr>
        </p:nvSpPr>
        <p:spPr>
          <a:xfrm>
            <a:off x="457200" y="1412776"/>
            <a:ext cx="8229600" cy="496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139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365760" lvl="0" indent="-256032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   A Educació infantil treballem de manera globalitzada, però tenim en compte 3 àrees:</a:t>
            </a:r>
            <a:endParaRPr/>
          </a:p>
          <a:p>
            <a:pPr marL="109728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979488" lvl="0" indent="-255586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904"/>
              <a:buFont typeface="Noto Sans Symbols"/>
              <a:buChar char="▪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Descoberta d’un mateix i dels altres</a:t>
            </a:r>
            <a:endParaRPr/>
          </a:p>
          <a:p>
            <a:pPr marL="979488" lvl="0" indent="-255586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904"/>
              <a:buFont typeface="Noto Sans Symbols"/>
              <a:buChar char="▪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Descoberta de l’entorn</a:t>
            </a:r>
            <a:endParaRPr/>
          </a:p>
          <a:p>
            <a:pPr marL="979488" lvl="0" indent="-255586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904"/>
              <a:buFont typeface="Noto Sans Symbols"/>
              <a:buChar char="▪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Comunicació i llenguatges</a:t>
            </a:r>
            <a:endParaRPr/>
          </a:p>
          <a:p>
            <a:pPr marL="36576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109728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sp>
        <p:nvSpPr>
          <p:cNvPr id="214" name="Google Shape;214;p15"/>
          <p:cNvSpPr txBox="1"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QUÈ FEM?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4148" y="743513"/>
            <a:ext cx="1871662" cy="1024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"/>
          <p:cNvSpPr txBox="1">
            <a:spLocks noGrp="1"/>
          </p:cNvSpPr>
          <p:nvPr>
            <p:ph type="title"/>
          </p:nvPr>
        </p:nvSpPr>
        <p:spPr>
          <a:xfrm>
            <a:off x="3203848" y="5157192"/>
            <a:ext cx="4906888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ucida Sans"/>
              <a:buNone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PSICOMOTRICITAT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20" descr="30 CARNAVAL (1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6473"/>
          <a:stretch/>
        </p:blipFill>
        <p:spPr>
          <a:xfrm>
            <a:off x="1979712" y="1412776"/>
            <a:ext cx="5753612" cy="360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0"/>
          <p:cNvSpPr txBox="1"/>
          <p:nvPr/>
        </p:nvSpPr>
        <p:spPr>
          <a:xfrm>
            <a:off x="611560" y="116632"/>
            <a:ext cx="8229600" cy="864096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 sz="41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 HO FEM?</a:t>
            </a:r>
            <a:endParaRPr sz="41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1" descr="37 PSICO (6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789" y="476672"/>
            <a:ext cx="4564066" cy="34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1" descr="37 PSICO (16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b="9891"/>
          <a:stretch/>
        </p:blipFill>
        <p:spPr>
          <a:xfrm>
            <a:off x="3131840" y="2708920"/>
            <a:ext cx="5529039" cy="3736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2" descr="P3230015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646152"/>
            <a:ext cx="6768752" cy="5076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9441" y="3758725"/>
            <a:ext cx="3034550" cy="3033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>
            <a:spLocks noGrp="1"/>
          </p:cNvSpPr>
          <p:nvPr>
            <p:ph type="body" idx="1"/>
          </p:nvPr>
        </p:nvSpPr>
        <p:spPr>
          <a:xfrm>
            <a:off x="467544" y="206084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ca-ES" sz="3200" b="1">
                <a:latin typeface="Calibri"/>
                <a:ea typeface="Calibri"/>
                <a:cs typeface="Calibri"/>
                <a:sym typeface="Calibri"/>
              </a:rPr>
              <a:t>DIRECTOR</a:t>
            </a: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:  Sergi Luque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Font typeface="Noto Sans Symbols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ca-ES" sz="3200" b="1">
                <a:latin typeface="Calibri"/>
                <a:ea typeface="Calibri"/>
                <a:cs typeface="Calibri"/>
                <a:sym typeface="Calibri"/>
              </a:rPr>
              <a:t>CAP D’ESTUDIS</a:t>
            </a: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: Jordana Garcia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Font typeface="Noto Sans Symbols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ca-ES" sz="3200" b="1">
                <a:latin typeface="Calibri"/>
                <a:ea typeface="Calibri"/>
                <a:cs typeface="Calibri"/>
                <a:sym typeface="Calibri"/>
              </a:rPr>
              <a:t>SECRETÀRIA</a:t>
            </a: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: Carme Jarque</a:t>
            </a:r>
            <a:endParaRPr/>
          </a:p>
          <a:p>
            <a:pPr marL="109728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EQUIP DIRECTIU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3" descr="20141010_103747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31640" y="620688"/>
            <a:ext cx="7052601" cy="528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CIÈNCIES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26" descr="14 ciencies (2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1268760"/>
            <a:ext cx="8046156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4"/>
          <p:cNvSpPr txBox="1">
            <a:spLocks noGrp="1"/>
          </p:cNvSpPr>
          <p:nvPr>
            <p:ph type="title"/>
          </p:nvPr>
        </p:nvSpPr>
        <p:spPr>
          <a:xfrm>
            <a:off x="3923928" y="5589240"/>
            <a:ext cx="4752528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/>
              <a:t>             </a:t>
            </a: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PLÀSTICA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24" descr="29 tallers (6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548680"/>
            <a:ext cx="8320924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5"/>
          <p:cNvSpPr txBox="1"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/>
              <a:t>        </a:t>
            </a: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GRUPS INTERACTIUS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25" descr="20141104_092807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1196751"/>
            <a:ext cx="4032448" cy="302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5" descr="20141104_092807.jpg"/>
          <p:cNvPicPr preferRelativeResize="0"/>
          <p:nvPr/>
        </p:nvPicPr>
        <p:blipFill rotWithShape="1">
          <a:blip r:embed="rId4">
            <a:alphaModFix/>
          </a:blip>
          <a:srcRect l="5702" b="16360"/>
          <a:stretch/>
        </p:blipFill>
        <p:spPr>
          <a:xfrm>
            <a:off x="3923928" y="3068960"/>
            <a:ext cx="4654702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"/>
          <p:cNvSpPr txBox="1">
            <a:spLocks noGrp="1"/>
          </p:cNvSpPr>
          <p:nvPr>
            <p:ph type="body" idx="1"/>
          </p:nvPr>
        </p:nvSpPr>
        <p:spPr>
          <a:xfrm>
            <a:off x="285721" y="738668"/>
            <a:ext cx="8572500" cy="59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    Aquest curs seguirem treballant les matemàtiques de manera manipulativa, vivencial i tenint en compte tots els blocs de l’àrea. Farem servir el material del projecte Innovamat: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899999" lvl="0" indent="-276224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Material dels alumnes: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435225" lvl="1" indent="-241300" algn="just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Carpeta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435225" lvl="1" indent="-241300" algn="just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Trencaclosques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435225" lvl="1" indent="-241300" algn="just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Revista per explicar el projecte a les famílies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435225" lvl="1" indent="-241300" algn="just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Fulls de registre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435225" lvl="1" indent="-241300" algn="just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Làmines narratives amb els adhesius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435225" lvl="1" indent="-241300" algn="just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Llicència per a la plataforma digital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899999" lvl="0" indent="-276224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Material d’aula: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7"/>
          <p:cNvSpPr txBox="1">
            <a:spLocks noGrp="1"/>
          </p:cNvSpPr>
          <p:nvPr>
            <p:ph type="title"/>
          </p:nvPr>
        </p:nvSpPr>
        <p:spPr>
          <a:xfrm>
            <a:off x="310000" y="-17129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INNOVAMAT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9275" y="3948675"/>
            <a:ext cx="5946399" cy="279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 sz="410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ALTRES  RECURSOS</a:t>
            </a:r>
            <a:endParaRPr sz="410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28" descr="C:\Users\Prof\Downloads\IMG2021090214182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0462" t="3985" r="7326" b="8322"/>
          <a:stretch/>
        </p:blipFill>
        <p:spPr>
          <a:xfrm>
            <a:off x="3849872" y="2509325"/>
            <a:ext cx="4686600" cy="37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8"/>
          <p:cNvSpPr txBox="1"/>
          <p:nvPr/>
        </p:nvSpPr>
        <p:spPr>
          <a:xfrm>
            <a:off x="971600" y="1700808"/>
            <a:ext cx="68409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8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•"/>
            </a:pPr>
            <a:r>
              <a:rPr lang="ca-E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Classroom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8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•"/>
            </a:pPr>
            <a:r>
              <a:rPr lang="ca-E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Recursos viatgers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/>
          <p:cNvSpPr txBox="1">
            <a:spLocks noGrp="1"/>
          </p:cNvSpPr>
          <p:nvPr>
            <p:ph type="title"/>
          </p:nvPr>
        </p:nvSpPr>
        <p:spPr>
          <a:xfrm>
            <a:off x="5004048" y="5877272"/>
            <a:ext cx="2962672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7688"/>
              <a:buFont typeface="Lucida Sans"/>
              <a:buNone/>
            </a:pPr>
            <a:r>
              <a:rPr lang="ca-ES"/>
              <a:t> </a:t>
            </a:r>
            <a:r>
              <a:rPr lang="ca-ES" sz="4000">
                <a:latin typeface="Calibri"/>
                <a:ea typeface="Calibri"/>
                <a:cs typeface="Calibri"/>
                <a:sym typeface="Calibri"/>
              </a:rPr>
              <a:t>PANELLETS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29" descr="13 PANELLETS (11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47664" y="1196752"/>
            <a:ext cx="612068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9"/>
          <p:cNvSpPr txBox="1"/>
          <p:nvPr/>
        </p:nvSpPr>
        <p:spPr>
          <a:xfrm>
            <a:off x="611560" y="116632"/>
            <a:ext cx="8229600" cy="864096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 sz="41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FESTES I TRADICIONS</a:t>
            </a:r>
            <a:endParaRPr sz="41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CASTANYADA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30" descr="20141031_101815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1340768"/>
            <a:ext cx="8046156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ANEM A COMPRAR EL SABRE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31" descr="16 SABRE (1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2"/>
          <p:cNvSpPr txBox="1"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CARNAVAL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32" descr="30 CARNAVAL (17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03649" y="1211618"/>
            <a:ext cx="6552728" cy="4914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495bb36004_0_0"/>
          <p:cNvSpPr txBox="1">
            <a:spLocks noGrp="1"/>
          </p:cNvSpPr>
          <p:nvPr>
            <p:ph type="body" idx="1"/>
          </p:nvPr>
        </p:nvSpPr>
        <p:spPr>
          <a:xfrm>
            <a:off x="467544" y="206084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4048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ca-ES" sz="3000" b="1">
                <a:latin typeface="Calibri"/>
                <a:ea typeface="Calibri"/>
                <a:cs typeface="Calibri"/>
                <a:sym typeface="Calibri"/>
              </a:rPr>
              <a:t>ADMINISTRATIVA</a:t>
            </a: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:  Nuri Calverons</a:t>
            </a:r>
            <a:endParaRPr sz="2500"/>
          </a:p>
          <a:p>
            <a:pPr marL="457200" lvl="0" indent="-4048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ca-ES" sz="3000" b="1">
                <a:latin typeface="Calibri"/>
                <a:ea typeface="Calibri"/>
                <a:cs typeface="Calibri"/>
                <a:sym typeface="Calibri"/>
              </a:rPr>
              <a:t>VETLLADORA</a:t>
            </a: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: Maria Verde</a:t>
            </a:r>
            <a:endParaRPr sz="2500"/>
          </a:p>
          <a:p>
            <a:pPr marL="457200" lvl="0" indent="-4048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ca-ES" sz="3000" b="1">
                <a:latin typeface="Calibri"/>
                <a:ea typeface="Calibri"/>
                <a:cs typeface="Calibri"/>
                <a:sym typeface="Calibri"/>
              </a:rPr>
              <a:t>CONSERGE</a:t>
            </a: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: David Martínez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48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ca-ES" sz="3000" b="1">
                <a:latin typeface="Calibri"/>
                <a:ea typeface="Calibri"/>
                <a:cs typeface="Calibri"/>
                <a:sym typeface="Calibri"/>
              </a:rPr>
              <a:t>TIS </a:t>
            </a: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(Tècnica d’Integració Social): Èrica Busto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48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ca-ES" sz="3000" b="1">
                <a:latin typeface="Calibri"/>
                <a:ea typeface="Calibri"/>
                <a:cs typeface="Calibri"/>
                <a:sym typeface="Calibri"/>
              </a:rPr>
              <a:t>TEI </a:t>
            </a: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(Tècnica d’Educació Infantil): Sílvia Capdevila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48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ca-ES" sz="3000" b="1">
                <a:latin typeface="Calibri"/>
                <a:ea typeface="Calibri"/>
                <a:cs typeface="Calibri"/>
                <a:sym typeface="Calibri"/>
              </a:rPr>
              <a:t>EEE </a:t>
            </a: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(Educadora d’Educació Especial): Marta Pedro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1" name="Google Shape;121;g1495bb36004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 sz="3800">
                <a:latin typeface="Calibri"/>
                <a:ea typeface="Calibri"/>
                <a:cs typeface="Calibri"/>
                <a:sym typeface="Calibri"/>
              </a:rPr>
              <a:t>PERSONAL D’ADMINISTRACIÓ I SERVEIS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3"/>
          <p:cNvSpPr txBox="1">
            <a:spLocks noGrp="1"/>
          </p:cNvSpPr>
          <p:nvPr>
            <p:ph type="title"/>
          </p:nvPr>
        </p:nvSpPr>
        <p:spPr>
          <a:xfrm>
            <a:off x="2357422" y="214290"/>
            <a:ext cx="5122912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ucida Sans"/>
              <a:buNone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BOSC DE CAN GARÍ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33" descr="1 BOSC DE CAN GARI (11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47664" y="1196752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ILURO PARK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34" descr="33 ILUROPARK (5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1331768"/>
            <a:ext cx="7883299" cy="443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5" descr="31 TURO DE CERDANYOLA (83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330501" y="1026897"/>
            <a:ext cx="6500858" cy="4875644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5"/>
          <p:cNvSpPr txBox="1"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TURÓ DE CERDANYOLA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"/>
          <p:cNvSpPr txBox="1">
            <a:spLocks noGrp="1"/>
          </p:cNvSpPr>
          <p:nvPr>
            <p:ph type="body" idx="1"/>
          </p:nvPr>
        </p:nvSpPr>
        <p:spPr>
          <a:xfrm>
            <a:off x="395536" y="1268760"/>
            <a:ext cx="4176464" cy="496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109728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3513"/>
              <a:buNone/>
            </a:pPr>
            <a:r>
              <a:rPr lang="ca-ES" sz="2200" b="1">
                <a:latin typeface="Calibri"/>
                <a:ea typeface="Calibri"/>
                <a:cs typeface="Calibri"/>
                <a:sym typeface="Calibri"/>
              </a:rPr>
              <a:t>El pagament es farà a través del TPV (recomanem fer-ho per l’aplicació). </a:t>
            </a:r>
            <a:endParaRPr/>
          </a:p>
          <a:p>
            <a:pPr marL="109728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73513"/>
              <a:buNone/>
            </a:pPr>
            <a:r>
              <a:rPr lang="ca-ES" sz="2200" b="1">
                <a:latin typeface="Calibri"/>
                <a:ea typeface="Calibri"/>
                <a:cs typeface="Calibri"/>
                <a:sym typeface="Calibri"/>
              </a:rPr>
              <a:t>El pagament es farà sortida per sortida. </a:t>
            </a:r>
            <a:endParaRPr/>
          </a:p>
          <a:p>
            <a:pPr marL="109728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73513"/>
              <a:buNone/>
            </a:pPr>
            <a:r>
              <a:rPr lang="ca-ES" sz="2200" b="1">
                <a:latin typeface="Calibri"/>
                <a:ea typeface="Calibri"/>
                <a:cs typeface="Calibri"/>
                <a:sym typeface="Calibri"/>
              </a:rPr>
              <a:t>El TPV es tancarà 2 dies abans de cada sortida. </a:t>
            </a:r>
            <a:endParaRPr/>
          </a:p>
          <a:p>
            <a:pPr marL="109728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73513"/>
              <a:buNone/>
            </a:pPr>
            <a:r>
              <a:rPr lang="ca-ES" sz="2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 cop tancat no s’admetrà cap pagament.</a:t>
            </a:r>
            <a:endParaRPr/>
          </a:p>
          <a:p>
            <a:pPr marL="109728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60147"/>
              <a:buNone/>
            </a:pPr>
            <a:r>
              <a:rPr lang="ca-ES" sz="2200" b="1">
                <a:latin typeface="Calibri"/>
                <a:ea typeface="Calibri"/>
                <a:cs typeface="Calibri"/>
                <a:sym typeface="Calibri"/>
              </a:rPr>
              <a:t>És important que tingueu signada l’autorització de sortides. 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60147"/>
              <a:buNone/>
            </a:pPr>
            <a:r>
              <a:rPr lang="ca-ES" sz="2200" b="1">
                <a:latin typeface="Calibri"/>
                <a:ea typeface="Calibri"/>
                <a:cs typeface="Calibri"/>
                <a:sym typeface="Calibri"/>
              </a:rPr>
              <a:t>Les sortides amb un * són de mig dia.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60147"/>
              <a:buNone/>
            </a:pPr>
            <a:r>
              <a:rPr lang="ca-ES" sz="2200" b="1">
                <a:latin typeface="Calibri"/>
                <a:ea typeface="Calibri"/>
                <a:cs typeface="Calibri"/>
                <a:sym typeface="Calibri"/>
              </a:rPr>
              <a:t>2 dels 3 teatres estaran subvencionats per l’escola.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SORTIDES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3" name="Google Shape;323;p18"/>
          <p:cNvGraphicFramePr/>
          <p:nvPr/>
        </p:nvGraphicFramePr>
        <p:xfrm>
          <a:off x="5500694" y="1214422"/>
          <a:ext cx="3096350" cy="5237244"/>
        </p:xfrm>
        <a:graphic>
          <a:graphicData uri="http://schemas.openxmlformats.org/drawingml/2006/table">
            <a:tbl>
              <a:tblPr firstRow="1" bandRow="1">
                <a:noFill/>
                <a:tableStyleId>{A066A50D-05E2-457B-A1DE-A666F1B364F0}</a:tableStyleId>
              </a:tblPr>
              <a:tblGrid>
                <a:gridCol w="309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PRIMER TRIMESTRE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A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r>
                        <a:rPr lang="ca-ES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Bosc de Can Garí </a:t>
                      </a:r>
                      <a:endParaRPr sz="16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*Mercat de Cerdanyola </a:t>
                      </a:r>
                      <a:endParaRPr sz="16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*Teatre: “Pintamúsica” 9-11-22</a:t>
                      </a:r>
                      <a:endParaRPr sz="16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*Santa Cecília 25-11-22</a:t>
                      </a:r>
                      <a:endParaRPr sz="16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*Paradetes de Santa Llúcia 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SEGON TRIMESTRE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A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Teatre “</a:t>
                      </a: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rateta Martina i el Ratolí Serafí</a:t>
                      </a:r>
                      <a:r>
                        <a:rPr lang="ca-ES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” 18-</a:t>
                      </a: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ca-ES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</a:t>
                      </a: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6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Dijous llarder (subvencionada AMPA) </a:t>
                      </a: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r>
                        <a:rPr lang="ca-ES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-2-2</a:t>
                      </a: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6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Teatre “</a:t>
                      </a: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Terra</a:t>
                      </a:r>
                      <a:r>
                        <a:rPr lang="ca-ES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” </a:t>
                      </a: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r>
                        <a:rPr lang="ca-ES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-3-2</a:t>
                      </a: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6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Turó de Cerdanyola </a:t>
                      </a:r>
                      <a:endParaRPr sz="16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Iluro Park </a:t>
                      </a: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31-3</a:t>
                      </a:r>
                      <a:r>
                        <a:rPr lang="ca-ES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</a:t>
                      </a: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ca-ES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TERCER TRIMESTRE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A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Fundació Mona 18-4-23</a:t>
                      </a:r>
                      <a:endParaRPr sz="16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Residència d’avis (a concretar)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Colònies 4 i 5-5-23</a:t>
                      </a:r>
                      <a:endParaRPr sz="16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4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6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La platja 21-6-</a:t>
                      </a:r>
                      <a:r>
                        <a:rPr lang="ca-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 sz="16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972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109728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109728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GRÀCIES PER LA VOSTRA ATENCIÓ</a:t>
            </a:r>
            <a:endParaRPr/>
          </a:p>
          <a:p>
            <a:pPr marL="109728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BENVINGUTS I BON CURS 2022 - 2023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                PRECS I PREGUNTES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Calibri"/>
              <a:buNone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EQUIP DE MESTRES D’EDUCACIÓ INFANTIL</a:t>
            </a:r>
            <a:endParaRPr/>
          </a:p>
        </p:txBody>
      </p:sp>
      <p:pic>
        <p:nvPicPr>
          <p:cNvPr id="127" name="Google Shape;12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0837" y="2142723"/>
            <a:ext cx="1801813" cy="181768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>
            <a:spLocks noGrp="1"/>
          </p:cNvSpPr>
          <p:nvPr>
            <p:ph type="body" idx="1"/>
          </p:nvPr>
        </p:nvSpPr>
        <p:spPr>
          <a:xfrm>
            <a:off x="685800" y="1709925"/>
            <a:ext cx="6622500" cy="48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365760" lvl="0" indent="-243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▪"/>
            </a:pPr>
            <a:r>
              <a:rPr lang="ca-ES" sz="3600" dirty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3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TUTORA P3 A: </a:t>
            </a:r>
            <a:r>
              <a:rPr lang="ca-ES" sz="3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Hermi</a:t>
            </a:r>
            <a:r>
              <a:rPr lang="ca-ES" sz="3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Moreno</a:t>
            </a:r>
            <a:endParaRPr dirty="0"/>
          </a:p>
          <a:p>
            <a:pPr marL="365760" lvl="0" indent="-243000" algn="l" rtl="0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▪"/>
            </a:pPr>
            <a:r>
              <a:rPr lang="ca-ES" sz="3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TUTORA P3 B: Maria </a:t>
            </a:r>
            <a:r>
              <a:rPr lang="ca-ES" sz="3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Vilajuana</a:t>
            </a:r>
            <a:endParaRPr sz="3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43000" algn="l" rtl="0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▪"/>
            </a:pPr>
            <a:r>
              <a:rPr lang="ca-ES" sz="3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3600" dirty="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ca-ES" sz="3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UTORA P4 A: Eli Vázquez</a:t>
            </a:r>
            <a:endParaRPr sz="3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43000" algn="l" rtl="0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▪"/>
            </a:pPr>
            <a:r>
              <a:rPr lang="ca-ES" sz="3600" dirty="0">
                <a:latin typeface="Calibri"/>
                <a:ea typeface="Calibri"/>
                <a:cs typeface="Calibri"/>
                <a:sym typeface="Calibri"/>
              </a:rPr>
              <a:t> T</a:t>
            </a:r>
            <a:r>
              <a:rPr lang="ca-ES" sz="3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UTORA P4 B: Mireia </a:t>
            </a:r>
            <a:r>
              <a:rPr lang="ca-ES" sz="3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Gilarte</a:t>
            </a:r>
            <a:endParaRPr dirty="0">
              <a:solidFill>
                <a:srgbClr val="3F3F3F"/>
              </a:solidFill>
            </a:endParaRPr>
          </a:p>
          <a:p>
            <a:pPr marL="365760" lvl="0" indent="-243000" algn="l" rtl="0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▪"/>
            </a:pPr>
            <a:r>
              <a:rPr lang="ca-ES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3600" dirty="0">
                <a:solidFill>
                  <a:srgbClr val="007795"/>
                </a:solidFill>
                <a:latin typeface="Calibri"/>
                <a:ea typeface="Calibri"/>
                <a:cs typeface="Calibri"/>
                <a:sym typeface="Calibri"/>
              </a:rPr>
              <a:t>TUTORA P5 A: Patricia Coma</a:t>
            </a:r>
            <a:endParaRPr sz="3600" dirty="0">
              <a:solidFill>
                <a:srgbClr val="00779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43000" algn="l" rtl="0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▪"/>
            </a:pPr>
            <a:r>
              <a:rPr lang="ca-ES" sz="3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3600" dirty="0">
                <a:solidFill>
                  <a:srgbClr val="007795"/>
                </a:solidFill>
                <a:latin typeface="Calibri"/>
                <a:ea typeface="Calibri"/>
                <a:cs typeface="Calibri"/>
                <a:sym typeface="Calibri"/>
              </a:rPr>
              <a:t>TUTORA P5 B: Ona Jiménez</a:t>
            </a:r>
            <a:endParaRPr dirty="0">
              <a:solidFill>
                <a:srgbClr val="007795"/>
              </a:solidFill>
            </a:endParaRPr>
          </a:p>
          <a:p>
            <a:pPr marL="365760" lvl="0" indent="-147446" algn="l" rtl="0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None/>
            </a:pP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43000" algn="l" rtl="0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▪"/>
            </a:pPr>
            <a:r>
              <a:rPr lang="ca-ES" sz="3600" dirty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MÚSICA: Glenn </a:t>
            </a:r>
            <a:r>
              <a:rPr lang="ca-ES" sz="3600" dirty="0" err="1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Monzod</a:t>
            </a:r>
            <a:endParaRPr sz="3600" dirty="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43000" algn="l" rtl="0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▪"/>
            </a:pPr>
            <a:r>
              <a:rPr lang="ca-ES" sz="3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ANGLÈS: Raquel </a:t>
            </a:r>
            <a:r>
              <a:rPr lang="ca-ES" sz="3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Verjano</a:t>
            </a:r>
            <a:endParaRPr sz="3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43000" algn="l" rtl="0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▪"/>
            </a:pPr>
            <a:r>
              <a:rPr lang="ca-ES" sz="3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PSICOMOTRICITAT: Jordi</a:t>
            </a:r>
            <a:endParaRPr lang="es-ES" sz="3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43000" algn="l" rtl="0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▪"/>
            </a:pPr>
            <a:r>
              <a:rPr lang="es-ES" sz="3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ED. ESPECIAL: Ana de la Rosa</a:t>
            </a:r>
            <a:endParaRPr lang="es-ES" dirty="0"/>
          </a:p>
          <a:p>
            <a:pPr marL="365760" lvl="0" indent="-243000" algn="l" rtl="0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▪"/>
            </a:pPr>
            <a:r>
              <a:rPr lang="ca-ES" sz="3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REFORÇ: Sílvia Capdevila, Maria </a:t>
            </a:r>
            <a:r>
              <a:rPr lang="ca-ES" sz="3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Verde</a:t>
            </a:r>
            <a:r>
              <a:rPr lang="ca-ES" sz="3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, Núria Pujó.</a:t>
            </a:r>
            <a:endParaRPr sz="3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43000" algn="l" rtl="0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▪"/>
            </a:pPr>
            <a:r>
              <a:rPr lang="ca-ES" sz="3600" dirty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Coordinadora: Núria Pujó</a:t>
            </a:r>
            <a:endParaRPr sz="3600" dirty="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/>
          <p:nvPr/>
        </p:nvSpPr>
        <p:spPr>
          <a:xfrm>
            <a:off x="2214546" y="642918"/>
            <a:ext cx="8803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Jordi</a:t>
            </a:r>
            <a:endParaRPr sz="2400" b="1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3286116" y="500042"/>
            <a:ext cx="7954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Xavi</a:t>
            </a:r>
            <a:endParaRPr sz="2400" b="1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4143372" y="824195"/>
            <a:ext cx="131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Hermi</a:t>
            </a:r>
            <a:endParaRPr sz="2400" b="1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5643570" y="500042"/>
            <a:ext cx="11849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Sílvia</a:t>
            </a:r>
            <a:endParaRPr sz="2400" b="1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6643700" y="1071550"/>
            <a:ext cx="131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Mireia</a:t>
            </a:r>
            <a:endParaRPr sz="2400" b="1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7715272" y="4429132"/>
            <a:ext cx="7841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Ona</a:t>
            </a:r>
            <a:endParaRPr sz="2400" b="1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857225" y="2038650"/>
            <a:ext cx="145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Patricia</a:t>
            </a:r>
            <a:endParaRPr sz="2400" b="1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2786050" y="2252950"/>
            <a:ext cx="66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Eli</a:t>
            </a:r>
            <a:endParaRPr sz="2400" b="1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3786174" y="2038650"/>
            <a:ext cx="1185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Maria</a:t>
            </a:r>
            <a:endParaRPr sz="2400" b="1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5143504" y="5857892"/>
            <a:ext cx="1075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Glenn</a:t>
            </a:r>
            <a:endParaRPr sz="2400" b="1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3071802" y="5357826"/>
            <a:ext cx="11496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Ana R.</a:t>
            </a:r>
            <a:endParaRPr sz="2400" b="1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4A69115-DF50-E6FE-07F2-77D57369BA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46" r="7049"/>
          <a:stretch/>
        </p:blipFill>
        <p:spPr>
          <a:xfrm>
            <a:off x="552893" y="226821"/>
            <a:ext cx="7946568" cy="640435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37B9B5A-4E58-2CD8-EAA5-F5DEC1F88352}"/>
              </a:ext>
            </a:extLst>
          </p:cNvPr>
          <p:cNvSpPr txBox="1"/>
          <p:nvPr/>
        </p:nvSpPr>
        <p:spPr>
          <a:xfrm>
            <a:off x="1731080" y="1167734"/>
            <a:ext cx="966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Sílvia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CDEF8B8-D482-4E9F-AB86-9CE142CB2056}"/>
              </a:ext>
            </a:extLst>
          </p:cNvPr>
          <p:cNvSpPr txBox="1"/>
          <p:nvPr/>
        </p:nvSpPr>
        <p:spPr>
          <a:xfrm>
            <a:off x="2708430" y="528664"/>
            <a:ext cx="772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937838B-1841-3E9C-C65F-E9557824BDBC}"/>
              </a:ext>
            </a:extLst>
          </p:cNvPr>
          <p:cNvSpPr txBox="1"/>
          <p:nvPr/>
        </p:nvSpPr>
        <p:spPr>
          <a:xfrm>
            <a:off x="3415971" y="381308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Mireia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285512-AC92-816F-4AEE-51585823AFD7}"/>
              </a:ext>
            </a:extLst>
          </p:cNvPr>
          <p:cNvSpPr txBox="1"/>
          <p:nvPr/>
        </p:nvSpPr>
        <p:spPr>
          <a:xfrm>
            <a:off x="3965757" y="2446722"/>
            <a:ext cx="53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ED6574E-3C03-061C-D47B-829A51B651E6}"/>
              </a:ext>
            </a:extLst>
          </p:cNvPr>
          <p:cNvSpPr txBox="1"/>
          <p:nvPr/>
        </p:nvSpPr>
        <p:spPr>
          <a:xfrm>
            <a:off x="4659995" y="397949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Hermi</a:t>
            </a:r>
            <a:endParaRPr lang="ca-E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D63D236-6F41-EE1B-3724-642E06A86C67}"/>
              </a:ext>
            </a:extLst>
          </p:cNvPr>
          <p:cNvSpPr txBox="1"/>
          <p:nvPr/>
        </p:nvSpPr>
        <p:spPr>
          <a:xfrm>
            <a:off x="7099583" y="1300497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Glenn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EA6758B-998A-E88A-812B-5328CB2DDC7D}"/>
              </a:ext>
            </a:extLst>
          </p:cNvPr>
          <p:cNvSpPr txBox="1"/>
          <p:nvPr/>
        </p:nvSpPr>
        <p:spPr>
          <a:xfrm>
            <a:off x="3210484" y="5494958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Èrica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0E30562-8871-941B-7B1C-E68B90977349}"/>
              </a:ext>
            </a:extLst>
          </p:cNvPr>
          <p:cNvSpPr txBox="1"/>
          <p:nvPr/>
        </p:nvSpPr>
        <p:spPr>
          <a:xfrm>
            <a:off x="6157832" y="4295123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Jordi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218C030-4ACB-7328-3CDA-3135FA30BDA3}"/>
              </a:ext>
            </a:extLst>
          </p:cNvPr>
          <p:cNvSpPr txBox="1"/>
          <p:nvPr/>
        </p:nvSpPr>
        <p:spPr>
          <a:xfrm>
            <a:off x="3108694" y="4355412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5761ABB-C48B-7109-4D0D-E8EC2D572422}"/>
              </a:ext>
            </a:extLst>
          </p:cNvPr>
          <p:cNvSpPr txBox="1"/>
          <p:nvPr/>
        </p:nvSpPr>
        <p:spPr>
          <a:xfrm>
            <a:off x="5866691" y="548330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DDFC706-1774-4442-C799-21AC428F9AD8}"/>
              </a:ext>
            </a:extLst>
          </p:cNvPr>
          <p:cNvSpPr txBox="1"/>
          <p:nvPr/>
        </p:nvSpPr>
        <p:spPr>
          <a:xfrm>
            <a:off x="6504708" y="2446722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38963C9-C0CE-E73D-4734-76DC0B38D3BF}"/>
              </a:ext>
            </a:extLst>
          </p:cNvPr>
          <p:cNvSpPr txBox="1"/>
          <p:nvPr/>
        </p:nvSpPr>
        <p:spPr>
          <a:xfrm>
            <a:off x="4692055" y="2069132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Raquel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3935C86-F768-0087-427D-C8C42E0D7B4B}"/>
              </a:ext>
            </a:extLst>
          </p:cNvPr>
          <p:cNvSpPr txBox="1"/>
          <p:nvPr/>
        </p:nvSpPr>
        <p:spPr>
          <a:xfrm>
            <a:off x="5454972" y="2969942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Patricia</a:t>
            </a:r>
          </a:p>
        </p:txBody>
      </p:sp>
      <p:sp>
        <p:nvSpPr>
          <p:cNvPr id="128" name="CuadroTexto 127">
            <a:extLst>
              <a:ext uri="{FF2B5EF4-FFF2-40B4-BE49-F238E27FC236}">
                <a16:creationId xmlns:a16="http://schemas.microsoft.com/office/drawing/2014/main" id="{BA96C12D-6EB4-6E59-4F03-E10536D72B8D}"/>
              </a:ext>
            </a:extLst>
          </p:cNvPr>
          <p:cNvSpPr txBox="1"/>
          <p:nvPr/>
        </p:nvSpPr>
        <p:spPr>
          <a:xfrm>
            <a:off x="1103509" y="2592352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Núria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/>
          <p:nvPr/>
        </p:nvSpPr>
        <p:spPr>
          <a:xfrm>
            <a:off x="609600" y="166102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marR="0" lvl="0" indent="-139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 sz="41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ENTRADES, SORTIDES I RECORREGUT</a:t>
            </a:r>
            <a:endParaRPr sz="41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607275" y="1500175"/>
            <a:ext cx="82296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a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ENTRADA</a:t>
            </a:r>
            <a:r>
              <a:rPr lang="ca-E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La família  acomiada al nen/nena a la porta d’ Infantil. Tots sols entren a la seva aula on la mestra fa la rebuda.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a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SORTIDA</a:t>
            </a:r>
            <a:r>
              <a:rPr lang="ca-E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La família entra per la porta d’Infantil i es dirigeix a la porta de la terrasseta de l’aula corresponent per recollir a l‘infant.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a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recomana que, pel bon funcionament, les entrades i les sortides es realitzin el més àgil i ordenadament possible. 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a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Horari de setembre: </a:t>
            </a:r>
            <a:r>
              <a:rPr lang="ca-E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08’55h a 12’55h</a:t>
            </a:r>
            <a:r>
              <a:rPr lang="ca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a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Horari del curs: </a:t>
            </a:r>
            <a:r>
              <a:rPr lang="ca-E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08’55h a 12’25h i de 14’55h a 16’25h. </a:t>
            </a: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>
            <a:spLocks noGrp="1"/>
          </p:cNvSpPr>
          <p:nvPr>
            <p:ph type="body" idx="1"/>
          </p:nvPr>
        </p:nvSpPr>
        <p:spPr>
          <a:xfrm>
            <a:off x="395536" y="177281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4"/>
              <a:buFont typeface="Noto Sans Symbols"/>
              <a:buChar char="▪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És important l'assistència a l’escola. En cas d’absència cal portar  justificant o justificar-ho a la tutora. </a:t>
            </a:r>
            <a:endParaRPr/>
          </a:p>
          <a:p>
            <a:pPr marL="365760" lvl="0" indent="-135128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Font typeface="Noto Sans Symbols"/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Font typeface="Noto Sans Symbols"/>
              <a:buChar char="▪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Cal arribar puntualment a l’escola per tal de no trencar les rutines diàries del grup.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Font typeface="Noto Sans Symbols"/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Font typeface="Noto Sans Symbols"/>
              <a:buChar char="▪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Es portarà un registre d’absències i retards. 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endParaRPr/>
          </a:p>
        </p:txBody>
      </p:sp>
      <p:sp>
        <p:nvSpPr>
          <p:cNvPr id="159" name="Google Shape;159;p10"/>
          <p:cNvSpPr txBox="1"/>
          <p:nvPr/>
        </p:nvSpPr>
        <p:spPr>
          <a:xfrm>
            <a:off x="457200" y="273050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ca-ES" sz="41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endParaRPr sz="4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>
            <a:spLocks noGrp="1"/>
          </p:cNvSpPr>
          <p:nvPr>
            <p:ph type="body" idx="1"/>
          </p:nvPr>
        </p:nvSpPr>
        <p:spPr>
          <a:xfrm>
            <a:off x="457200" y="1100325"/>
            <a:ext cx="8229600" cy="5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148"/>
              <a:buNone/>
            </a:pPr>
            <a:endParaRPr/>
          </a:p>
          <a:p>
            <a:pPr marL="365760" lvl="0" indent="-2560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7999"/>
              <a:buNone/>
            </a:pP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65445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7999"/>
              <a:buFont typeface="Noto Sans Symbols"/>
              <a:buChar char="▪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2 informes (gener i juny). </a:t>
            </a:r>
            <a:endParaRPr/>
          </a:p>
          <a:p>
            <a:pPr marL="365760" lvl="0" indent="-149594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7999"/>
              <a:buFont typeface="Noto Sans Symbols"/>
              <a:buNone/>
            </a:pP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65445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7999"/>
              <a:buFont typeface="Noto Sans Symbols"/>
              <a:buChar char="▪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2 entrevistes al llarg del curs. Les pot sol·licitar la mestra o la família.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49655"/>
              <a:buFont typeface="Noto Sans Symbols"/>
              <a:buNone/>
            </a:pP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65445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7999"/>
              <a:buFont typeface="Noto Sans Symbols"/>
              <a:buChar char="▪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El nostre correu per comunicacions:</a:t>
            </a:r>
            <a:endParaRPr/>
          </a:p>
          <a:p>
            <a:pPr marL="365760" lvl="0" indent="-256032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7999"/>
              <a:buNone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	Patricia, P5A:   pcoma4@camidelcros.cat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7999"/>
              <a:buNone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	Ona, P5B:         ojimene5@camidelcros.cat 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7999"/>
              <a:buFont typeface="Noto Sans Symbols"/>
              <a:buNone/>
            </a:pP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65445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7999"/>
              <a:buFont typeface="Noto Sans Symbols"/>
              <a:buChar char="▪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Les entrevistes són:</a:t>
            </a:r>
            <a:endParaRPr/>
          </a:p>
          <a:p>
            <a:pPr marL="1828800" lvl="6" indent="-242441" algn="just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ca-ES" sz="2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P5A: divendres de 9h a 10h.</a:t>
            </a:r>
            <a:endParaRPr/>
          </a:p>
          <a:p>
            <a:pPr marL="1828800" lvl="6" indent="-242441" algn="just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ca-ES" sz="2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P5B: divendres de 10h a 11h.</a:t>
            </a:r>
            <a:endParaRPr sz="29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COM ENS COMUNIQUEM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0787" y="977503"/>
            <a:ext cx="1439864" cy="113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ALTRES VIES DE COMUNICACIÓ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"/>
          <p:cNvSpPr txBox="1">
            <a:spLocks noGrp="1"/>
          </p:cNvSpPr>
          <p:nvPr>
            <p:ph type="body" idx="1"/>
          </p:nvPr>
        </p:nvSpPr>
        <p:spPr>
          <a:xfrm>
            <a:off x="457200" y="1484774"/>
            <a:ext cx="8229600" cy="472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65760" lvl="0" indent="-24631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000"/>
              <a:buFont typeface="Noto Sans Symbols"/>
              <a:buChar char="▪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Circulars de l’escola a través de TPV.</a:t>
            </a:r>
            <a:endParaRPr/>
          </a:p>
          <a:p>
            <a:pPr marL="365760" lvl="0" indent="-145922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Noto Sans Symbols"/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46316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Noto Sans Symbols"/>
              <a:buChar char="▪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Cartellera de l’aula.</a:t>
            </a:r>
            <a:endParaRPr/>
          </a:p>
          <a:p>
            <a:pPr marL="365760" lvl="0" indent="-145922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Noto Sans Symbols"/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46316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Noto Sans Symbols"/>
              <a:buChar char="▪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Nodes de l’escola: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1280160" lvl="2" indent="-246316" algn="just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ct val="68000"/>
              <a:buNone/>
            </a:pPr>
            <a:r>
              <a:rPr lang="ca-ES" sz="2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http://agora.xtec.cat/esc-camidelcros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lvl="3" indent="-109855" algn="just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ct val="100000"/>
              <a:buFont typeface="Noto Sans Symbols"/>
              <a:buNone/>
            </a:pPr>
            <a:endParaRPr sz="2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46316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Noto Sans Symbols"/>
              <a:buChar char="▪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Xarxes socials:</a:t>
            </a:r>
            <a:endParaRPr/>
          </a:p>
          <a:p>
            <a:pPr marL="719999" lvl="0" indent="-110108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Noto Sans Symbols"/>
              <a:buChar char="▪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	Facebook: Escola Camí del Cros</a:t>
            </a:r>
            <a:endParaRPr/>
          </a:p>
          <a:p>
            <a:pPr marL="719999" lvl="0" indent="-110108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Noto Sans Symbols"/>
              <a:buChar char="▪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	Twitter: @CamidelCros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719999" lvl="0" indent="-110108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Noto Sans Symbols"/>
              <a:buChar char="▪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	Instagram: @camidelcros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5597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6078"/>
              <a:buFont typeface="Noto Sans Symbols"/>
              <a:buChar char="▪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 Classroom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1482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urrencia">
  <a:themeElements>
    <a:clrScheme name="Concurrencia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1208</Words>
  <Application>Microsoft Office PowerPoint</Application>
  <PresentationFormat>Presentación en pantalla (4:3)</PresentationFormat>
  <Paragraphs>223</Paragraphs>
  <Slides>34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Arial</vt:lpstr>
      <vt:lpstr>Calibri</vt:lpstr>
      <vt:lpstr>Lucida Sans</vt:lpstr>
      <vt:lpstr>Lucida Sans Unicode</vt:lpstr>
      <vt:lpstr>Noto Sans Symbols</vt:lpstr>
      <vt:lpstr>Verdana</vt:lpstr>
      <vt:lpstr>Concurrencia</vt:lpstr>
      <vt:lpstr>REUNIÓ D’INICI DE CURS P5 Curs 2022-2023</vt:lpstr>
      <vt:lpstr>EQUIP DIRECTIU</vt:lpstr>
      <vt:lpstr>PERSONAL D’ADMINISTRACIÓ I SERVEIS</vt:lpstr>
      <vt:lpstr>EQUIP DE MESTRES D’EDUCACIÓ INFANTIL</vt:lpstr>
      <vt:lpstr>Presentación de PowerPoint</vt:lpstr>
      <vt:lpstr>Presentación de PowerPoint</vt:lpstr>
      <vt:lpstr>Presentación de PowerPoint</vt:lpstr>
      <vt:lpstr>COM ENS COMUNIQUEM</vt:lpstr>
      <vt:lpstr>ALTRES VIES DE COMUNICACIÓ</vt:lpstr>
      <vt:lpstr>AFA</vt:lpstr>
      <vt:lpstr>ANIVERSARIS  I  JOGUINES</vt:lpstr>
      <vt:lpstr>HIGIENE I SALUT</vt:lpstr>
      <vt:lpstr>ASPECTES A TENIR EN COMPTE</vt:lpstr>
      <vt:lpstr>BIBLIOTECA</vt:lpstr>
      <vt:lpstr>COMUNITAT D’APRENENTATGE     (Actuacions educatives d’èxit)</vt:lpstr>
      <vt:lpstr>QUÈ FEM?</vt:lpstr>
      <vt:lpstr>PSICOMOTRICITAT</vt:lpstr>
      <vt:lpstr>Presentación de PowerPoint</vt:lpstr>
      <vt:lpstr>Presentación de PowerPoint</vt:lpstr>
      <vt:lpstr>Presentación de PowerPoint</vt:lpstr>
      <vt:lpstr>CIÈNCIES</vt:lpstr>
      <vt:lpstr>             PLÀSTICA</vt:lpstr>
      <vt:lpstr>        GRUPS INTERACTIUS</vt:lpstr>
      <vt:lpstr>INNOVAMAT</vt:lpstr>
      <vt:lpstr>ALTRES  RECURSOS</vt:lpstr>
      <vt:lpstr> PANELLETS</vt:lpstr>
      <vt:lpstr>CASTANYADA</vt:lpstr>
      <vt:lpstr>ANEM A COMPRAR EL SABRE</vt:lpstr>
      <vt:lpstr>CARNAVAL</vt:lpstr>
      <vt:lpstr>BOSC DE CAN GARÍ</vt:lpstr>
      <vt:lpstr>ILURO PARK</vt:lpstr>
      <vt:lpstr>TURÓ DE CERDANYOLA</vt:lpstr>
      <vt:lpstr>SORTIDES</vt:lpstr>
      <vt:lpstr>                PRECS I PREGUNTES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 D’INICI DE CURS P5 Curs 2022-2023</dc:title>
  <dc:creator>usuari</dc:creator>
  <cp:lastModifiedBy>Núria Pujó Blanco</cp:lastModifiedBy>
  <cp:revision>1</cp:revision>
  <dcterms:created xsi:type="dcterms:W3CDTF">2014-09-12T15:00:41Z</dcterms:created>
  <dcterms:modified xsi:type="dcterms:W3CDTF">2022-09-07T11:39:17Z</dcterms:modified>
</cp:coreProperties>
</file>