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j1QWKIclxwKDG8MHoIlG1Va7ju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49502d27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149502d279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C78200"/>
              </a:gs>
              <a:gs pos="55000">
                <a:srgbClr val="FFBF33"/>
              </a:gs>
              <a:gs pos="100000">
                <a:srgbClr val="C78200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" name="Google Shape;21;p31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b="1"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marR="64008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3" name="Google Shape;23;p3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31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BCE97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" name="Google Shape;25;p31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" name="Google Shape;26;p31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7" name="Google Shape;27;p31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F9CA8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" name="Google Shape;28;p3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CF1E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0"/>
          <p:cNvSpPr txBox="1"/>
          <p:nvPr>
            <p:ph idx="1" type="body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4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1"/>
          <p:cNvSpPr txBox="1"/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1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4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36" name="Google Shape;36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b="1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43" name="Google Shape;43;p33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59300"/>
              </a:gs>
              <a:gs pos="72000">
                <a:srgbClr val="FFBD3D"/>
              </a:gs>
              <a:gs pos="100000">
                <a:srgbClr val="FFC871"/>
              </a:gs>
            </a:gsLst>
            <a:lin ang="16200000" scaled="0"/>
          </a:gradFill>
          <a:ln cap="rnd" cmpd="sng" w="9525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33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59300"/>
              </a:gs>
              <a:gs pos="72000">
                <a:srgbClr val="FFBD3D"/>
              </a:gs>
              <a:gs pos="100000">
                <a:srgbClr val="FFC871"/>
              </a:gs>
            </a:gsLst>
            <a:lin ang="16200000" scaled="0"/>
          </a:gradFill>
          <a:ln cap="rnd" cmpd="sng" w="9525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51" name="Google Shape;51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65" name="Google Shape;65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8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b="0" sz="2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6776" lvl="0" marL="457200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indent="-406400" lvl="1" marL="914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marR="18288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p39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83" name="Google Shape;83;p39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b="0"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BCE97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39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39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39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F9CA8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39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59300"/>
              </a:gs>
              <a:gs pos="72000">
                <a:srgbClr val="FFBD3D"/>
              </a:gs>
              <a:gs pos="100000">
                <a:srgbClr val="FFC871"/>
              </a:gs>
            </a:gsLst>
            <a:lin ang="16200000" scaled="0"/>
          </a:gradFill>
          <a:ln cap="rnd" cmpd="sng" w="9525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3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59300"/>
              </a:gs>
              <a:gs pos="72000">
                <a:srgbClr val="FFBD3D"/>
              </a:gs>
              <a:gs pos="100000">
                <a:srgbClr val="FFC871"/>
              </a:gs>
            </a:gsLst>
            <a:lin ang="16200000" scaled="0"/>
          </a:gradFill>
          <a:ln cap="rnd" cmpd="sng" w="9525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BCE97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30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3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3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F9CA8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30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6" name="Google Shape;16;p3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7" name="Google Shape;17;p3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8" name="Google Shape;18;p3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google.es/url?sa=i&amp;rct=j&amp;q=&amp;esrc=s&amp;source=images&amp;cd=&amp;cad=rja&amp;uact=8&amp;docid=MKhhP2FepcqUAM&amp;tbnid=jM0Bs63Bz6_uEM:&amp;ved=0CAcQjRw&amp;url=http://www.mama2punto0.cl/vida-sana/pruebas-semestrales-claves-para-motivar-a-los-ninos-a-estudiar/attachment/nino-estudiando/&amp;ei=GRYTVMPLDcuVarLqgaAO&amp;psig=AFQjCNEmgvCwUD2e19AX2OZN9vzdr5gYhg&amp;ust=1410623360466061" TargetMode="External"/><Relationship Id="rId4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gora.xtec.cat/esc-camidelcros/" TargetMode="External"/><Relationship Id="rId4" Type="http://schemas.openxmlformats.org/officeDocument/2006/relationships/hyperlink" Target="https://agora.xtec.cat/esc-camidelcro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ctrTitle"/>
          </p:nvPr>
        </p:nvSpPr>
        <p:spPr>
          <a:xfrm>
            <a:off x="1259632" y="332656"/>
            <a:ext cx="6334472" cy="1440159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REUNIÓ D’AULA DE 4t</a:t>
            </a:r>
            <a:br>
              <a:rPr lang="ca-ES">
                <a:latin typeface="Calibri"/>
                <a:ea typeface="Calibri"/>
                <a:cs typeface="Calibri"/>
                <a:sym typeface="Calibri"/>
              </a:rPr>
            </a:br>
            <a:r>
              <a:rPr lang="ca-ES">
                <a:latin typeface="Calibri"/>
                <a:ea typeface="Calibri"/>
                <a:cs typeface="Calibri"/>
                <a:sym typeface="Calibri"/>
              </a:rPr>
              <a:t> CURS 2022-23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Argo1\p\LOGOTIP ESCOLA\Còpia de Logo-Cami-Cros-JPG-150ppp.jpg" id="108" name="Google Shape;1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7292" y="2479036"/>
            <a:ext cx="4705235" cy="166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És el vehicle de comunicació entre l’escola i la família.</a:t>
            </a:r>
            <a:endParaRPr/>
          </a:p>
          <a:p>
            <a:pPr indent="-144195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Apuntem les feines, controls i els materials a dur.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Hi posem les hores d’entrevista i comunicacions importants.</a:t>
            </a:r>
            <a:endParaRPr/>
          </a:p>
          <a:p>
            <a:pPr indent="-144195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Les faltes d’assistència i retard es justifiquen per escrit a l’agenda.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S’ha de revisar cada dia i cal signar les notificacions, si n’hi ha...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148211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71" name="Google Shape;171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  <p:sp>
        <p:nvSpPr>
          <p:cNvPr id="172" name="Google Shape;172;p11"/>
          <p:cNvSpPr txBox="1"/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b="1" lang="ca-ES" sz="4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     ÚS DE L’AGENDA</a:t>
            </a:r>
            <a:endParaRPr/>
          </a:p>
        </p:txBody>
      </p:sp>
      <p:pic>
        <p:nvPicPr>
          <p:cNvPr descr="agenda.jpg" id="173" name="Google Shape;1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6735" y="1916832"/>
            <a:ext cx="1707265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300">
                <a:latin typeface="Calibri"/>
                <a:ea typeface="Calibri"/>
                <a:cs typeface="Calibri"/>
                <a:sym typeface="Calibri"/>
              </a:rPr>
              <a:t>Els llibres són socialitzats i el material, comunitari (colors, estoigs, regle, etc). S’ha de respectar. Signar acord.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3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Cal haver pagat la quota de material comú. També la dels </a:t>
            </a:r>
            <a:r>
              <a:rPr b="1" lang="ca-ES" sz="3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LLIBRES SOCIALITZATS.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cas d’haver fet un mal ús, la família es farà càrrec de la despesa del material.</a:t>
            </a:r>
            <a:endParaRPr/>
          </a:p>
          <a:p>
            <a:pPr indent="-354431" lvl="0" marL="457200" rtl="0" algn="l">
              <a:spcBef>
                <a:spcPts val="6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68000"/>
              <a:buNone/>
            </a:pPr>
            <a:r>
              <a:rPr lang="ca-ES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endParaRPr/>
          </a:p>
        </p:txBody>
      </p:sp>
      <p:sp>
        <p:nvSpPr>
          <p:cNvPr id="179" name="Google Shape;17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MATERIAL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Els llibres i llibretes van a casa si tenen deures, només cal portar els que toquin aquell dia.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Classroom.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S’ha de llegir cada dia i anar estudiant els temes que es van treballant, no deixar-ho per l’últim dia.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no tenen deures, cal repassar el que s’ha treballat a classe,  les taules, llegir, estudiar...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Les notes dels controls són orientatives, ja que la qualificació final no només depèn d’una nota sinó també del treball diari, de l’esforç, de l’actitud...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165699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85" name="Google Shape;18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            DEURES I CONTROLS</a:t>
            </a:r>
            <a:endParaRPr/>
          </a:p>
        </p:txBody>
      </p:sp>
      <p:pic>
        <p:nvPicPr>
          <p:cNvPr descr="https://encrypted-tbn1.gstatic.com/images?q=tbn:ANd9GcTQUnd7uA1pwqpEk6DT93JbvVxeZyDwZeZ152rCo2FOg2QVg_70EQ" id="186" name="Google Shape;186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31" y="274638"/>
            <a:ext cx="1461973" cy="119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ca-ES"/>
              <a:t>UN ÀLBUM A FINAL DE CURS.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/>
              <a:t>LLIBRETES: català, castellà, mates i medi. Normes d’ús.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7169" lvl="0" marL="365760" rtl="0" algn="l">
              <a:spcBef>
                <a:spcPts val="400"/>
              </a:spcBef>
              <a:spcAft>
                <a:spcPts val="0"/>
              </a:spcAft>
              <a:buSzPts val="1224"/>
              <a:buChar char="🞂"/>
            </a:pPr>
            <a:r>
              <a:rPr lang="ca-ES"/>
              <a:t>QUADERNS: link, cultura religiosa, català, matemàtiques, tertúlia, anglès i innovamat. </a:t>
            </a:r>
            <a:endParaRPr/>
          </a:p>
        </p:txBody>
      </p:sp>
      <p:sp>
        <p:nvSpPr>
          <p:cNvPr id="192" name="Google Shape;19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ÀLBUM I LLIBRETES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48945" lvl="0" marL="365760" rtl="0" algn="l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 l’escola NO es pot portar cap tipus d’aparells electrònics, diners, joguines, cromos, vambes de rodes, vambes amb llums...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Si es troba cap d’aquests objectes es portarà a direcció i l’hauran de venir a recollir les famílies.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85394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Aniversaris: </a:t>
            </a: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 es pot portar menjar fet a casa, es pot portar menjar comprat.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No es poden donar les targetes d’invitació dins de l’escola.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cida Sans"/>
              <a:buNone/>
            </a:pPr>
            <a:br>
              <a:rPr lang="ca-ES" sz="2400"/>
            </a:b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ANIVERSARIS,</a:t>
            </a:r>
            <a:br>
              <a:rPr lang="ca-ES" sz="2800">
                <a:latin typeface="Calibri"/>
                <a:ea typeface="Calibri"/>
                <a:cs typeface="Calibri"/>
                <a:sym typeface="Calibri"/>
              </a:rPr>
            </a:br>
            <a:r>
              <a:rPr lang="ca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APARELLS ELECTRÒNICS, JOGUINES, DINERS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/>
          <p:nvPr>
            <p:ph idx="1" type="body"/>
          </p:nvPr>
        </p:nvSpPr>
        <p:spPr>
          <a:xfrm>
            <a:off x="457200" y="1481328"/>
            <a:ext cx="8229600" cy="5110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56053" lvl="0" marL="365760" rtl="0" algn="l">
              <a:spcBef>
                <a:spcPts val="0"/>
              </a:spcBef>
              <a:spcAft>
                <a:spcPts val="0"/>
              </a:spcAft>
              <a:buSzPct val="67999"/>
              <a:buChar char="🞂"/>
            </a:pPr>
            <a:r>
              <a:rPr b="1" lang="ca-ES" sz="2900" u="sng">
                <a:latin typeface="Calibri"/>
                <a:ea typeface="Calibri"/>
                <a:cs typeface="Calibri"/>
                <a:sym typeface="Calibri"/>
              </a:rPr>
              <a:t>HIGIENE I SALUT: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Noto Sans Symbols"/>
              <a:buNone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 -  Cal venir net a l’escola.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Noto Sans Symbols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No venir a l’escola quan tingui: febre, diarrea, erupcions contagioses, polls i llémenes.</a:t>
            </a:r>
            <a:endParaRPr/>
          </a:p>
          <a:p>
            <a:pPr indent="-177789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Lucida Sans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Administració de medicaments amb recepta mèdica i autorització signada. Autorització per </a:t>
            </a: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l'administració</a:t>
            </a: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 de paracetamol a l’escola signada.</a:t>
            </a:r>
            <a:endParaRPr/>
          </a:p>
          <a:p>
            <a:pPr indent="-177789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Lucida Sans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La cobertura mèdica dels alumnes és la mateixa que les famílies.</a:t>
            </a:r>
            <a:endParaRPr/>
          </a:p>
          <a:p>
            <a:pPr indent="-177789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Lucida Sans"/>
              <a:buNone/>
            </a:pPr>
            <a:r>
              <a:t/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Portar dues caixes de mocadors de paper i dos rotlles de paper de cuina.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Esmorzars:       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rPr lang="ca-ES" sz="29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Dilluns i dimecres, entrepà en una </a:t>
            </a:r>
            <a:r>
              <a:rPr b="1" lang="ca-ES" sz="2900" u="sng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carmanyola.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rPr lang="ca-ES" sz="29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Dimarts i dijous,fruita.</a:t>
            </a:r>
            <a:endParaRPr b="1" sz="2900" u="sng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6" marL="1600200" rtl="0" algn="l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ca-ES" sz="29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Divendres, lliure.</a:t>
            </a:r>
            <a:endParaRPr/>
          </a:p>
          <a:p>
            <a:pPr indent="-183187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204" name="Google Shape;20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HÀBITS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980728"/>
            <a:ext cx="2167592" cy="145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/>
          <p:nvPr>
            <p:ph idx="1" type="body"/>
          </p:nvPr>
        </p:nvSpPr>
        <p:spPr>
          <a:xfrm>
            <a:off x="457200" y="1481328"/>
            <a:ext cx="8229600" cy="45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2400" lvl="0" marL="365760" rtl="0" algn="l">
              <a:spcBef>
                <a:spcPts val="0"/>
              </a:spcBef>
              <a:spcAft>
                <a:spcPts val="0"/>
              </a:spcAft>
              <a:buSzPts val="1632"/>
              <a:buFont typeface="Lucida Sans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b="1" lang="ca-ES" sz="2400" u="sng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NORMES: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t/>
            </a:r>
            <a:endParaRPr b="1" sz="2400" u="sng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ca-ES" sz="24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-És important el seu compliment per tal d’aprendre a viure en societat. Estan escrites a l’agenda.</a:t>
            </a:r>
            <a:endParaRPr/>
          </a:p>
          <a:p>
            <a:pPr indent="-152400" lvl="0" marL="365760" rtl="0" algn="l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t/>
            </a:r>
            <a:endParaRPr b="1" sz="2400" u="sng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b="1" lang="ca-ES" sz="2400" u="sng">
                <a:latin typeface="Calibri"/>
                <a:ea typeface="Calibri"/>
                <a:cs typeface="Calibri"/>
                <a:sym typeface="Calibri"/>
              </a:rPr>
              <a:t>AUTONOMIA: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t/>
            </a:r>
            <a:endParaRPr b="1" sz="2400" u="sng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Font typeface="Calibri"/>
              <a:buChar char="-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Preparar-se ells mateixos la motxilla.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Font typeface="Calibri"/>
              <a:buChar char="-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Revisar diàriament l’agenda per fer les feines.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11" name="Google Shape;211;p17"/>
          <p:cNvSpPr txBox="1"/>
          <p:nvPr>
            <p:ph type="title"/>
          </p:nvPr>
        </p:nvSpPr>
        <p:spPr>
          <a:xfrm>
            <a:off x="539552" y="265212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HÀBITS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/>
          <p:nvPr>
            <p:ph type="ctrTitle"/>
          </p:nvPr>
        </p:nvSpPr>
        <p:spPr>
          <a:xfrm>
            <a:off x="685800" y="188640"/>
            <a:ext cx="7772400" cy="792088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r>
              <a:rPr lang="ca-ES">
                <a:latin typeface="Calibri"/>
                <a:ea typeface="Calibri"/>
                <a:cs typeface="Calibri"/>
                <a:sym typeface="Calibri"/>
              </a:rPr>
              <a:t>BIBLIOTECA</a:t>
            </a:r>
            <a:endParaRPr/>
          </a:p>
        </p:txBody>
      </p:sp>
      <p:sp>
        <p:nvSpPr>
          <p:cNvPr id="217" name="Google Shape;217;p18"/>
          <p:cNvSpPr txBox="1"/>
          <p:nvPr>
            <p:ph idx="1" type="subTitle"/>
          </p:nvPr>
        </p:nvSpPr>
        <p:spPr>
          <a:xfrm>
            <a:off x="755576" y="1124744"/>
            <a:ext cx="7016824" cy="451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1904"/>
              <a:buFont typeface="Arial"/>
              <a:buChar char="•"/>
            </a:pPr>
            <a:r>
              <a:rPr lang="ca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haurà una biblioteca en préstec d’aula.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SzPts val="1904"/>
              <a:buFont typeface="Arial"/>
              <a:buChar char="•"/>
            </a:pPr>
            <a:r>
              <a:rPr lang="ca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 aquest curs s’activarà el servei de biblioteca escolar.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SzPts val="1904"/>
              <a:buFont typeface="Arial"/>
              <a:buChar char="•"/>
            </a:pPr>
            <a:r>
              <a:rPr lang="ca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S’han d’acostumar a utilitzar les biblioteques que tenen al seu abast (Pompeu Fabra, Antoni Comas...).</a:t>
            </a:r>
            <a:endParaRPr/>
          </a:p>
          <a:p>
            <a:pPr indent="-340614" lvl="0" marL="457200" rtl="0" algn="l">
              <a:spcBef>
                <a:spcPts val="400"/>
              </a:spcBef>
              <a:spcAft>
                <a:spcPts val="0"/>
              </a:spcAft>
              <a:buSzPts val="1836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8" name="Google Shape;2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0272" y="3068960"/>
            <a:ext cx="1677987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/>
          <p:nvPr>
            <p:ph idx="1" type="body"/>
          </p:nvPr>
        </p:nvSpPr>
        <p:spPr>
          <a:xfrm>
            <a:off x="457200" y="1412776"/>
            <a:ext cx="8229600" cy="4968552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Recordem que els llibres són una eina d’ajuda, una eina més de treball. No l’única.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rPr b="1" lang="ca-ES" sz="2800" u="sng">
                <a:latin typeface="Calibri"/>
                <a:ea typeface="Calibri"/>
                <a:cs typeface="Calibri"/>
                <a:sym typeface="Calibri"/>
              </a:rPr>
              <a:t>MATEMÀTIQUES I LLENGÜES: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 les àrees de matemàtiques, català i anglès es farà 1 sessió setmanal de GRUPS INTERACTIUS.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Tant a </a:t>
            </a: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català com a castellà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es treballa a partir de tipologies textuals. </a:t>
            </a:r>
            <a:endParaRPr/>
          </a:p>
        </p:txBody>
      </p:sp>
      <p:sp>
        <p:nvSpPr>
          <p:cNvPr id="224" name="Google Shape;224;p19"/>
          <p:cNvSpPr txBox="1"/>
          <p:nvPr>
            <p:ph type="title"/>
          </p:nvPr>
        </p:nvSpPr>
        <p:spPr>
          <a:xfrm>
            <a:off x="611560" y="116632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ÀREES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192" y="2388755"/>
            <a:ext cx="1871662" cy="102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b="1" lang="ca-ES" sz="3200" u="sng">
                <a:latin typeface="Calibri"/>
                <a:ea typeface="Calibri"/>
                <a:cs typeface="Calibri"/>
                <a:sym typeface="Calibri"/>
              </a:rPr>
              <a:t>MEDI NATURAL I SOCIAL: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b="1" sz="3200" u="sng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Medi natural: 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projecte Ciències 6.12.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Medi social: 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temes de proximitat.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31" name="Google Shape;23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ÀREES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6296" y="1513118"/>
            <a:ext cx="853008" cy="120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4048" y="3140968"/>
            <a:ext cx="3322693" cy="332140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DIRECTOR:  Sergi Luque</a:t>
            </a:r>
            <a:endParaRPr/>
          </a:p>
          <a:p>
            <a:pPr indent="-117855" lvl="0" marL="365760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CAP D’ESTUDIS: Jordana García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17855" lvl="0" marL="365760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SECRETÀRIA: Carme Jarque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5" name="Google Shape;115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EQUIP DIRECTIU: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/>
          <p:nvPr>
            <p:ph idx="1" type="body"/>
          </p:nvPr>
        </p:nvSpPr>
        <p:spPr>
          <a:xfrm>
            <a:off x="457200" y="1481328"/>
            <a:ext cx="8507288" cy="461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270281" lvl="0" marL="365760" rtl="0" algn="l">
              <a:spcBef>
                <a:spcPts val="0"/>
              </a:spcBef>
              <a:spcAft>
                <a:spcPts val="0"/>
              </a:spcAft>
              <a:buSzPct val="100000"/>
              <a:buChar char="🞂"/>
            </a:pPr>
            <a:r>
              <a:rPr b="1" lang="ca-ES" sz="2550" u="sng">
                <a:latin typeface="Calibri"/>
                <a:ea typeface="Calibri"/>
                <a:cs typeface="Calibri"/>
                <a:sym typeface="Calibri"/>
              </a:rPr>
              <a:t>TALLERS:</a:t>
            </a:r>
            <a:r>
              <a:rPr b="1" lang="ca-ES" sz="255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550">
                <a:latin typeface="Calibri"/>
                <a:ea typeface="Calibri"/>
                <a:cs typeface="Calibri"/>
                <a:sym typeface="Calibri"/>
              </a:rPr>
              <a:t>es fan en 3 tallers rotatoris: informàtica, artístic i lineal. Els treballarem a partir de diferents artistes i l’artístic es farà en</a:t>
            </a:r>
            <a:r>
              <a:rPr b="1" lang="ca-ES" sz="25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ANGLÈS.</a:t>
            </a:r>
            <a:r>
              <a:rPr lang="ca-ES" sz="255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550"/>
          </a:p>
          <a:p>
            <a:pPr indent="-156933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8544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EDUCACIÓ EN VALORS/ CULTURA RELIGIOSA: 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àmbit avaluable. </a:t>
            </a:r>
            <a:endParaRPr/>
          </a:p>
          <a:p>
            <a:pPr indent="-238544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Acció tutorial  (individual i col·lectiva ).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8544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EDUCACIÓ FÍSICA: </a:t>
            </a:r>
            <a:endParaRPr/>
          </a:p>
          <a:p>
            <a:pPr indent="-235762" lvl="0" marL="365760" rtl="0" algn="just">
              <a:spcBef>
                <a:spcPts val="6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Comic Sans MS"/>
              <a:buChar char="-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 Equipament adient per fer l’àrea i si no ho porten no podran fer la sessió.</a:t>
            </a:r>
            <a:endParaRPr/>
          </a:p>
          <a:p>
            <a:pPr indent="-235762" lvl="0" marL="365760" rtl="0" algn="just">
              <a:spcBef>
                <a:spcPts val="6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Comic Sans MS"/>
              <a:buChar char="-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 Roba de recanvi i tovallola.</a:t>
            </a:r>
            <a:endParaRPr/>
          </a:p>
          <a:p>
            <a:pPr indent="-235762" lvl="0" marL="365760" rtl="0" algn="just">
              <a:spcBef>
                <a:spcPts val="6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Comic Sans MS"/>
              <a:buChar char="-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 Problemes físics puntuals, nota a l’agenda.</a:t>
            </a:r>
            <a:endParaRPr/>
          </a:p>
          <a:p>
            <a:pPr indent="-235762" lvl="0" marL="365760" rtl="0" algn="just">
              <a:spcBef>
                <a:spcPts val="6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Comic Sans MS"/>
              <a:buChar char="-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 Problemes físics greus, cal certificat mèdic.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  <a:p>
            <a:pPr indent="-156933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-156933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238" name="Google Shape;23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ÀREES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520" y="4500570"/>
            <a:ext cx="1152475" cy="155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1" y="404581"/>
            <a:ext cx="946448" cy="1076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>
            <p:ph idx="1" type="body"/>
          </p:nvPr>
        </p:nvSpPr>
        <p:spPr>
          <a:xfrm>
            <a:off x="457200" y="1481328"/>
            <a:ext cx="8229600" cy="4395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 b="1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TEMA DE L’ANY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(a concretar)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PROJECTE NOM DE LA CLASSE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(a concretar amb l’alumnat)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46" name="Google Shape;24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ÀREES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"/>
          <p:cNvSpPr txBox="1"/>
          <p:nvPr>
            <p:ph idx="1" type="body"/>
          </p:nvPr>
        </p:nvSpPr>
        <p:spPr>
          <a:xfrm>
            <a:off x="492369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GRUPS INTERACTIUS: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quatre grups i quatre activitats diferents amb un mínim de dos mestres a l’aula.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36"/>
              <a:buChar char="🞂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TERTÚLIES LITERÀRIES DIALÒGIQUES: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Lectura de clàssics universals. 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2300"/>
              <a:buChar char="◦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“Oliver Twist”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Clr>
                <a:schemeClr val="dk1"/>
              </a:buClr>
              <a:buSzPts val="2300"/>
              <a:buChar char="◦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“La Ilíada”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MODEL DIALÒGIC DE PREVENCIÓ I RESOLUCIÓ DE CONFLICTES: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la norma i el club dels valents.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52" name="Google Shape;252;p23"/>
          <p:cNvSpPr txBox="1"/>
          <p:nvPr>
            <p:ph type="title"/>
          </p:nvPr>
        </p:nvSpPr>
        <p:spPr>
          <a:xfrm>
            <a:off x="457200" y="33832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COMUNITAT D’APRENENTATGE     (Actuacions educatives d’èxit)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6576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6576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56032" lvl="0" marL="36576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6"/>
              <a:buChar char="🞂"/>
            </a:pPr>
            <a:r>
              <a:rPr lang="ca-ES"/>
              <a:t>Activació durant aquest curs. Ja us informarem de les que es crearan.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58" name="Google Shape;258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COMISSIONS MIXTES ESCOLA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 txBox="1"/>
          <p:nvPr>
            <p:ph idx="1" type="body"/>
          </p:nvPr>
        </p:nvSpPr>
        <p:spPr>
          <a:xfrm>
            <a:off x="395536" y="1340768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09728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None/>
            </a:pPr>
            <a:r>
              <a:rPr b="1" lang="ca-ES" sz="2600">
                <a:latin typeface="Calibri"/>
                <a:ea typeface="Calibri"/>
                <a:cs typeface="Calibri"/>
                <a:sym typeface="Calibri"/>
              </a:rPr>
              <a:t>EL PAGAMENT ES FARÀ A TRAVÉS DE L’APLICACIÓ DEL  TPV. ES FARÀ SORTIDA PER SORTIDA. EL TPV S’OBRIRÀ 15 DIES ABANS I ES TANCARÀ 2 DIES ABANS DE CADA SORTIDA. </a:t>
            </a:r>
            <a:r>
              <a:rPr b="1" lang="ca-ES" sz="2600" u="sng">
                <a:latin typeface="Calibri"/>
                <a:ea typeface="Calibri"/>
                <a:cs typeface="Calibri"/>
                <a:sym typeface="Calibri"/>
              </a:rPr>
              <a:t>UN COP TANCAT NO S’ADMETRÀ CAP PAGAMENT.</a:t>
            </a:r>
            <a:endParaRPr b="1" u="sng"/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None/>
            </a:pPr>
            <a:r>
              <a:t/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None/>
            </a:pPr>
            <a:r>
              <a:rPr b="1" lang="ca-ES" sz="2600">
                <a:latin typeface="Calibri"/>
                <a:ea typeface="Calibri"/>
                <a:cs typeface="Calibri"/>
                <a:sym typeface="Calibri"/>
              </a:rPr>
              <a:t>ÉS IMPORTANT QUE TINGUEU ACTIVADA LA SIGNATURA ELECTRÒNICA .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None/>
            </a:pPr>
            <a:r>
              <a:t/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None/>
            </a:pPr>
            <a:r>
              <a:rPr b="1" lang="ca-ES" sz="2600">
                <a:latin typeface="Calibri"/>
                <a:ea typeface="Calibri"/>
                <a:cs typeface="Calibri"/>
                <a:sym typeface="Calibri"/>
              </a:rPr>
              <a:t>FORMACIÓ DEL TPV: OCTUBRE (DATA PER CONCRETAR)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5"/>
          <p:cNvSpPr txBox="1"/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SORTIDES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6250" y="1124850"/>
            <a:ext cx="4838700" cy="5513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6"/>
          <p:cNvSpPr txBox="1"/>
          <p:nvPr>
            <p:ph type="title"/>
          </p:nvPr>
        </p:nvSpPr>
        <p:spPr>
          <a:xfrm>
            <a:off x="457200" y="274638"/>
            <a:ext cx="8229600" cy="8502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SORTIDES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/>
          <p:nvPr>
            <p:ph idx="1" type="body"/>
          </p:nvPr>
        </p:nvSpPr>
        <p:spPr>
          <a:xfrm>
            <a:off x="457200" y="208415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1" lvl="0" marL="365760" rtl="0" algn="l">
              <a:spcBef>
                <a:spcPts val="0"/>
              </a:spcBef>
              <a:spcAft>
                <a:spcPts val="0"/>
              </a:spcAft>
              <a:buSzPts val="2448"/>
              <a:buChar char="🞂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La roba, les motxilles i les carmanyoles han d’anar marcades amb el nom i curs.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2448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56031" lvl="0" marL="365760" rtl="0" algn="l">
              <a:spcBef>
                <a:spcPts val="400"/>
              </a:spcBef>
              <a:spcAft>
                <a:spcPts val="0"/>
              </a:spcAft>
              <a:buSzPts val="2448"/>
              <a:buChar char="🞂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Els abrics, jaquetes, jerseis i bates,  marcats i amb vetes per poder-los penjar.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76" name="Google Shape;27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ALTRES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Telèfon de l ’AFA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616 882 779 </a:t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És important que el tingueu gravat a la vostra agenda per tal de poder rebre informació. 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AFA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 txBox="1"/>
          <p:nvPr>
            <p:ph idx="1" type="body"/>
          </p:nvPr>
        </p:nvSpPr>
        <p:spPr>
          <a:xfrm>
            <a:off x="457200" y="1481328"/>
            <a:ext cx="8229600" cy="5044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109728" rtl="0" algn="ctr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Arial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GRÀCIES PER LA VOSTRA ATENCIÓ</a:t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Arial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BENVINGUDES I BENVINGUTS AL NOU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Arial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CURS 2022-2023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                PRECS I PREGUNTES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438" y="1722325"/>
            <a:ext cx="4551127" cy="341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149502d279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4048" y="3140968"/>
            <a:ext cx="3322693" cy="3321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49502d2798_0_0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95757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CONSERGE: David Martínez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36576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95757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ADMINISTRATIVA:  Núria Calverons</a:t>
            </a:r>
            <a:endParaRPr/>
          </a:p>
          <a:p>
            <a:pPr indent="-117855" lvl="0" marL="36576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95757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VETLLADORA: Maria Verde</a:t>
            </a:r>
            <a:endParaRPr/>
          </a:p>
          <a:p>
            <a:pPr indent="-117855" lvl="0" marL="36576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95757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TIS: Èrica Busto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36576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95757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TEI: Sílvia Capdevila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95757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EEE: Marta Pedro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2" name="Google Shape;122;g149502d2798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EQUIP DIRECTIU: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609600" y="166102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446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b="1" lang="ca-ES" sz="4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Entrades, sortides i recorregut</a:t>
            </a:r>
            <a:endParaRPr b="1" sz="4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607268" y="2120444"/>
            <a:ext cx="38934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Recorregut: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Porta lateral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Til·lers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Entrada costat biblioteca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Passadís blau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Aula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4989325" y="5168150"/>
            <a:ext cx="3587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Horari: 9:00 - 12:30				15:00 - 16:30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2350" y="1869775"/>
            <a:ext cx="5031662" cy="283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69062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ts val="2736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TUTORA 4t A : Maria Pérez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6906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736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TUTORA 4t B: Marta Corominas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6906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736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ANGLÈS: Sonia Rodriguez</a:t>
            </a:r>
            <a:endParaRPr/>
          </a:p>
          <a:p>
            <a:pPr indent="-26906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736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Ed. FÍSICA: Jordana Garcia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6906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736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MÚSICA: Glenn Monsod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6906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736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Equip d’atenció a la diversitat: Marta Pedro i Carme Arias</a:t>
            </a:r>
            <a:endParaRPr/>
          </a:p>
          <a:p>
            <a:pPr indent="-25603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736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736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Coordinadora: Carme Arias</a:t>
            </a:r>
            <a:endParaRPr/>
          </a:p>
        </p:txBody>
      </p:sp>
      <p:sp>
        <p:nvSpPr>
          <p:cNvPr id="137" name="Google Shape;1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EQUIP DE MESTRES DE 4t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6578" y="357166"/>
            <a:ext cx="1801813" cy="181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ca-ES"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ENTREVISTES I INFORMES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972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65445" lvl="0" marL="365760" rtl="0" algn="l">
              <a:spcBef>
                <a:spcPts val="400"/>
              </a:spcBef>
              <a:spcAft>
                <a:spcPts val="0"/>
              </a:spcAft>
              <a:buSzPts val="1972"/>
              <a:buChar char="🞂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3 informes, un per trimestre.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972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65445" lvl="0" marL="365760" rtl="0" algn="l">
              <a:spcBef>
                <a:spcPts val="400"/>
              </a:spcBef>
              <a:spcAft>
                <a:spcPts val="0"/>
              </a:spcAft>
              <a:buSzPts val="1972"/>
              <a:buChar char="🞂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2 entrevistes al llarg del curs. Les pot sol·licitar la mestra o les famílies, via agenda. També es pot demanar hora amb els/les especialistes.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972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65445" lvl="0" marL="365760" rtl="0" algn="l">
              <a:spcBef>
                <a:spcPts val="400"/>
              </a:spcBef>
              <a:spcAft>
                <a:spcPts val="0"/>
              </a:spcAft>
              <a:buSzPts val="1972"/>
              <a:buChar char="🞂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Les entrevistes de les tutores són:</a:t>
            </a:r>
            <a:endParaRPr/>
          </a:p>
          <a:p>
            <a:pPr indent="-242442" lvl="6" marL="1828800" rtl="0" algn="l">
              <a:spcBef>
                <a:spcPts val="350"/>
              </a:spcBef>
              <a:spcAft>
                <a:spcPts val="0"/>
              </a:spcAft>
              <a:buSzPts val="2900"/>
              <a:buChar char="■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4t A: </a:t>
            </a:r>
            <a:r>
              <a:rPr b="1" lang="ca-ES" sz="2900">
                <a:latin typeface="Calibri"/>
                <a:ea typeface="Calibri"/>
                <a:cs typeface="Calibri"/>
                <a:sym typeface="Calibri"/>
              </a:rPr>
              <a:t>Dimecres</a:t>
            </a: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ca-ES" sz="2900">
                <a:latin typeface="Calibri"/>
                <a:ea typeface="Calibri"/>
                <a:cs typeface="Calibri"/>
                <a:sym typeface="Calibri"/>
              </a:rPr>
              <a:t>9:30-10:30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242442" lvl="6" marL="1828800" rtl="0" algn="l">
              <a:spcBef>
                <a:spcPts val="350"/>
              </a:spcBef>
              <a:spcAft>
                <a:spcPts val="0"/>
              </a:spcAft>
              <a:buSzPts val="2900"/>
              <a:buChar char="■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4t B: </a:t>
            </a:r>
            <a:r>
              <a:rPr b="1" lang="ca-ES" sz="2900">
                <a:latin typeface="Calibri"/>
                <a:ea typeface="Calibri"/>
                <a:cs typeface="Calibri"/>
                <a:sym typeface="Calibri"/>
              </a:rPr>
              <a:t>Dimecres: 11.30-12:30</a:t>
            </a:r>
            <a:endParaRPr b="1"/>
          </a:p>
        </p:txBody>
      </p:sp>
      <p:sp>
        <p:nvSpPr>
          <p:cNvPr id="144" name="Google Shape;14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 ENS COMUNIQUEM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312" y="351028"/>
            <a:ext cx="1439863" cy="11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14579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Circulars de l’escola</a:t>
            </a:r>
            <a:endParaRPr/>
          </a:p>
          <a:p>
            <a:pPr indent="-214579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Comunicats TPV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60096" lvl="0" marL="365760" rtl="0" algn="l">
              <a:spcBef>
                <a:spcPts val="400"/>
              </a:spcBef>
              <a:spcAft>
                <a:spcPts val="0"/>
              </a:spcAft>
              <a:buSzPct val="100000"/>
              <a:buFont typeface="Calibri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Correu electrònic: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540" lvl="1" marL="621792" rtl="0" algn="l">
              <a:spcBef>
                <a:spcPts val="400"/>
              </a:spcBef>
              <a:spcAft>
                <a:spcPts val="0"/>
              </a:spcAft>
              <a:buSzPct val="100000"/>
              <a:buFont typeface="Calibri"/>
              <a:buChar char="◦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4t A: </a:t>
            </a: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mpere28@camidelcros.cat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256540" lvl="1" marL="621792" rtl="0" algn="l">
              <a:spcBef>
                <a:spcPts val="400"/>
              </a:spcBef>
              <a:spcAft>
                <a:spcPts val="0"/>
              </a:spcAft>
              <a:buSzPct val="100000"/>
              <a:buFont typeface="Calibri"/>
              <a:buChar char="◦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4t B: </a:t>
            </a: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mcorom3@camidelcros.cat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214579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Cartellera de l’entrada</a:t>
            </a:r>
            <a:endParaRPr/>
          </a:p>
          <a:p>
            <a:pPr indent="-214579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Nodes de l’escola</a:t>
            </a:r>
            <a:r>
              <a:rPr lang="ca-ES" sz="3200" u="sng">
                <a:solidFill>
                  <a:schemeClr val="hlink"/>
                </a:solidFill>
                <a:hlinkClick r:id="rId3"/>
              </a:rPr>
              <a:t> </a:t>
            </a:r>
            <a:r>
              <a:rPr lang="ca-ES" sz="1800" u="sng">
                <a:solidFill>
                  <a:schemeClr val="hlink"/>
                </a:solidFill>
                <a:hlinkClick r:id="rId4"/>
              </a:rPr>
              <a:t>https://agora.xtec.cat/esc-camidelcros/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14579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Classroom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14579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Xarxes socials: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	Facebook: escola camí del cros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	Twitter: @CamidelCros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	Instagram: @camidelcros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51" name="Google Shape;15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ALTRES VIES DE COMUNICACIÓ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46316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Les franges horàries seran:</a:t>
            </a:r>
            <a:endParaRPr b="1" sz="3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0512" lvl="1" marL="621792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Char char="◦"/>
            </a:pPr>
            <a:r>
              <a:rPr b="1" lang="ca-E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Setembre i juny: </a:t>
            </a: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9:00 a 13:00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90512" lvl="1" marL="621792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Char char="◦"/>
            </a:pPr>
            <a:r>
              <a:rPr b="1" lang="ca-E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D’octubre a maig</a:t>
            </a:r>
            <a:r>
              <a:rPr lang="ca-E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9:00 a 12:30 i de 15:00 a 16:30</a:t>
            </a:r>
            <a:endParaRPr sz="3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21792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4812" lvl="0" marL="457200" rtl="0" algn="l">
              <a:spcBef>
                <a:spcPts val="400"/>
              </a:spcBef>
              <a:spcAft>
                <a:spcPts val="0"/>
              </a:spcAft>
              <a:buClr>
                <a:srgbClr val="3E3D2D"/>
              </a:buClr>
              <a:buSzPct val="100000"/>
              <a:buFont typeface="Calibri"/>
              <a:buChar char="-"/>
            </a:pP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1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de 9:00h a 10:30h</a:t>
            </a:r>
            <a:endParaRPr/>
          </a:p>
          <a:p>
            <a:pPr indent="-404812" lvl="0" marL="457200" rtl="0" algn="l"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ct val="100000"/>
              <a:buFont typeface="Calibri"/>
              <a:buChar char="-"/>
            </a:pP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Pati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de 10:30h a 11:00h</a:t>
            </a:r>
            <a:endParaRPr/>
          </a:p>
          <a:p>
            <a:pPr indent="-404812" lvl="0" marL="457200" rtl="0" algn="l"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ct val="100000"/>
              <a:buFont typeface="Calibri"/>
              <a:buChar char="-"/>
            </a:pP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2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d’11:00h a 12:30h </a:t>
            </a:r>
            <a:endParaRPr/>
          </a:p>
          <a:p>
            <a:pPr indent="-404812" lvl="0" marL="457200" rtl="0" algn="l"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ct val="100000"/>
              <a:buFont typeface="Calibri"/>
              <a:buChar char="-"/>
            </a:pP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3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de 15:00h a 16:30h.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46316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Plantilla amb horari a l’agenda i per casa.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S’ha de mirar el que  toca fer cada dia i portar el que calgui.</a:t>
            </a:r>
            <a:endParaRPr/>
          </a:p>
        </p:txBody>
      </p:sp>
      <p:sp>
        <p:nvSpPr>
          <p:cNvPr id="157" name="Google Shape;157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HORARIS</a:t>
            </a:r>
            <a:endParaRPr/>
          </a:p>
        </p:txBody>
      </p:sp>
      <p:pic>
        <p:nvPicPr>
          <p:cNvPr descr="untitled.png"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288" y="265510"/>
            <a:ext cx="1152128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244"/>
              <a:buChar char="🞂"/>
            </a:pPr>
            <a:r>
              <a:rPr lang="ca-ES" sz="3300">
                <a:latin typeface="Calibri"/>
                <a:ea typeface="Calibri"/>
                <a:cs typeface="Calibri"/>
                <a:sym typeface="Calibri"/>
              </a:rPr>
              <a:t>L'assistència</a:t>
            </a:r>
            <a:r>
              <a:rPr lang="ca-ES" sz="3300">
                <a:latin typeface="Calibri"/>
                <a:ea typeface="Calibri"/>
                <a:cs typeface="Calibri"/>
                <a:sym typeface="Calibri"/>
              </a:rPr>
              <a:t> és obligatòria, en cas d’absència cal portar  justificant o justificar-ho a l’agenda per escrit (justificant mèdic).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244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244"/>
              <a:buChar char="🞂"/>
            </a:pPr>
            <a:r>
              <a:rPr lang="ca-ES" sz="3300">
                <a:latin typeface="Calibri"/>
                <a:ea typeface="Calibri"/>
                <a:cs typeface="Calibri"/>
                <a:sym typeface="Calibri"/>
              </a:rPr>
              <a:t>Cal arribar puntualment a l’escola. Es portarà un registre d’absències i retards. 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2244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244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  <p:sp>
        <p:nvSpPr>
          <p:cNvPr id="165" name="Google Shape;165;p10"/>
          <p:cNvSpPr txBox="1"/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ca-ES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currencia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2014-09-12T15:00:41Z</dcterms:created>
  <dc:creator>usuari</dc:creator>
</cp:coreProperties>
</file>