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4" roundtripDataSignature="AMtx7mgeVK+7DWbZQVY39kQEIT04QHF7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ca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389dab42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g1389dab42d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>
            <a:gsLst>
              <a:gs pos="0">
                <a:srgbClr val="C78200"/>
              </a:gs>
              <a:gs pos="55000">
                <a:srgbClr val="FFBF33"/>
              </a:gs>
              <a:gs pos="100000">
                <a:srgbClr val="C78200"/>
              </a:gs>
            </a:gsLst>
            <a:lin ang="30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21" name="Google Shape;21;p31"/>
          <p:cNvSpPr txBox="1"/>
          <p:nvPr>
            <p:ph type="ctrTitle"/>
          </p:nvPr>
        </p:nvSpPr>
        <p:spPr>
          <a:xfrm>
            <a:off x="685800" y="1752601"/>
            <a:ext cx="7772400" cy="182976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Lucida Sans"/>
              <a:buNone/>
              <a:defRPr b="1" sz="48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" type="subTitle"/>
          </p:nvPr>
        </p:nvSpPr>
        <p:spPr>
          <a:xfrm>
            <a:off x="685800" y="3611607"/>
            <a:ext cx="7772400" cy="1199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marR="64008" algn="r">
              <a:spcBef>
                <a:spcPts val="400"/>
              </a:spcBef>
              <a:spcAft>
                <a:spcPts val="0"/>
              </a:spcAft>
              <a:buSzPts val="1836"/>
              <a:buNone/>
              <a:defRPr>
                <a:solidFill>
                  <a:schemeClr val="dk2"/>
                </a:solidFill>
              </a:defRPr>
            </a:lvl1pPr>
            <a:lvl2pPr lvl="1" algn="ctr">
              <a:spcBef>
                <a:spcPts val="324"/>
              </a:spcBef>
              <a:spcAft>
                <a:spcPts val="0"/>
              </a:spcAft>
              <a:buSzPts val="1800"/>
              <a:buNone/>
              <a:defRPr/>
            </a:lvl2pPr>
            <a:lvl3pPr lvl="2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3pPr>
            <a:lvl4pPr lvl="3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4pPr>
            <a:lvl5pPr lvl="4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5pPr>
            <a:lvl6pPr lvl="5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5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grpSp>
        <p:nvGrpSpPr>
          <p:cNvPr id="23" name="Google Shape;23;p3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24" name="Google Shape;24;p31"/>
            <p:cNvSpPr/>
            <p:nvPr/>
          </p:nvSpPr>
          <p:spPr>
            <a:xfrm>
              <a:off x="1687513" y="4832896"/>
              <a:ext cx="7456487" cy="518816"/>
            </a:xfrm>
            <a:custGeom>
              <a:rect b="b" l="l" r="r" t="t"/>
              <a:pathLst>
                <a:path extrusionOk="0" h="367" w="469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BCE97">
                <a:alpha val="40000"/>
              </a:srgbClr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5" name="Google Shape;25;p31"/>
            <p:cNvSpPr/>
            <p:nvPr/>
          </p:nvSpPr>
          <p:spPr>
            <a:xfrm>
              <a:off x="35443" y="5135526"/>
              <a:ext cx="9108557" cy="838200"/>
            </a:xfrm>
            <a:custGeom>
              <a:rect b="b" l="l" r="r" t="t"/>
              <a:pathLst>
                <a:path extrusionOk="0" h="528" w="5760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sp>
          <p:nvSpPr>
            <p:cNvPr id="26" name="Google Shape;26;p31"/>
            <p:cNvSpPr/>
            <p:nvPr/>
          </p:nvSpPr>
          <p:spPr>
            <a:xfrm>
              <a:off x="0" y="4883888"/>
              <a:ext cx="9144000" cy="1981200"/>
            </a:xfrm>
            <a:custGeom>
              <a:rect b="b" l="l" r="r" t="t"/>
              <a:pathLst>
                <a:path extrusionOk="0" h="1248" w="5760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0" ty="0" sy="50000"/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endParaRPr>
            </a:p>
          </p:txBody>
        </p:sp>
        <p:cxnSp>
          <p:nvCxnSpPr>
            <p:cNvPr id="27" name="Google Shape;27;p31"/>
            <p:cNvCxnSpPr/>
            <p:nvPr/>
          </p:nvCxnSpPr>
          <p:spPr>
            <a:xfrm>
              <a:off x="-3765" y="4880373"/>
              <a:ext cx="9147765" cy="839943"/>
            </a:xfrm>
            <a:prstGeom prst="straightConnector1">
              <a:avLst/>
            </a:prstGeom>
            <a:noFill/>
            <a:ln cap="flat" cmpd="sng" w="12050">
              <a:solidFill>
                <a:srgbClr val="F9CA8F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" name="Google Shape;28;p3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CF1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3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rgbClr val="FFFFFF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40"/>
          <p:cNvSpPr txBox="1"/>
          <p:nvPr>
            <p:ph idx="1" type="body"/>
          </p:nvPr>
        </p:nvSpPr>
        <p:spPr>
          <a:xfrm rot="5400000">
            <a:off x="2378965" y="-440435"/>
            <a:ext cx="4386071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4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4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4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/>
          <p:nvPr>
            <p:ph type="title"/>
          </p:nvPr>
        </p:nvSpPr>
        <p:spPr>
          <a:xfrm rot="5400000">
            <a:off x="4936367" y="2182286"/>
            <a:ext cx="5592761" cy="177747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41"/>
          <p:cNvSpPr txBox="1"/>
          <p:nvPr>
            <p:ph idx="1" type="body"/>
          </p:nvPr>
        </p:nvSpPr>
        <p:spPr>
          <a:xfrm rot="5400000">
            <a:off x="823120" y="-91279"/>
            <a:ext cx="559276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99" name="Google Shape;99;p41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41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1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6324" lvl="0" marL="457200" algn="l">
              <a:spcBef>
                <a:spcPts val="400"/>
              </a:spcBef>
              <a:spcAft>
                <a:spcPts val="0"/>
              </a:spcAft>
              <a:buSzPts val="1224"/>
              <a:buChar char="🞂"/>
              <a:defRPr/>
            </a:lvl1pPr>
            <a:lvl2pPr indent="-342900" lvl="1" marL="914400" algn="l">
              <a:spcBef>
                <a:spcPts val="324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33" name="Google Shape;33;p32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2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2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36" name="Google Shape;36;p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3"/>
          <p:cNvSpPr txBox="1"/>
          <p:nvPr>
            <p:ph type="title"/>
          </p:nvPr>
        </p:nvSpPr>
        <p:spPr>
          <a:xfrm>
            <a:off x="722376" y="1059712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Lucida Sans"/>
              <a:buNone/>
              <a:defRPr b="1" sz="48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33"/>
          <p:cNvSpPr txBox="1"/>
          <p:nvPr>
            <p:ph idx="1" type="body"/>
          </p:nvPr>
        </p:nvSpPr>
        <p:spPr>
          <a:xfrm>
            <a:off x="3922713" y="2931712"/>
            <a:ext cx="4572000" cy="14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564"/>
              <a:buNone/>
              <a:defRPr sz="23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33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33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33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43" name="Google Shape;43;p33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44" name="Google Shape;44;p33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4"/>
          <p:cNvSpPr txBox="1"/>
          <p:nvPr>
            <p:ph idx="1" type="body"/>
          </p:nvPr>
        </p:nvSpPr>
        <p:spPr>
          <a:xfrm>
            <a:off x="457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34"/>
          <p:cNvSpPr txBox="1"/>
          <p:nvPr>
            <p:ph idx="2" type="body"/>
          </p:nvPr>
        </p:nvSpPr>
        <p:spPr>
          <a:xfrm>
            <a:off x="4648200" y="1481328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9504" lvl="0" marL="457200" algn="l">
              <a:spcBef>
                <a:spcPts val="400"/>
              </a:spcBef>
              <a:spcAft>
                <a:spcPts val="0"/>
              </a:spcAft>
              <a:buSzPts val="1904"/>
              <a:buChar char="🞂"/>
              <a:defRPr sz="2800"/>
            </a:lvl1pPr>
            <a:lvl2pPr indent="-381000" lvl="1" marL="914400" algn="l">
              <a:spcBef>
                <a:spcPts val="324"/>
              </a:spcBef>
              <a:spcAft>
                <a:spcPts val="0"/>
              </a:spcAft>
              <a:buSzPts val="2400"/>
              <a:buChar char="◦"/>
              <a:defRPr sz="2400"/>
            </a:lvl2pPr>
            <a:lvl3pPr indent="-355600" lvl="2" marL="13716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3pPr>
            <a:lvl4pPr indent="-342900" lvl="3" marL="18288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34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4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34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51" name="Google Shape;51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showMasterSp="0" type="twoTxTwoObj">
  <p:cSld name="TWO_OBJECTS_WITH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5"/>
          <p:cNvSpPr txBox="1"/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5"/>
          <p:cNvSpPr txBox="1"/>
          <p:nvPr>
            <p:ph idx="1" type="body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35"/>
          <p:cNvSpPr txBox="1"/>
          <p:nvPr>
            <p:ph idx="2" type="body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18287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32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3" type="body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40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7" name="Google Shape;57;p35"/>
          <p:cNvSpPr txBox="1"/>
          <p:nvPr>
            <p:ph idx="4" type="body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2232" lvl="0" marL="457200" algn="l">
              <a:spcBef>
                <a:spcPts val="0"/>
              </a:spcBef>
              <a:spcAft>
                <a:spcPts val="0"/>
              </a:spcAft>
              <a:buSzPts val="1632"/>
              <a:buChar char="🞂"/>
              <a:defRPr sz="2400"/>
            </a:lvl1pPr>
            <a:lvl2pPr indent="-355600" lvl="1" marL="914400" algn="l">
              <a:spcBef>
                <a:spcPts val="324"/>
              </a:spcBef>
              <a:spcAft>
                <a:spcPts val="0"/>
              </a:spcAft>
              <a:buSzPts val="2000"/>
              <a:buChar char="◦"/>
              <a:defRPr sz="2000"/>
            </a:lvl2pPr>
            <a:lvl3pPr indent="-342900" lvl="2" marL="1371600" algn="l">
              <a:spcBef>
                <a:spcPts val="350"/>
              </a:spcBef>
              <a:spcAft>
                <a:spcPts val="0"/>
              </a:spcAft>
              <a:buSzPts val="1800"/>
              <a:buChar char="●"/>
              <a:defRPr sz="1800"/>
            </a:lvl3pPr>
            <a:lvl4pPr indent="-330200" lvl="3" marL="18288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spcBef>
                <a:spcPts val="350"/>
              </a:spcBef>
              <a:spcAft>
                <a:spcPts val="0"/>
              </a:spcAft>
              <a:buSzPts val="1600"/>
              <a:buChar char="●"/>
              <a:defRPr sz="16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6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65" name="Google Shape;65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7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7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7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showMasterSp="0" type="objTx">
  <p:cSld name="OBJECT_WITH_CAPTION_TEXT">
    <p:bg>
      <p:bgPr>
        <a:blipFill rotWithShape="1">
          <a:blip r:embed="rId2">
            <a:alphaModFix/>
          </a:blip>
          <a:tile algn="tl" flip="none" tx="0" sx="50000" ty="0" sy="50000"/>
        </a:blip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8"/>
          <p:cNvSpPr txBox="1"/>
          <p:nvPr>
            <p:ph type="title"/>
          </p:nvPr>
        </p:nvSpPr>
        <p:spPr>
          <a:xfrm>
            <a:off x="914400" y="4876800"/>
            <a:ext cx="7481776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Lucida Sans"/>
              <a:buNone/>
              <a:defRPr b="0" sz="2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8"/>
          <p:cNvSpPr txBox="1"/>
          <p:nvPr>
            <p:ph idx="1" type="body"/>
          </p:nvPr>
        </p:nvSpPr>
        <p:spPr>
          <a:xfrm>
            <a:off x="4419600" y="5355102"/>
            <a:ext cx="3974592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spcBef>
                <a:spcPts val="400"/>
              </a:spcBef>
              <a:spcAft>
                <a:spcPts val="0"/>
              </a:spcAft>
              <a:buSzPts val="1088"/>
              <a:buNone/>
              <a:defRPr sz="1600"/>
            </a:lvl1pPr>
            <a:lvl2pPr indent="-228600" lvl="1" marL="914400" algn="l">
              <a:spcBef>
                <a:spcPts val="324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35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spcBef>
                <a:spcPts val="350"/>
              </a:spcBef>
              <a:spcAft>
                <a:spcPts val="0"/>
              </a:spcAft>
              <a:buSzPts val="900"/>
              <a:buNone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3" name="Google Shape;73;p38"/>
          <p:cNvSpPr txBox="1"/>
          <p:nvPr>
            <p:ph idx="2" type="body"/>
          </p:nvPr>
        </p:nvSpPr>
        <p:spPr>
          <a:xfrm>
            <a:off x="914400" y="274320"/>
            <a:ext cx="7479792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6776" lvl="0" marL="457200" algn="l">
              <a:spcBef>
                <a:spcPts val="400"/>
              </a:spcBef>
              <a:spcAft>
                <a:spcPts val="0"/>
              </a:spcAft>
              <a:buSzPts val="2176"/>
              <a:buChar char="🞂"/>
              <a:defRPr sz="3200"/>
            </a:lvl1pPr>
            <a:lvl2pPr indent="-406400" lvl="1" marL="914400" algn="l">
              <a:spcBef>
                <a:spcPts val="324"/>
              </a:spcBef>
              <a:spcAft>
                <a:spcPts val="0"/>
              </a:spcAft>
              <a:buSzPts val="2800"/>
              <a:buChar char="◦"/>
              <a:defRPr sz="2800"/>
            </a:lvl2pPr>
            <a:lvl3pPr indent="-381000" lvl="2" marL="1371600" algn="l">
              <a:spcBef>
                <a:spcPts val="350"/>
              </a:spcBef>
              <a:spcAft>
                <a:spcPts val="0"/>
              </a:spcAft>
              <a:buSzPts val="2400"/>
              <a:buChar char="●"/>
              <a:defRPr sz="2400"/>
            </a:lvl3pPr>
            <a:lvl4pPr indent="-355600" lvl="3" marL="18288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l">
              <a:spcBef>
                <a:spcPts val="350"/>
              </a:spcBef>
              <a:spcAft>
                <a:spcPts val="0"/>
              </a:spcAft>
              <a:buSzPts val="2000"/>
              <a:buChar char="●"/>
              <a:defRPr sz="20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4" name="Google Shape;74;p38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8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showMasterSp="0" type="picTx">
  <p:cSld name="PICTURE_WITH_CAPTION_TEX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/>
          <p:nvPr>
            <p:ph idx="1" type="body"/>
          </p:nvPr>
        </p:nvSpPr>
        <p:spPr>
          <a:xfrm>
            <a:off x="1141232" y="5443402"/>
            <a:ext cx="7162800" cy="64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228600" lvl="0" marL="457200" marR="18288" algn="r">
              <a:spcBef>
                <a:spcPts val="400"/>
              </a:spcBef>
              <a:spcAft>
                <a:spcPts val="0"/>
              </a:spcAft>
              <a:buSzPts val="952"/>
              <a:buNone/>
              <a:defRPr sz="1400"/>
            </a:lvl1pPr>
            <a:lvl2pPr indent="-304800" lvl="1" marL="914400" algn="l">
              <a:spcBef>
                <a:spcPts val="324"/>
              </a:spcBef>
              <a:spcAft>
                <a:spcPts val="0"/>
              </a:spcAft>
              <a:buSzPts val="1200"/>
              <a:buChar char="◦"/>
              <a:defRPr sz="1200"/>
            </a:lvl2pPr>
            <a:lvl3pPr indent="-292100" lvl="2" marL="1371600" algn="l">
              <a:spcBef>
                <a:spcPts val="350"/>
              </a:spcBef>
              <a:spcAft>
                <a:spcPts val="0"/>
              </a:spcAft>
              <a:buSzPts val="1000"/>
              <a:buChar char="●"/>
              <a:defRPr sz="1000"/>
            </a:lvl3pPr>
            <a:lvl4pPr indent="-285750" lvl="3" marL="18288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4pPr>
            <a:lvl5pPr indent="-285750" lvl="4" marL="2286000" algn="l">
              <a:spcBef>
                <a:spcPts val="350"/>
              </a:spcBef>
              <a:spcAft>
                <a:spcPts val="0"/>
              </a:spcAft>
              <a:buSzPts val="900"/>
              <a:buChar char="●"/>
              <a:defRPr sz="900"/>
            </a:lvl5pPr>
            <a:lvl6pPr indent="-342900" lvl="5" marL="27432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7pPr>
            <a:lvl8pPr indent="-342900" lvl="7" marL="36576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8pPr>
            <a:lvl9pPr indent="-342900" lvl="8" marL="4114800" algn="l">
              <a:spcBef>
                <a:spcPts val="35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79" name="Google Shape;79;p39"/>
          <p:cNvSpPr/>
          <p:nvPr>
            <p:ph idx="2" type="pic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39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9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9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  <p:sp>
        <p:nvSpPr>
          <p:cNvPr id="83" name="Google Shape;83;p39"/>
          <p:cNvSpPr txBox="1"/>
          <p:nvPr>
            <p:ph type="title"/>
          </p:nvPr>
        </p:nvSpPr>
        <p:spPr>
          <a:xfrm>
            <a:off x="228600" y="4865122"/>
            <a:ext cx="8075432" cy="562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ucida Sans"/>
              <a:buNone/>
              <a:defRPr b="0" sz="3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9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E97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5" name="Google Shape;85;p39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6" name="Google Shape;86;p39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87" name="Google Shape;87;p39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9CA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8" name="Google Shape;88;p39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89" name="Google Shape;89;p39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D59300"/>
              </a:gs>
              <a:gs pos="72000">
                <a:srgbClr val="FFBD3D"/>
              </a:gs>
              <a:gs pos="100000">
                <a:srgbClr val="FFC871"/>
              </a:gs>
            </a:gsLst>
            <a:lin ang="16200000" scaled="0"/>
          </a:gradFill>
          <a:ln cap="rnd" cmpd="sng" w="9525">
            <a:solidFill>
              <a:srgbClr val="AF7E00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dir="5400000" dist="25400">
              <a:srgbClr val="000000">
                <a:alpha val="45882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/>
          <p:nvPr/>
        </p:nvSpPr>
        <p:spPr>
          <a:xfrm>
            <a:off x="499273" y="5944936"/>
            <a:ext cx="4940624" cy="921076"/>
          </a:xfrm>
          <a:custGeom>
            <a:rect b="b" l="l" r="r" t="t"/>
            <a:pathLst>
              <a:path extrusionOk="0" h="337" w="7485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rgbClr val="FBCE97">
              <a:alpha val="40000"/>
            </a:srgb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" name="Google Shape;11;p30"/>
          <p:cNvSpPr/>
          <p:nvPr/>
        </p:nvSpPr>
        <p:spPr>
          <a:xfrm>
            <a:off x="485717" y="5939011"/>
            <a:ext cx="3690451" cy="933450"/>
          </a:xfrm>
          <a:custGeom>
            <a:rect b="b" l="l" r="r" t="t"/>
            <a:pathLst>
              <a:path extrusionOk="0" h="588" w="5591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" name="Google Shape;12;p30"/>
          <p:cNvSpPr/>
          <p:nvPr/>
        </p:nvSpPr>
        <p:spPr>
          <a:xfrm>
            <a:off x="-6042" y="5791253"/>
            <a:ext cx="3402314" cy="1080868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0" ty="0" sy="50000"/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cxnSp>
        <p:nvCxnSpPr>
          <p:cNvPr id="13" name="Google Shape;13;p30"/>
          <p:cNvCxnSpPr/>
          <p:nvPr/>
        </p:nvCxnSpPr>
        <p:spPr>
          <a:xfrm>
            <a:off x="-9237" y="5787738"/>
            <a:ext cx="3405509" cy="1084383"/>
          </a:xfrm>
          <a:prstGeom prst="straightConnector1">
            <a:avLst/>
          </a:prstGeom>
          <a:noFill/>
          <a:ln cap="flat" cmpd="sng" w="12050">
            <a:solidFill>
              <a:srgbClr val="F9CA8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" name="Google Shape;14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  <a:defRPr b="1" i="0" sz="41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5186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Char char="🞂"/>
              <a:defRPr b="0" i="0" sz="27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-374650" lvl="1" marL="914400" marR="0" rtl="0" algn="l"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Verdana"/>
              <a:buChar char="◦"/>
              <a:defRPr b="0" i="0" sz="23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-361950" lvl="2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Noto Sans Symbols"/>
              <a:buChar char="●"/>
              <a:defRPr b="0" i="0" sz="21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-349250" lvl="3" marL="18288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900"/>
              <a:buFont typeface="Noto Sans Symbols"/>
              <a:buChar char="●"/>
              <a:defRPr b="0" i="0" sz="19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-342900" lvl="4" marL="2286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●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-342900" lvl="5" marL="27432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-330200" lvl="6" marL="32004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-330200" lvl="7" marL="36576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-330200" lvl="8" marL="4114800" marR="0" rtl="0" algn="l">
              <a:spcBef>
                <a:spcPts val="35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■"/>
              <a:defRPr b="0" i="0" sz="16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6" name="Google Shape;16;p30"/>
          <p:cNvSpPr txBox="1"/>
          <p:nvPr>
            <p:ph idx="10" type="dt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7" name="Google Shape;17;p30"/>
          <p:cNvSpPr txBox="1"/>
          <p:nvPr>
            <p:ph idx="11" type="ftr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/>
        </p:txBody>
      </p:sp>
      <p:sp>
        <p:nvSpPr>
          <p:cNvPr id="18" name="Google Shape;18;p30"/>
          <p:cNvSpPr txBox="1"/>
          <p:nvPr>
            <p:ph idx="12" type="sldNum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indent="0" lvl="1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2pPr>
            <a:lvl3pPr indent="0" lvl="2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3pPr>
            <a:lvl4pPr indent="0" lvl="3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4pPr>
            <a:lvl5pPr indent="0" lvl="4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5pPr>
            <a:lvl6pPr indent="0" lvl="5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6pPr>
            <a:lvl7pPr indent="0" lvl="6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7pPr>
            <a:lvl8pPr indent="0" lvl="7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8pPr>
            <a:lvl9pPr indent="0" lvl="8" marL="0" marR="0" rtl="0" algn="r">
              <a:spcBef>
                <a:spcPts val="0"/>
              </a:spcBef>
              <a:buNone/>
              <a:defRPr b="0" sz="1000" u="none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Relationship Id="rId4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google.es/url?sa=i&amp;rct=j&amp;q=&amp;esrc=s&amp;source=images&amp;cd=&amp;cad=rja&amp;uact=8&amp;docid=MKhhP2FepcqUAM&amp;tbnid=jM0Bs63Bz6_uEM:&amp;ved=0CAcQjRw&amp;url=http://www.mama2punto0.cl/vida-sana/pruebas-semestrales-claves-para-motivar-a-los-ninos-a-estudiar/attachment/nino-estudiando/&amp;ei=GRYTVMPLDcuVarLqgaAO&amp;psig=AFQjCNEmgvCwUD2e19AX2OZN9vzdr5gYhg&amp;ust=1410623360466061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gora.xtec.cat/esc-camidelcros/" TargetMode="External"/><Relationship Id="rId4" Type="http://schemas.openxmlformats.org/officeDocument/2006/relationships/hyperlink" Target="https://agora.xtec.cat/esc-camidelcros/" TargetMode="External"/><Relationship Id="rId5" Type="http://schemas.openxmlformats.org/officeDocument/2006/relationships/hyperlink" Target="mailto:lcastarn@camidelcros.cat" TargetMode="External"/><Relationship Id="rId6" Type="http://schemas.openxmlformats.org/officeDocument/2006/relationships/hyperlink" Target="mailto:acabell2@camidelcros.ca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"/>
          <p:cNvSpPr txBox="1"/>
          <p:nvPr>
            <p:ph type="ctrTitle"/>
          </p:nvPr>
        </p:nvSpPr>
        <p:spPr>
          <a:xfrm>
            <a:off x="1259632" y="332656"/>
            <a:ext cx="6334472" cy="1440159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REUNIÓ D’AULA DE 3r</a:t>
            </a:r>
            <a:br>
              <a:rPr lang="ca-ES">
                <a:latin typeface="Calibri"/>
                <a:ea typeface="Calibri"/>
                <a:cs typeface="Calibri"/>
                <a:sym typeface="Calibri"/>
              </a:rPr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 CURS 2022-23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2060847"/>
            <a:ext cx="3168352" cy="42250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Argo1\p\LOGOTIP ESCOLA\Còpia de Logo-Cami-Cros-JPG-150ppp.jpg" id="108" name="Google Shape;10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67292" y="2479036"/>
            <a:ext cx="4705235" cy="1664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És el vehicle de comunicació entre l’escola i la família.</a:t>
            </a:r>
            <a:endParaRPr/>
          </a:p>
          <a:p>
            <a:pPr indent="-14419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Apuntem les feines, controls i els materials a dur.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Hi posem les hores d’entrevista i comunicacions importants.</a:t>
            </a:r>
            <a:endParaRPr/>
          </a:p>
          <a:p>
            <a:pPr indent="-14419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faltes d’assistència i retard es justifiquen per escrit a l’agenda.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revisar cada dia i cal signar les notificacions, si n’hi ha.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70" name="Google Shape;17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71" name="Google Shape;171;p11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                 ÚS DE L’AGENDA</a:t>
            </a:r>
            <a:endParaRPr/>
          </a:p>
        </p:txBody>
      </p:sp>
      <p:pic>
        <p:nvPicPr>
          <p:cNvPr descr="agenda.jpg" id="172" name="Google Shape;17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36735" y="1916832"/>
            <a:ext cx="1707265" cy="1944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Els llibres són </a:t>
            </a:r>
            <a:r>
              <a:rPr b="1" lang="ca-ES" sz="3300">
                <a:latin typeface="Calibri"/>
                <a:ea typeface="Calibri"/>
                <a:cs typeface="Calibri"/>
                <a:sym typeface="Calibri"/>
              </a:rPr>
              <a:t>socialitzats</a:t>
            </a: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 i el material, comunitari (colors, estoigs, regle, etc). S’ha de respectar. S</a:t>
            </a:r>
            <a:r>
              <a:rPr b="1" lang="ca-ES" sz="3300">
                <a:latin typeface="Calibri"/>
                <a:ea typeface="Calibri"/>
                <a:cs typeface="Calibri"/>
                <a:sym typeface="Calibri"/>
              </a:rPr>
              <a:t>ignar acord.</a:t>
            </a:r>
            <a:endParaRPr b="1"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Cal haver pagat la quota de material comú. També la dels </a:t>
            </a:r>
            <a:r>
              <a:rPr b="1"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LLIBRES SOCIALITZATS.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3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3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cas d’haver fet un mal ús, la família es farà càrrec de la despesa del material.</a:t>
            </a:r>
            <a:endParaRPr/>
          </a:p>
          <a:p>
            <a:pPr indent="-354431" lvl="0" marL="457200" rtl="0" algn="l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solidFill>
                <a:srgbClr val="00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SzPct val="68000"/>
              <a:buNone/>
            </a:pPr>
            <a:r>
              <a:rPr lang="ca-ES" sz="2800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		</a:t>
            </a:r>
            <a:endParaRPr/>
          </a:p>
        </p:txBody>
      </p:sp>
      <p:sp>
        <p:nvSpPr>
          <p:cNvPr id="178" name="Google Shape;178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MATERIAL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3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Els llibres i llibretes van a casa si tenen deures, només cal portar els que toquin aquell dia.</a:t>
            </a:r>
            <a:endParaRPr/>
          </a:p>
          <a:p>
            <a:pPr indent="-16233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Classroom.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S’ha de llegir cada dia i anar estudiant els temes que es van treballant, no deixar-ho per l’últim dia.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 no tenen deures, cal repassar el que s’ha treballat a classe,  les taules, llegir, estudiar...</a:t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Les notes dels controls són orientatives, ja que la qualificació final no només depèn d’una nota sinó també del treball diari, de l’esforç, de l’actitud...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-165699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84" name="Google Shape;184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            DEURES I CONTROLS</a:t>
            </a:r>
            <a:endParaRPr/>
          </a:p>
        </p:txBody>
      </p:sp>
      <p:pic>
        <p:nvPicPr>
          <p:cNvPr descr="https://encrypted-tbn1.gstatic.com/images?q=tbn:ANd9GcTQUnd7uA1pwqpEk6DT93JbvVxeZyDwZeZ152rCo2FOg2QVg_70EQ" id="185" name="Google Shape;185;p1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5731" y="274638"/>
            <a:ext cx="1461973" cy="1195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UN ÀLBUM A FINAL DE CURS.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LLIBRETES: català, castellà, mates,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/>
              <a:t>i medi. Normes d’ús.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/>
              <a:t>QUADERNS: cultura religiosa, links (català i mates), tertúlia, innovamat i anglès.</a:t>
            </a:r>
            <a:endParaRPr/>
          </a:p>
        </p:txBody>
      </p:sp>
      <p:sp>
        <p:nvSpPr>
          <p:cNvPr id="191" name="Google Shape;191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r>
              <a:rPr lang="ca-ES"/>
              <a:t>ÀLBUM, LLIBRETES i QUADERNS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5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148945" lvl="0" marL="365760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 l’escola NO es pot portar cap tipus d’aparells electrònics, diners, joguines, cromos, vambes de rodes, vambes amb llums...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Si es troba cap d’aquests objectes es portarà a direcció i l’hauran de venir a recollir les famílies.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Aniversaris: </a:t>
            </a: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NO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 es pot portar menjar fet a casa, es pot portar menjar comprat.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 es poden donar les targetes d’invitació dins de l’escola.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165699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97" name="Google Shape;197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ucida Sans"/>
              <a:buNone/>
            </a:pPr>
            <a:br>
              <a:rPr lang="ca-ES" sz="2400"/>
            </a:br>
            <a:r>
              <a:rPr lang="ca-ES" sz="2800">
                <a:latin typeface="Calibri"/>
                <a:ea typeface="Calibri"/>
                <a:cs typeface="Calibri"/>
                <a:sym typeface="Calibri"/>
              </a:rPr>
              <a:t>ANIVERSARIS,</a:t>
            </a:r>
            <a:br>
              <a:rPr lang="ca-ES" sz="2800">
                <a:latin typeface="Calibri"/>
                <a:ea typeface="Calibri"/>
                <a:cs typeface="Calibri"/>
                <a:sym typeface="Calibri"/>
              </a:rPr>
            </a:b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APARELLS ELECTRÒNICS, JOGUINES, DINERS </a:t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457200" y="1481328"/>
            <a:ext cx="8229600" cy="5110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62500" lnSpcReduction="20000"/>
          </a:bodyPr>
          <a:lstStyle/>
          <a:p>
            <a:pPr indent="-256053" lvl="0" marL="365760" rtl="0" algn="l">
              <a:spcBef>
                <a:spcPts val="0"/>
              </a:spcBef>
              <a:spcAft>
                <a:spcPts val="0"/>
              </a:spcAft>
              <a:buSzPct val="67999"/>
              <a:buChar char="🞂"/>
            </a:pPr>
            <a:r>
              <a:rPr b="1" lang="ca-ES" sz="2900" u="sng">
                <a:latin typeface="Calibri"/>
                <a:ea typeface="Calibri"/>
                <a:cs typeface="Calibri"/>
                <a:sym typeface="Calibri"/>
              </a:rPr>
              <a:t>HIGIENE I SALUT: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-  Cal venir net a l’escola.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Noto Sans Symbol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No venir a l’escola quan tingui: febre, diarrea, erupcions contagioses, polls i llémenes.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Administració de medicaments amb recepta mèdica i autorització signada. Autorització per administració de paracetamol a l’escola signada.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La cobertura mèdica dels alumnes és la mateixa que les famílies.</a:t>
            </a:r>
            <a:endParaRPr/>
          </a:p>
          <a:p>
            <a:pPr indent="-177789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Lucida Sans"/>
              <a:buNone/>
            </a:pPr>
            <a:r>
              <a:t/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Portar </a:t>
            </a: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dues caixes de mocadors de paper i dos rotlles </a:t>
            </a: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de paper de cuina.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Font typeface="Calibri"/>
              <a:buChar char="-"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Esmorzars:      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Dilluns i dimecres, entrepà en una </a:t>
            </a:r>
            <a:r>
              <a:rPr b="1" lang="ca-ES" sz="2900" u="sng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carmanyola.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                                            Dimarts i dijous,fruita.</a:t>
            </a:r>
            <a:endParaRPr b="1" sz="2900" u="sng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6" marL="1600200" rtl="0" algn="l">
              <a:spcBef>
                <a:spcPts val="350"/>
              </a:spcBef>
              <a:spcAft>
                <a:spcPts val="0"/>
              </a:spcAft>
              <a:buSzPct val="100000"/>
              <a:buNone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lang="ca-ES" sz="29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Divendres, lliure.</a:t>
            </a:r>
            <a:endParaRPr/>
          </a:p>
          <a:p>
            <a:pPr indent="-183187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03" name="Google Shape;20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60232" y="980728"/>
            <a:ext cx="2167592" cy="1450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7"/>
          <p:cNvSpPr txBox="1"/>
          <p:nvPr>
            <p:ph idx="1" type="body"/>
          </p:nvPr>
        </p:nvSpPr>
        <p:spPr>
          <a:xfrm>
            <a:off x="457200" y="1481328"/>
            <a:ext cx="8229600" cy="4539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52400" lvl="0" marL="365760" rtl="0" algn="l">
              <a:spcBef>
                <a:spcPts val="0"/>
              </a:spcBef>
              <a:spcAft>
                <a:spcPts val="0"/>
              </a:spcAft>
              <a:buSzPts val="1632"/>
              <a:buFont typeface="Lucida Sans"/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b="1" lang="ca-ES" sz="2400" u="sng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NORMES: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rPr lang="ca-ES" sz="24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-És important el seu compliment per tal d’aprendre a viure en societat. Estan escrites a l’agenda.</a:t>
            </a:r>
            <a:endParaRPr/>
          </a:p>
          <a:p>
            <a:pPr indent="-152400" lvl="0" marL="365760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Char char="🞂"/>
            </a:pPr>
            <a:r>
              <a:rPr b="1" lang="ca-ES" sz="2400" u="sng">
                <a:latin typeface="Calibri"/>
                <a:ea typeface="Calibri"/>
                <a:cs typeface="Calibri"/>
                <a:sym typeface="Calibri"/>
              </a:rPr>
              <a:t>AUTONOMIA: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632"/>
              <a:buNone/>
            </a:pPr>
            <a:r>
              <a:t/>
            </a:r>
            <a:endParaRPr b="1" sz="24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Font typeface="Calibri"/>
              <a:buChar char="-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Preparar-se ells mateixos la motxilla.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632"/>
              <a:buFont typeface="Calibri"/>
              <a:buChar char="-"/>
            </a:pPr>
            <a:r>
              <a:rPr lang="ca-ES" sz="2400">
                <a:latin typeface="Calibri"/>
                <a:ea typeface="Calibri"/>
                <a:cs typeface="Calibri"/>
                <a:sym typeface="Calibri"/>
              </a:rPr>
              <a:t>Revisar diàriament l’agenda per fer les feines.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10" name="Google Shape;210;p17"/>
          <p:cNvSpPr txBox="1"/>
          <p:nvPr>
            <p:ph type="title"/>
          </p:nvPr>
        </p:nvSpPr>
        <p:spPr>
          <a:xfrm>
            <a:off x="539552" y="265212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HÀBITS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8"/>
          <p:cNvSpPr txBox="1"/>
          <p:nvPr>
            <p:ph type="ctrTitle"/>
          </p:nvPr>
        </p:nvSpPr>
        <p:spPr>
          <a:xfrm>
            <a:off x="685800" y="188640"/>
            <a:ext cx="7772400" cy="792088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Lucida Sans"/>
              <a:buNone/>
            </a:pP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br>
              <a:rPr lang="ca-ES"/>
            </a:br>
            <a:r>
              <a:rPr lang="ca-ES">
                <a:latin typeface="Calibri"/>
                <a:ea typeface="Calibri"/>
                <a:cs typeface="Calibri"/>
                <a:sym typeface="Calibri"/>
              </a:rPr>
              <a:t>BIBLIOTECA</a:t>
            </a:r>
            <a:endParaRPr/>
          </a:p>
        </p:txBody>
      </p:sp>
      <p:sp>
        <p:nvSpPr>
          <p:cNvPr id="216" name="Google Shape;216;p18"/>
          <p:cNvSpPr txBox="1"/>
          <p:nvPr>
            <p:ph idx="1" type="subTitle"/>
          </p:nvPr>
        </p:nvSpPr>
        <p:spPr>
          <a:xfrm>
            <a:off x="755576" y="1124744"/>
            <a:ext cx="7016824" cy="45140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 haurà una biblioteca en préstec d’aula.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Durant aquest curs s’activarà el servei de biblioteca escolar.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rtl="0" algn="l">
              <a:spcBef>
                <a:spcPts val="400"/>
              </a:spcBef>
              <a:spcAft>
                <a:spcPts val="0"/>
              </a:spcAft>
              <a:buSzPts val="1904"/>
              <a:buFont typeface="Arial"/>
              <a:buChar char="•"/>
            </a:pPr>
            <a:r>
              <a:rPr lang="ca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S’han d’acostumar a utilitzar les biblioteques que tenen al seu abast (Pompeu Fabra, Antoni Comas...).</a:t>
            </a:r>
            <a:endParaRPr/>
          </a:p>
          <a:p>
            <a:pPr indent="-340614" lvl="0" marL="457200" rtl="0" algn="l">
              <a:spcBef>
                <a:spcPts val="400"/>
              </a:spcBef>
              <a:spcAft>
                <a:spcPts val="0"/>
              </a:spcAft>
              <a:buSzPts val="1836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17" name="Google Shape;2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20272" y="3068960"/>
            <a:ext cx="1677987" cy="181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9"/>
          <p:cNvSpPr txBox="1"/>
          <p:nvPr>
            <p:ph idx="1" type="body"/>
          </p:nvPr>
        </p:nvSpPr>
        <p:spPr>
          <a:xfrm>
            <a:off x="457200" y="1412776"/>
            <a:ext cx="8229600" cy="4968552"/>
          </a:xfrm>
          <a:prstGeom prst="rect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Recordem que els llibres són una eina d’ajuda, una eina més de treball. No l’única.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904"/>
              <a:buNone/>
            </a:pPr>
            <a:r>
              <a:rPr b="1" lang="ca-ES" sz="2800" u="sng">
                <a:latin typeface="Calibri"/>
                <a:ea typeface="Calibri"/>
                <a:cs typeface="Calibri"/>
                <a:sym typeface="Calibri"/>
              </a:rPr>
              <a:t>MATEMÀTIQUES I LLENGÜES: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 les àrees de matemàtiques, català i anglès es farà 1 sessió setmanal de GRUPS INTERACTIUS.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Tant a 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català com a castellà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es treballa a partir de tipologies textuals. </a:t>
            </a:r>
            <a:endParaRPr/>
          </a:p>
        </p:txBody>
      </p:sp>
      <p:sp>
        <p:nvSpPr>
          <p:cNvPr id="223" name="Google Shape;223;p19"/>
          <p:cNvSpPr txBox="1"/>
          <p:nvPr>
            <p:ph type="title"/>
          </p:nvPr>
        </p:nvSpPr>
        <p:spPr>
          <a:xfrm>
            <a:off x="611560" y="116632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00192" y="2388755"/>
            <a:ext cx="1871662" cy="10248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109728" rtl="0" algn="l">
              <a:spcBef>
                <a:spcPts val="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rPr b="1" lang="ca-ES" sz="3200" u="sng">
                <a:latin typeface="Calibri"/>
                <a:ea typeface="Calibri"/>
                <a:cs typeface="Calibri"/>
                <a:sym typeface="Calibri"/>
              </a:rPr>
              <a:t>MEDI NATURAL I SOCIAL: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b="1" sz="3200" u="sng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natural: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projecte Ciències 6.12.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b="1" lang="ca-ES" sz="3200">
                <a:latin typeface="Calibri"/>
                <a:ea typeface="Calibri"/>
                <a:cs typeface="Calibri"/>
                <a:sym typeface="Calibri"/>
              </a:rPr>
              <a:t>Medi social: 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temes de proximitat.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30" name="Google Shape;23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6296" y="1513118"/>
            <a:ext cx="853008" cy="12011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DIRECTOR:  Sergi Luque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CAP D’ESTUDIS: Jordana Garcia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ts val="2176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176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SECRETÀRIA: Carme Jarque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15" name="Google Shape;115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DIRECTIU: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>
            <p:ph idx="1" type="body"/>
          </p:nvPr>
        </p:nvSpPr>
        <p:spPr>
          <a:xfrm>
            <a:off x="457200" y="1742928"/>
            <a:ext cx="8507400" cy="46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10000"/>
          </a:bodyPr>
          <a:lstStyle/>
          <a:p>
            <a:pPr indent="-242210" lvl="0" marL="365760" rtl="0" algn="l">
              <a:spcBef>
                <a:spcPts val="0"/>
              </a:spcBef>
              <a:spcAft>
                <a:spcPts val="0"/>
              </a:spcAft>
              <a:buSzPct val="73863"/>
              <a:buChar char="🞂"/>
            </a:pPr>
            <a:r>
              <a:rPr b="1" lang="ca-ES" sz="3305" u="sng">
                <a:latin typeface="Calibri"/>
                <a:ea typeface="Calibri"/>
                <a:cs typeface="Calibri"/>
                <a:sym typeface="Calibri"/>
              </a:rPr>
              <a:t>TALLERS:</a:t>
            </a:r>
            <a:r>
              <a:rPr b="1" lang="ca-ES" sz="3305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ca-ES" sz="3305">
                <a:latin typeface="Calibri"/>
                <a:ea typeface="Calibri"/>
                <a:cs typeface="Calibri"/>
                <a:sym typeface="Calibri"/>
              </a:rPr>
              <a:t>es fan en 3 tallers rotatoris: informàtica, artístic i lineal. Els treballarem a partir de diferents artistes i l’artístic es farà en</a:t>
            </a:r>
            <a:r>
              <a:rPr b="1" lang="ca-ES" sz="3305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ANGLÈS.</a:t>
            </a:r>
            <a:endParaRPr b="1" sz="3305">
              <a:solidFill>
                <a:srgbClr val="FF0000"/>
              </a:solidFill>
            </a:endParaRPr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55540"/>
              <a:buNone/>
            </a:pPr>
            <a:r>
              <a:t/>
            </a:r>
            <a:endParaRPr sz="3305">
              <a:latin typeface="Calibri"/>
              <a:ea typeface="Calibri"/>
              <a:cs typeface="Calibri"/>
              <a:sym typeface="Calibri"/>
            </a:endParaRPr>
          </a:p>
          <a:p>
            <a:pPr indent="-242210" lvl="0" marL="365760" rtl="0" algn="l">
              <a:spcBef>
                <a:spcPts val="400"/>
              </a:spcBef>
              <a:spcAft>
                <a:spcPts val="0"/>
              </a:spcAft>
              <a:buSzPct val="73863"/>
              <a:buChar char="🞂"/>
            </a:pPr>
            <a:r>
              <a:rPr b="1" lang="ca-ES" sz="3305" u="sng">
                <a:latin typeface="Calibri"/>
                <a:ea typeface="Calibri"/>
                <a:cs typeface="Calibri"/>
                <a:sym typeface="Calibri"/>
              </a:rPr>
              <a:t>EDUCACIÓ EN VALORS/ CULTURA RELIGIOSA</a:t>
            </a:r>
            <a:r>
              <a:rPr b="1" lang="ca-ES" sz="3305"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ca-ES" sz="3305">
                <a:latin typeface="Calibri"/>
                <a:ea typeface="Calibri"/>
                <a:cs typeface="Calibri"/>
                <a:sym typeface="Calibri"/>
              </a:rPr>
              <a:t>àmbit avaluable. </a:t>
            </a:r>
            <a:endParaRPr sz="3305"/>
          </a:p>
          <a:p>
            <a:pPr indent="-242210" lvl="0" marL="365760" rtl="0" algn="l">
              <a:spcBef>
                <a:spcPts val="400"/>
              </a:spcBef>
              <a:spcAft>
                <a:spcPts val="0"/>
              </a:spcAft>
              <a:buSzPct val="73863"/>
              <a:buChar char="🞂"/>
            </a:pPr>
            <a:r>
              <a:rPr lang="ca-ES" sz="3305">
                <a:latin typeface="Calibri"/>
                <a:ea typeface="Calibri"/>
                <a:cs typeface="Calibri"/>
                <a:sym typeface="Calibri"/>
              </a:rPr>
              <a:t>Acció tutorial  (individual i col·lectiva ).</a:t>
            </a:r>
            <a:endParaRPr sz="3305"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55540"/>
              <a:buNone/>
            </a:pPr>
            <a:r>
              <a:t/>
            </a:r>
            <a:endParaRPr sz="3305">
              <a:latin typeface="Calibri"/>
              <a:ea typeface="Calibri"/>
              <a:cs typeface="Calibri"/>
              <a:sym typeface="Calibri"/>
            </a:endParaRPr>
          </a:p>
          <a:p>
            <a:pPr indent="-242210" lvl="0" marL="365760" rtl="0" algn="l">
              <a:spcBef>
                <a:spcPts val="400"/>
              </a:spcBef>
              <a:spcAft>
                <a:spcPts val="0"/>
              </a:spcAft>
              <a:buSzPct val="73863"/>
              <a:buChar char="🞂"/>
            </a:pPr>
            <a:r>
              <a:rPr b="1" lang="ca-ES" sz="3305" u="sng">
                <a:latin typeface="Calibri"/>
                <a:ea typeface="Calibri"/>
                <a:cs typeface="Calibri"/>
                <a:sym typeface="Calibri"/>
              </a:rPr>
              <a:t>EDUCACIÓ FÍSICA: </a:t>
            </a:r>
            <a:endParaRPr sz="3305"/>
          </a:p>
          <a:p>
            <a:pPr indent="-236648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80268"/>
              <a:buFont typeface="Comic Sans MS"/>
              <a:buChar char="-"/>
            </a:pPr>
            <a:r>
              <a:rPr lang="ca-ES" sz="3405">
                <a:latin typeface="Calibri"/>
                <a:ea typeface="Calibri"/>
                <a:cs typeface="Calibri"/>
                <a:sym typeface="Calibri"/>
              </a:rPr>
              <a:t> Equipament adient per fer l’àrea i si no ho porten no podran fer la sessió.</a:t>
            </a:r>
            <a:endParaRPr sz="3305"/>
          </a:p>
          <a:p>
            <a:pPr indent="-236648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80268"/>
              <a:buFont typeface="Comic Sans MS"/>
              <a:buChar char="-"/>
            </a:pPr>
            <a:r>
              <a:rPr lang="ca-ES" sz="3405">
                <a:latin typeface="Calibri"/>
                <a:ea typeface="Calibri"/>
                <a:cs typeface="Calibri"/>
                <a:sym typeface="Calibri"/>
              </a:rPr>
              <a:t> Roba de recanvi i tovallola.</a:t>
            </a:r>
            <a:endParaRPr sz="3305"/>
          </a:p>
          <a:p>
            <a:pPr indent="-236648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80268"/>
              <a:buFont typeface="Comic Sans MS"/>
              <a:buChar char="-"/>
            </a:pPr>
            <a:r>
              <a:rPr lang="ca-ES" sz="3405">
                <a:latin typeface="Calibri"/>
                <a:ea typeface="Calibri"/>
                <a:cs typeface="Calibri"/>
                <a:sym typeface="Calibri"/>
              </a:rPr>
              <a:t> Problemes físics puntuals, nota a l’agenda.</a:t>
            </a:r>
            <a:endParaRPr sz="3305"/>
          </a:p>
          <a:p>
            <a:pPr indent="-236648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80268"/>
              <a:buFont typeface="Comic Sans MS"/>
              <a:buChar char="-"/>
            </a:pPr>
            <a:r>
              <a:rPr lang="ca-ES" sz="3405">
                <a:latin typeface="Calibri"/>
                <a:ea typeface="Calibri"/>
                <a:cs typeface="Calibri"/>
                <a:sym typeface="Calibri"/>
              </a:rPr>
              <a:t> Problemes físics greus, cal certificat mèdic.</a:t>
            </a:r>
            <a:endParaRPr sz="3305"/>
          </a:p>
          <a:p>
            <a:pPr indent="-145275" lvl="0" marL="365760" rtl="0" algn="just">
              <a:spcBef>
                <a:spcPts val="6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Comic Sans M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-156933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37" name="Google Shape;23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29520" y="4500570"/>
            <a:ext cx="1152475" cy="1553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1" y="404581"/>
            <a:ext cx="946448" cy="10767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2"/>
          <p:cNvSpPr txBox="1"/>
          <p:nvPr>
            <p:ph idx="1" type="body"/>
          </p:nvPr>
        </p:nvSpPr>
        <p:spPr>
          <a:xfrm>
            <a:off x="457200" y="1481328"/>
            <a:ext cx="8229600" cy="43959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4797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MÚSICA – ED. FÍSICA: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Projecte “Fem Dansa” </a:t>
            </a:r>
            <a:endParaRPr/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 b="1" u="sng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797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TEMA DE L’ANY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(a concretar)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64797" lvl="0" marL="365760" rtl="0" algn="l">
              <a:spcBef>
                <a:spcPts val="400"/>
              </a:spcBef>
              <a:spcAft>
                <a:spcPts val="0"/>
              </a:spcAft>
              <a:buSzPts val="1836"/>
              <a:buChar char="🞂"/>
            </a:pPr>
            <a:r>
              <a:rPr b="1" lang="ca-ES" u="sng">
                <a:latin typeface="Calibri"/>
                <a:ea typeface="Calibri"/>
                <a:cs typeface="Calibri"/>
                <a:sym typeface="Calibri"/>
              </a:rPr>
              <a:t>PROJECTE NOM DE LA CLASSE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(a concretar amb l’alumnat)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45" name="Google Shape;245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ÀREES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3"/>
          <p:cNvSpPr txBox="1"/>
          <p:nvPr>
            <p:ph idx="1" type="body"/>
          </p:nvPr>
        </p:nvSpPr>
        <p:spPr>
          <a:xfrm>
            <a:off x="492369" y="16288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9800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GRUPS INTERACTIUS: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quatre grups i quatre activitats diferents amb un mínim de dos mestres a l’aula. (</a:t>
            </a: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VOLUNTARIAT: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borsa de voluntaris per grups interactius i sortides.)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99682" lvl="0" marL="365760" rtl="0" algn="l">
              <a:spcBef>
                <a:spcPts val="0"/>
              </a:spcBef>
              <a:spcAft>
                <a:spcPts val="0"/>
              </a:spcAft>
              <a:buSzPct val="45333"/>
              <a:buFont typeface="Calibri"/>
              <a:buChar char="🞂"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9800" lvl="0" marL="36576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TERTÚLIES LITERÀRIES DIALÒGIQUES: 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Lectura de clàssics universals.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			“La volta al món en 80 dies”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			“ Platero y yo”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9800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b="1" lang="ca-ES">
                <a:latin typeface="Calibri"/>
                <a:ea typeface="Calibri"/>
                <a:cs typeface="Calibri"/>
                <a:sym typeface="Calibri"/>
              </a:rPr>
              <a:t>MODEL DIALÒGIC DE PREVENCIÓ I RESOLUCIÓ DE CONFLICTES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: La norma d’escola i el club dels Valents.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 txBox="1"/>
          <p:nvPr>
            <p:ph type="title"/>
          </p:nvPr>
        </p:nvSpPr>
        <p:spPr>
          <a:xfrm>
            <a:off x="457200" y="33832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COMUNITAT D’APRENENTATGE     (Actuacions educatives d’èxit)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4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  <a:p>
            <a:pPr indent="-256032" lvl="0" marL="36576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36"/>
              <a:buChar char="🞂"/>
            </a:pPr>
            <a:r>
              <a:rPr lang="ca-ES"/>
              <a:t>Activació durant aquest curs. Ja us informarem de les que es crearan.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57" name="Google Shape;257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rPr lang="ca-ES"/>
              <a:t>COMISSIONS MIXTES ESCOLA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5"/>
          <p:cNvSpPr txBox="1"/>
          <p:nvPr>
            <p:ph idx="1" type="body"/>
          </p:nvPr>
        </p:nvSpPr>
        <p:spPr>
          <a:xfrm>
            <a:off x="395536" y="1340768"/>
            <a:ext cx="8229600" cy="4968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0" lvl="0" marL="109728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EL PAGAMENT ES FARÀ A TRAVÉS DE L’APLICACIÓ DEL  TPV. ES FARÀ SORTIDA PER SORTIDA. EL TPV S’OBRIRÀ 15 DIES ABANS I ES TANCARÀ 2 DIES ABANS DE CADA SORTIDA. </a:t>
            </a:r>
            <a:r>
              <a:rPr b="1" lang="ca-ES" sz="2600" u="sng">
                <a:latin typeface="Calibri"/>
                <a:ea typeface="Calibri"/>
                <a:cs typeface="Calibri"/>
                <a:sym typeface="Calibri"/>
              </a:rPr>
              <a:t>UN COP TANCAT NO S’ADMETRÀ CAP PAGAMENT.</a:t>
            </a:r>
            <a:endParaRPr b="1" u="sng"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ÉS IMPORTANT QUE TINGUEU ACTIVADA LA SIGNATURA ELECTRÒNICA .</a:t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rPr b="1" lang="ca-ES" sz="2600">
                <a:latin typeface="Calibri"/>
                <a:ea typeface="Calibri"/>
                <a:cs typeface="Calibri"/>
                <a:sym typeface="Calibri"/>
              </a:rPr>
              <a:t>FORMACIÓ DEL TPV: OCTUBRE (DATA PER CONCRETAR)</a:t>
            </a:r>
            <a:endParaRPr/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b="1" sz="2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just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b="1" sz="2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25"/>
          <p:cNvSpPr txBox="1"/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Calibri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SORTIDES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1325" y="1476850"/>
            <a:ext cx="4254075" cy="50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7"/>
          <p:cNvSpPr txBox="1"/>
          <p:nvPr>
            <p:ph idx="1" type="body"/>
          </p:nvPr>
        </p:nvSpPr>
        <p:spPr>
          <a:xfrm>
            <a:off x="457200" y="208415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1" lvl="0" marL="365760" rtl="0" algn="just">
              <a:spcBef>
                <a:spcPts val="0"/>
              </a:spcBef>
              <a:spcAft>
                <a:spcPts val="0"/>
              </a:spcAft>
              <a:buSzPts val="2448"/>
              <a:buChar char="🞂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La roba, les motxilles i les carmanyoles han d’anar marcades amb el nom i curs.</a:t>
            </a:r>
            <a:endParaRPr/>
          </a:p>
          <a:p>
            <a:pPr indent="0" lvl="0" marL="109728" rtl="0" algn="just">
              <a:spcBef>
                <a:spcPts val="400"/>
              </a:spcBef>
              <a:spcAft>
                <a:spcPts val="0"/>
              </a:spcAft>
              <a:buSzPts val="2448"/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-256031" lvl="0" marL="365760" rtl="0" algn="just">
              <a:spcBef>
                <a:spcPts val="400"/>
              </a:spcBef>
              <a:spcAft>
                <a:spcPts val="0"/>
              </a:spcAft>
              <a:buSzPts val="2448"/>
              <a:buChar char="🞂"/>
            </a:pP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Els abrics, jaquetes, jerseis i bates,  marcats i amb 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vetes</a:t>
            </a:r>
            <a:r>
              <a:rPr lang="ca-ES" sz="3600">
                <a:latin typeface="Calibri"/>
                <a:ea typeface="Calibri"/>
                <a:cs typeface="Calibri"/>
                <a:sym typeface="Calibri"/>
              </a:rPr>
              <a:t> per poder-los penjar.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/>
          </a:p>
        </p:txBody>
      </p:sp>
      <p:sp>
        <p:nvSpPr>
          <p:cNvPr id="275" name="Google Shape;275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ALTRES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8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ts val="1836"/>
              <a:buChar char="🞂"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Telèfon de l ’AFA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2720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616882779</a:t>
            </a:r>
            <a:endParaRPr sz="40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És important que el tingueu gravat a la vostra agenda per tal de poder rebre informació. 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AFA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9"/>
          <p:cNvSpPr txBox="1"/>
          <p:nvPr>
            <p:ph idx="1" type="body"/>
          </p:nvPr>
        </p:nvSpPr>
        <p:spPr>
          <a:xfrm>
            <a:off x="457200" y="1481328"/>
            <a:ext cx="8229600" cy="50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0" lvl="0" marL="109728" rtl="0" algn="ctr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GRÀCIES PER LA VOSTRA ATENCIÓ</a:t>
            </a:r>
            <a:endParaRPr/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BENVINGUDES I BENVINGUTS AL NOU 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ctr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CURS 2022-2023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                PRECS I PREGUNTES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8325" y="1556799"/>
            <a:ext cx="4747648" cy="3560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g1389dab42df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4048" y="3140968"/>
            <a:ext cx="3322693" cy="3321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g1389dab42df_0_0"/>
          <p:cNvSpPr txBox="1"/>
          <p:nvPr>
            <p:ph idx="1" type="body"/>
          </p:nvPr>
        </p:nvSpPr>
        <p:spPr>
          <a:xfrm>
            <a:off x="457200" y="1769800"/>
            <a:ext cx="8229600" cy="42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494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CONSERGE: David Martínez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ADMINISTRATIVA</a:t>
            </a: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:  Núria Calverons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VETLLADORA: Maria Verde</a:t>
            </a:r>
            <a:endParaRPr/>
          </a:p>
          <a:p>
            <a:pPr indent="-117855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TIS: Èrica Busto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36576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TEI: Sílvia Capdevila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EEE: Marta Pedro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2" name="Google Shape;122;g1389dab42df_0_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PERSONAL D’ADMINISTRACIÓ I SERVEIS</a:t>
            </a:r>
            <a:r>
              <a:rPr lang="ca-ES">
                <a:latin typeface="Calibri"/>
                <a:ea typeface="Calibri"/>
                <a:cs typeface="Calibri"/>
                <a:sym typeface="Calibri"/>
              </a:rPr>
              <a:t>: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/>
        </p:nvSpPr>
        <p:spPr>
          <a:xfrm>
            <a:off x="609600" y="1661029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39446" lvl="0" marL="36576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36"/>
              <a:buFont typeface="Noto Sans Symbols"/>
              <a:buNone/>
            </a:pPr>
            <a:r>
              <a:t/>
            </a:r>
            <a:endParaRPr sz="27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28" name="Google Shape;128;p5"/>
          <p:cNvSpPr txBox="1"/>
          <p:nvPr/>
        </p:nvSpPr>
        <p:spPr>
          <a:xfrm>
            <a:off x="609600" y="26064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b="1" lang="ca-ES" sz="4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Entrades, sortides i recorregut</a:t>
            </a:r>
            <a:endParaRPr b="1" sz="41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5"/>
          <p:cNvSpPr txBox="1"/>
          <p:nvPr/>
        </p:nvSpPr>
        <p:spPr>
          <a:xfrm>
            <a:off x="833826" y="1661025"/>
            <a:ext cx="4665900" cy="41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Recorregut: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Porta principal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Passadís rosa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➔"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Aula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Horari: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Matí: 9:00h - 12:30h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Tarda: 15:00h - 16:30h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0" name="Google Shape;1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54" y="2337450"/>
            <a:ext cx="2765825" cy="280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-210286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TUTORA 3rA : Laura Castarnado</a:t>
            </a:r>
            <a:endParaRPr sz="32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0286" lvl="0" marL="36576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TUTORA 3rB: Alícia Cabello</a:t>
            </a:r>
            <a:endParaRPr sz="2300"/>
          </a:p>
          <a:p>
            <a:pPr indent="-210286" lvl="0" marL="365760" rtl="0" algn="l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ANGLÈS: Raquel Verjano</a:t>
            </a:r>
            <a:endParaRPr sz="32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0286" lvl="0" marL="365760" rtl="0" algn="l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Ed. FÍSICA: Jordana Garcia</a:t>
            </a:r>
            <a:endParaRPr sz="2300"/>
          </a:p>
          <a:p>
            <a:pPr indent="-210286" lvl="0" marL="365760" rtl="0" algn="l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MÚSICA: Glenn Monsod</a:t>
            </a:r>
            <a:endParaRPr sz="32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0286" lvl="0" marL="365760" rtl="0" algn="l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73000"/>
              <a:buFont typeface="Noto Sans Symbols"/>
              <a:buChar char="🞇"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Equip d’atenció a la diversitat: Marta Pedro i Carme Arias </a:t>
            </a:r>
            <a:endParaRPr sz="32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6032" lvl="0" marL="365760" rtl="0" algn="l">
              <a:lnSpc>
                <a:spcPct val="150000"/>
              </a:lnSpc>
              <a:spcBef>
                <a:spcPts val="695"/>
              </a:spcBef>
              <a:spcAft>
                <a:spcPts val="0"/>
              </a:spcAft>
              <a:buClr>
                <a:srgbClr val="94C600"/>
              </a:buClr>
              <a:buSzPct val="85500"/>
              <a:buNone/>
            </a:pPr>
            <a:r>
              <a:rPr lang="ca-ES" sz="32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Coordinadora: Carme Arias</a:t>
            </a:r>
            <a:endParaRPr sz="2300"/>
          </a:p>
        </p:txBody>
      </p:sp>
      <p:sp>
        <p:nvSpPr>
          <p:cNvPr id="136" name="Google Shape;13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Calibri"/>
              <a:buNone/>
            </a:pPr>
            <a:r>
              <a:rPr lang="ca-ES">
                <a:latin typeface="Calibri"/>
                <a:ea typeface="Calibri"/>
                <a:cs typeface="Calibri"/>
                <a:sym typeface="Calibri"/>
              </a:rPr>
              <a:t>EQUIP DE MESTRES DE 3r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84978" y="1739991"/>
            <a:ext cx="1801813" cy="1817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256032" lvl="0" marL="365760" rtl="0" algn="l">
              <a:spcBef>
                <a:spcPts val="0"/>
              </a:spcBef>
              <a:spcAft>
                <a:spcPts val="0"/>
              </a:spcAft>
              <a:buSzPct val="68000"/>
              <a:buNone/>
            </a:pPr>
            <a:r>
              <a:rPr lang="ca-ES" sz="35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ENTREVISTES I INFORMES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3 informes, un per trimestre.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2 entrevistes al llarg del curs. Les pot sol·licitar la mestra o les famílies, via agenda. També es pot demanar hora amb els/les especialistes.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7999"/>
              <a:buNone/>
            </a:pPr>
            <a:r>
              <a:t/>
            </a:r>
            <a:endParaRPr sz="2900">
              <a:latin typeface="Calibri"/>
              <a:ea typeface="Calibri"/>
              <a:cs typeface="Calibri"/>
              <a:sym typeface="Calibri"/>
            </a:endParaRPr>
          </a:p>
          <a:p>
            <a:pPr indent="-256053" lvl="0" marL="365760" rtl="0" algn="l">
              <a:spcBef>
                <a:spcPts val="400"/>
              </a:spcBef>
              <a:spcAft>
                <a:spcPts val="0"/>
              </a:spcAft>
              <a:buSzPct val="67999"/>
              <a:buChar char="🞂"/>
            </a:pPr>
            <a:r>
              <a:rPr lang="ca-ES" sz="2900">
                <a:latin typeface="Calibri"/>
                <a:ea typeface="Calibri"/>
                <a:cs typeface="Calibri"/>
                <a:sym typeface="Calibri"/>
              </a:rPr>
              <a:t>Les entrevistes de les tutores són:</a:t>
            </a:r>
            <a:endParaRPr/>
          </a:p>
          <a:p>
            <a:pPr indent="-228631" lvl="6" marL="1828800" rtl="0" algn="l">
              <a:spcBef>
                <a:spcPts val="350"/>
              </a:spcBef>
              <a:spcAft>
                <a:spcPts val="0"/>
              </a:spcAft>
              <a:buSzPct val="100000"/>
              <a:buChar char="■"/>
            </a:pP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3rA: Divendres de 9:30h a 10:30h.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228631" lvl="6" marL="1828800" rtl="0" algn="l">
              <a:spcBef>
                <a:spcPts val="350"/>
              </a:spcBef>
              <a:spcAft>
                <a:spcPts val="0"/>
              </a:spcAft>
              <a:buSzPct val="100000"/>
              <a:buChar char="■"/>
            </a:pPr>
            <a:r>
              <a:rPr b="1" lang="ca-ES" sz="2900">
                <a:latin typeface="Calibri"/>
                <a:ea typeface="Calibri"/>
                <a:cs typeface="Calibri"/>
                <a:sym typeface="Calibri"/>
              </a:rPr>
              <a:t>3rB: Divendres de 11:30h a 12:30h</a:t>
            </a:r>
            <a:endParaRPr b="1" sz="2900"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 ENS COMUNIQUEM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80312" y="351028"/>
            <a:ext cx="1439863" cy="113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457200" y="1481325"/>
            <a:ext cx="8549700" cy="49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224942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Circulars de l’escola</a:t>
            </a:r>
            <a:endParaRPr/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Comunicats TPV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Cartellera de l’entrada</a:t>
            </a:r>
            <a:endParaRPr/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Nodes de l’escola</a:t>
            </a:r>
            <a:r>
              <a:rPr lang="ca-ES" sz="3200" u="sng">
                <a:solidFill>
                  <a:schemeClr val="hlink"/>
                </a:solidFill>
                <a:hlinkClick r:id="rId3"/>
              </a:rPr>
              <a:t> </a:t>
            </a:r>
            <a:r>
              <a:rPr lang="ca-ES" sz="1800" u="sng">
                <a:solidFill>
                  <a:schemeClr val="hlink"/>
                </a:solidFill>
                <a:hlinkClick r:id="rId4"/>
              </a:rPr>
              <a:t>https://agora.xtec.cat/esc-camidelcros/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Classroom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75335" lvl="0" marL="365760" rtl="0" algn="l">
              <a:spcBef>
                <a:spcPts val="400"/>
              </a:spcBef>
              <a:spcAft>
                <a:spcPts val="0"/>
              </a:spcAft>
              <a:buSzPct val="100000"/>
              <a:buFont typeface="Calibri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Gmail: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3r A: </a:t>
            </a:r>
            <a:r>
              <a:rPr lang="ca-E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lcastarn@camidelcros.cat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3r B: </a:t>
            </a:r>
            <a:r>
              <a:rPr lang="ca-ES" sz="32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acabell2@camidelcros.cat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-224942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Xarxes socials: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Facebook: escola camí del cros</a:t>
            </a:r>
            <a:endParaRPr/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Twitter: @CamidelCros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109728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rPr lang="ca-ES" sz="3200">
                <a:latin typeface="Calibri"/>
                <a:ea typeface="Calibri"/>
                <a:cs typeface="Calibri"/>
                <a:sym typeface="Calibri"/>
              </a:rPr>
              <a:t>	Instagram: @camidelcros</a:t>
            </a:r>
            <a:endParaRPr/>
          </a:p>
        </p:txBody>
      </p:sp>
      <p:sp>
        <p:nvSpPr>
          <p:cNvPr id="150" name="Google Shape;1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Calibri"/>
              <a:buNone/>
            </a:pPr>
            <a:r>
              <a:rPr lang="ca-ES" sz="28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ALTRES VIES DE COMUNICACIÓ</a:t>
            </a:r>
            <a:endParaRPr sz="280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236600" lvl="0" marL="365760" rtl="0" algn="l">
              <a:spcBef>
                <a:spcPts val="0"/>
              </a:spcBef>
              <a:spcAft>
                <a:spcPts val="0"/>
              </a:spcAft>
              <a:buSzPct val="68000"/>
              <a:buChar char="🞂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Les franges horàries seran:</a:t>
            </a:r>
            <a:b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1" sz="3000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70389" lvl="1" marL="621792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Char char="◦"/>
            </a:pPr>
            <a:r>
              <a:rPr lang="ca-ES" sz="2891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ca-ES" sz="2891">
                <a:latin typeface="Calibri"/>
                <a:ea typeface="Calibri"/>
                <a:cs typeface="Calibri"/>
                <a:sym typeface="Calibri"/>
              </a:rPr>
              <a:t>etembre i Juny: 9:00h a 13:00h (Jornada intensiva).</a:t>
            </a:r>
            <a:endParaRPr sz="2891">
              <a:latin typeface="Calibri"/>
              <a:ea typeface="Calibri"/>
              <a:cs typeface="Calibri"/>
              <a:sym typeface="Calibri"/>
            </a:endParaRPr>
          </a:p>
          <a:p>
            <a:pPr indent="-270389" lvl="1" marL="62179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Calibri"/>
              <a:buChar char="◦"/>
            </a:pPr>
            <a:r>
              <a:rPr lang="ca-ES" sz="289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D’octubre a Maig: 9:00h a 12:30h i de 15:00 a 16:30h.</a:t>
            </a:r>
            <a:br>
              <a:rPr lang="ca-ES" sz="2891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91">
              <a:solidFill>
                <a:srgbClr val="3E3D2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90525" lvl="0" marL="914400" rtl="0" algn="l"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1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 de 9:00h a 10:30h</a:t>
            </a:r>
            <a:endParaRPr/>
          </a:p>
          <a:p>
            <a:pPr indent="-3905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Pati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10:30h a 11:00h</a:t>
            </a:r>
            <a:endParaRPr/>
          </a:p>
          <a:p>
            <a:pPr indent="-3905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2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d’11:00h a 12:30h </a:t>
            </a:r>
            <a:endParaRPr/>
          </a:p>
          <a:p>
            <a:pPr indent="-390525" lvl="0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E3D2D"/>
              </a:buClr>
              <a:buSzPct val="100000"/>
              <a:buFont typeface="Calibri"/>
              <a:buChar char="-"/>
            </a:pPr>
            <a:r>
              <a:rPr b="1"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Sessió 3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de 15:00h a 16:30h.</a:t>
            </a:r>
            <a:endParaRPr/>
          </a:p>
          <a:p>
            <a:pPr indent="0" lvl="0" marL="457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36600" lvl="0" marL="365760" rtl="0" algn="l">
              <a:spcBef>
                <a:spcPts val="400"/>
              </a:spcBef>
              <a:spcAft>
                <a:spcPts val="0"/>
              </a:spcAft>
              <a:buSzPct val="68000"/>
              <a:buChar char="🞂"/>
            </a:pPr>
            <a:r>
              <a:rPr lang="ca-ES" sz="3000">
                <a:latin typeface="Calibri"/>
                <a:ea typeface="Calibri"/>
                <a:cs typeface="Calibri"/>
                <a:sym typeface="Calibri"/>
              </a:rPr>
              <a:t>Plantilla amb horari a l’agenda i per casa. </a:t>
            </a:r>
            <a:r>
              <a:rPr lang="ca-ES" sz="3000">
                <a:solidFill>
                  <a:srgbClr val="3E3D2D"/>
                </a:solidFill>
                <a:latin typeface="Calibri"/>
                <a:ea typeface="Calibri"/>
                <a:cs typeface="Calibri"/>
                <a:sym typeface="Calibri"/>
              </a:rPr>
              <a:t>S’ha de mirar el que toca fer cada dia i portar el que calgui.</a:t>
            </a:r>
            <a:endParaRPr/>
          </a:p>
          <a:p>
            <a:pPr indent="-139446" lvl="0" marL="365760" rtl="0" algn="l">
              <a:spcBef>
                <a:spcPts val="400"/>
              </a:spcBef>
              <a:spcAft>
                <a:spcPts val="0"/>
              </a:spcAft>
              <a:buSzPct val="68000"/>
              <a:buNone/>
            </a:pPr>
            <a:r>
              <a:t/>
            </a:r>
            <a:endParaRPr/>
          </a:p>
        </p:txBody>
      </p:sp>
      <p:sp>
        <p:nvSpPr>
          <p:cNvPr id="156" name="Google Shape;156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lang="ca-ES" sz="4000">
                <a:latin typeface="Calibri"/>
                <a:ea typeface="Calibri"/>
                <a:cs typeface="Calibri"/>
                <a:sym typeface="Calibri"/>
              </a:rPr>
              <a:t>HORARIS</a:t>
            </a:r>
            <a:endParaRPr/>
          </a:p>
        </p:txBody>
      </p:sp>
      <p:pic>
        <p:nvPicPr>
          <p:cNvPr descr="untitled.png" id="157" name="Google Shape;15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288" y="265510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0"/>
          <p:cNvSpPr txBox="1"/>
          <p:nvPr>
            <p:ph idx="1" type="body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66740" lvl="0" marL="365760" rtl="0" algn="l">
              <a:spcBef>
                <a:spcPts val="0"/>
              </a:spcBef>
              <a:spcAft>
                <a:spcPts val="0"/>
              </a:spcAft>
              <a:buSzPts val="2244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L‘assistència és obligatòria, en cas d’absència cal portar  justificant o justificar-ho a l’agenda per escrit (Justificant mèdic). </a:t>
            </a:r>
            <a:endParaRPr/>
          </a:p>
          <a:p>
            <a:pPr indent="-256032" lvl="0" marL="365760" rtl="0" algn="l">
              <a:spcBef>
                <a:spcPts val="400"/>
              </a:spcBef>
              <a:spcAft>
                <a:spcPts val="0"/>
              </a:spcAft>
              <a:buSzPts val="2244"/>
              <a:buNone/>
            </a:pPr>
            <a:r>
              <a:t/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266740" lvl="0" marL="365760" rtl="0" algn="l">
              <a:spcBef>
                <a:spcPts val="400"/>
              </a:spcBef>
              <a:spcAft>
                <a:spcPts val="0"/>
              </a:spcAft>
              <a:buSzPts val="2244"/>
              <a:buChar char="🞂"/>
            </a:pPr>
            <a:r>
              <a:rPr lang="ca-ES" sz="3300">
                <a:latin typeface="Calibri"/>
                <a:ea typeface="Calibri"/>
                <a:cs typeface="Calibri"/>
                <a:sym typeface="Calibri"/>
              </a:rPr>
              <a:t>Cal arribar puntualment a l’escola. Es portarà un registre d’absències i retards. </a:t>
            </a:r>
            <a:endParaRPr sz="3300">
              <a:latin typeface="Calibri"/>
              <a:ea typeface="Calibri"/>
              <a:cs typeface="Calibri"/>
              <a:sym typeface="Calibri"/>
            </a:endParaRPr>
          </a:p>
          <a:p>
            <a:pPr indent="-148211" lvl="0" marL="365760" rtl="0" algn="l">
              <a:spcBef>
                <a:spcPts val="400"/>
              </a:spcBef>
              <a:spcAft>
                <a:spcPts val="0"/>
              </a:spcAft>
              <a:buSzPts val="1836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100"/>
              <a:buFont typeface="Lucida Sans"/>
              <a:buNone/>
            </a:pPr>
            <a:r>
              <a:t/>
            </a:r>
            <a:endParaRPr/>
          </a:p>
        </p:txBody>
      </p:sp>
      <p:sp>
        <p:nvSpPr>
          <p:cNvPr id="164" name="Google Shape;164;p10"/>
          <p:cNvSpPr txBox="1"/>
          <p:nvPr/>
        </p:nvSpPr>
        <p:spPr>
          <a:xfrm>
            <a:off x="457200" y="273050"/>
            <a:ext cx="8229600" cy="1143000"/>
          </a:xfrm>
          <a:prstGeom prst="rect">
            <a:avLst/>
          </a:prstGeom>
          <a:solidFill>
            <a:srgbClr val="FFD05D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libri"/>
              <a:buNone/>
            </a:pPr>
            <a:r>
              <a:rPr b="1" lang="ca-ES" sz="4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urrencia">
  <a:themeElements>
    <a:clrScheme name="Módulo">
      <a:dk1>
        <a:srgbClr val="000000"/>
      </a:dk1>
      <a:lt1>
        <a:srgbClr val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2014-09-12T15:00:41Z</dcterms:created>
  <dc:creator>usuari</dc:creator>
</cp:coreProperties>
</file>