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9144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jKQ3Hb4C0sKLMkpIKlHU1G1N84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FBC7D2-349B-4C1C-B24C-4C261568B2EE}">
  <a:tblStyle styleId="{6DFBC7D2-349B-4C1C-B24C-4C261568B2E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9f3357b83_0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49f3357b83_0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9f3357b83_1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49f3357b83_1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9f3357b83_0_6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49f3357b83_0_6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3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4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4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4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4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7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7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9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0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0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4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1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1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2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3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3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4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4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5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5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5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5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5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5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9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0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8"/>
          <p:cNvCxnSpPr/>
          <p:nvPr/>
        </p:nvCxnSpPr>
        <p:spPr>
          <a:xfrm>
            <a:off x="-9000" y="5787720"/>
            <a:ext cx="3405240" cy="1084320"/>
          </a:xfrm>
          <a:prstGeom prst="straightConnector1">
            <a:avLst/>
          </a:prstGeom>
          <a:noFill/>
          <a:ln cap="flat" cmpd="sng" w="12050">
            <a:solidFill>
              <a:srgbClr val="A755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" name="Google Shape;7;p28"/>
          <p:cNvSpPr/>
          <p:nvPr/>
        </p:nvSpPr>
        <p:spPr>
          <a:xfrm>
            <a:off x="0" y="4664160"/>
            <a:ext cx="9150120" cy="360"/>
          </a:xfrm>
          <a:prstGeom prst="rtTriangle">
            <a:avLst/>
          </a:prstGeom>
          <a:gradFill>
            <a:gsLst>
              <a:gs pos="0">
                <a:srgbClr val="9D5000"/>
              </a:gs>
              <a:gs pos="100000">
                <a:srgbClr val="FF8E4F"/>
              </a:gs>
            </a:gsLst>
            <a:lin ang="3000000" scaled="0"/>
          </a:gradFill>
          <a:ln>
            <a:noFill/>
          </a:ln>
          <a:effectLst>
            <a:outerShdw blurRad="50800" rotWithShape="0" dir="5400000" dist="3816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" name="Google Shape;8;p28"/>
          <p:cNvGrpSpPr/>
          <p:nvPr/>
        </p:nvGrpSpPr>
        <p:grpSpPr>
          <a:xfrm>
            <a:off x="-3600" y="4952880"/>
            <a:ext cx="9147600" cy="1911240"/>
            <a:chOff x="-3600" y="4952880"/>
            <a:chExt cx="9147600" cy="1911240"/>
          </a:xfrm>
        </p:grpSpPr>
        <p:sp>
          <p:nvSpPr>
            <p:cNvPr id="9" name="Google Shape;9;p28"/>
            <p:cNvSpPr/>
            <p:nvPr/>
          </p:nvSpPr>
          <p:spPr>
            <a:xfrm>
              <a:off x="1687680" y="4952880"/>
              <a:ext cx="7455240" cy="487080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BB597">
                <a:alpha val="40000"/>
              </a:srgbClr>
            </a:solidFill>
            <a:ln>
              <a:noFill/>
            </a:ln>
          </p:spPr>
        </p:sp>
        <p:sp>
          <p:nvSpPr>
            <p:cNvPr id="10" name="Google Shape;10;p28"/>
            <p:cNvSpPr/>
            <p:nvPr/>
          </p:nvSpPr>
          <p:spPr>
            <a:xfrm>
              <a:off x="35280" y="5237640"/>
              <a:ext cx="9107640" cy="78768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1" name="Google Shape;11;p28"/>
            <p:cNvSpPr/>
            <p:nvPr/>
          </p:nvSpPr>
          <p:spPr>
            <a:xfrm>
              <a:off x="0" y="5001120"/>
              <a:ext cx="9142920" cy="18630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50000"/>
              </a:blip>
              <a:tile algn="tl" flip="none" tx="0" sx="100000" ty="0" sy="100000"/>
            </a:blipFill>
            <a:ln>
              <a:noFill/>
            </a:ln>
            <a:effectLst>
              <a:outerShdw blurRad="50800" rotWithShape="0" dir="5400000" dist="38160">
                <a:srgbClr val="000000">
                  <a:alpha val="34901"/>
                </a:srgbClr>
              </a:outerShdw>
            </a:effectLst>
          </p:spPr>
        </p:sp>
        <p:cxnSp>
          <p:nvCxnSpPr>
            <p:cNvPr id="12" name="Google Shape;12;p28"/>
            <p:cNvCxnSpPr/>
            <p:nvPr/>
          </p:nvCxnSpPr>
          <p:spPr>
            <a:xfrm>
              <a:off x="-3600" y="4997520"/>
              <a:ext cx="9147600" cy="790200"/>
            </a:xfrm>
            <a:prstGeom prst="straightConnector1">
              <a:avLst/>
            </a:prstGeom>
            <a:noFill/>
            <a:ln cap="flat" cmpd="sng" w="12050">
              <a:solidFill>
                <a:srgbClr val="A7550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3" name="Google Shape;13;p28"/>
          <p:cNvSpPr txBox="1"/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8"/>
          <p:cNvSpPr txBox="1"/>
          <p:nvPr>
            <p:ph idx="1"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/>
          <p:nvPr/>
        </p:nvSpPr>
        <p:spPr>
          <a:xfrm>
            <a:off x="499320" y="5945040"/>
            <a:ext cx="4939560" cy="920160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BB597">
              <a:alpha val="40000"/>
            </a:srgbClr>
          </a:solidFill>
          <a:ln>
            <a:noFill/>
          </a:ln>
        </p:spPr>
      </p:sp>
      <p:sp>
        <p:nvSpPr>
          <p:cNvPr id="65" name="Google Shape;65;p30"/>
          <p:cNvSpPr/>
          <p:nvPr/>
        </p:nvSpPr>
        <p:spPr>
          <a:xfrm>
            <a:off x="485640" y="5938920"/>
            <a:ext cx="3689280" cy="93240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66" name="Google Shape;66;p30"/>
          <p:cNvSpPr/>
          <p:nvPr/>
        </p:nvSpPr>
        <p:spPr>
          <a:xfrm>
            <a:off x="-6120" y="5791320"/>
            <a:ext cx="3401280" cy="1079640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l" flip="none" tx="0" sx="100000" ty="0" sy="100000"/>
          </a:blipFill>
          <a:ln>
            <a:noFill/>
          </a:ln>
          <a:effectLst>
            <a:outerShdw blurRad="50800" rotWithShape="0" dir="5400000" dist="3816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" name="Google Shape;67;p30"/>
          <p:cNvCxnSpPr/>
          <p:nvPr/>
        </p:nvCxnSpPr>
        <p:spPr>
          <a:xfrm>
            <a:off x="-9000" y="5787720"/>
            <a:ext cx="3405240" cy="1084320"/>
          </a:xfrm>
          <a:prstGeom prst="straightConnector1">
            <a:avLst/>
          </a:prstGeom>
          <a:noFill/>
          <a:ln cap="flat" cmpd="sng" w="12050">
            <a:solidFill>
              <a:srgbClr val="A755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68" name="Google Shape;68;p3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3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/>
          <p:nvPr/>
        </p:nvSpPr>
        <p:spPr>
          <a:xfrm>
            <a:off x="1259640" y="332640"/>
            <a:ext cx="6333480" cy="1438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8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REUNIÓ </a:t>
            </a:r>
            <a:r>
              <a:rPr b="1" lang="ca-ES" sz="4800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FAMÍLIES </a:t>
            </a:r>
            <a:r>
              <a:rPr b="1" i="0" lang="ca-ES" sz="48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DE 2n 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640" y="2061000"/>
            <a:ext cx="3167280" cy="422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000" y="2641680"/>
            <a:ext cx="4690080" cy="165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179640" y="1166575"/>
            <a:ext cx="8506200" cy="45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328997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2500"/>
              <a:buFont typeface="Calibri"/>
              <a:buChar char="🞂"/>
            </a:pPr>
            <a:r>
              <a:rPr i="0" lang="ca-E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És el vehicle de comunicació entre l’escola i la família.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8997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500"/>
              <a:buFont typeface="Calibri"/>
              <a:buChar char="🞂"/>
            </a:pPr>
            <a:r>
              <a:rPr i="0" lang="ca-E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Apuntem les feines , recordem les sortides  i els materials a dur.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8997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500"/>
              <a:buFont typeface="Calibri"/>
              <a:buChar char="🞂"/>
            </a:pPr>
            <a:r>
              <a:rPr i="0" lang="ca-E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 posem les hores d’entrevista i comunicacions importants.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8997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500"/>
              <a:buFont typeface="Calibri"/>
              <a:buChar char="🞂"/>
            </a:pPr>
            <a:r>
              <a:rPr i="0" lang="ca-E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faltes d’assistència i retard es justifiquen per escrit a l’agenda.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8997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500"/>
              <a:buFont typeface="Calibri"/>
              <a:buChar char="🞂"/>
            </a:pPr>
            <a:r>
              <a:rPr i="0" lang="ca-E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S’ha de revisar cada dia, i cal signar les notificacions, si n’hi ha... Si  ens feu un escrit, recordeu al nen/a que ens l’ensenyi. 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457200" y="272876"/>
            <a:ext cx="8228400" cy="896400"/>
          </a:xfrm>
          <a:prstGeom prst="rect">
            <a:avLst/>
          </a:prstGeom>
          <a:solidFill>
            <a:srgbClr val="F9B266"/>
          </a:solidFill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                  ÚS DE L’AGENDA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423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300"/>
              <a:buFont typeface="Noto Sans Symbols"/>
              <a:buChar char="🞂"/>
            </a:pPr>
            <a:r>
              <a:rPr b="0" i="0" lang="ca-E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material d’ús habitual serà individual</a:t>
            </a:r>
            <a:r>
              <a:rPr lang="ca-ES" sz="23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48423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300"/>
              <a:buFont typeface="Noto Sans Symbols"/>
              <a:buChar char="🞂"/>
            </a:pPr>
            <a:r>
              <a:rPr b="0" i="0" lang="ca-E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material d’ús menys freqüent és comunitari (retoladors, regle, etc.). Han de respectar-lo. 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48423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300"/>
              <a:buFont typeface="Noto Sans Symbols"/>
              <a:buChar char="🞂"/>
            </a:pPr>
            <a:r>
              <a:rPr b="0" i="0" lang="ca-ES" sz="23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Cal haver pagat la quota de material comú. 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423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300"/>
              <a:buFont typeface="Noto Sans Symbols"/>
              <a:buChar char="🞂"/>
            </a:pPr>
            <a:r>
              <a:rPr b="0" i="0" lang="ca-E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cas d’haver-ne  fet un mal ús, la família es farà càrrec de la despesa del material.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121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ca-ES" sz="896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 b="0" i="0" sz="89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5487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676"/>
              <a:buFont typeface="Noto Sans Symbols"/>
              <a:buChar char="🞂"/>
            </a:pPr>
            <a:r>
              <a:rPr b="0" i="0" lang="ca-ES" sz="246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 dimecres i divendres portaran la carpeta </a:t>
            </a:r>
            <a:r>
              <a:rPr lang="ca-ES" sz="2464">
                <a:latin typeface="Calibri"/>
                <a:ea typeface="Calibri"/>
                <a:cs typeface="Calibri"/>
                <a:sym typeface="Calibri"/>
              </a:rPr>
              <a:t>blava</a:t>
            </a:r>
            <a:r>
              <a:rPr b="0" i="0" lang="ca-ES" sz="246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amb els deures. Es retornen el dijous i el dilluns.</a:t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76"/>
              <a:buFont typeface="Noto Sans Symbols"/>
              <a:buChar char="🞂"/>
            </a:pPr>
            <a:r>
              <a:rPr lang="ca-ES" sz="2464">
                <a:latin typeface="Calibri"/>
                <a:ea typeface="Calibri"/>
                <a:cs typeface="Calibri"/>
                <a:sym typeface="Calibri"/>
              </a:rPr>
              <a:t>Es farà </a:t>
            </a:r>
            <a:r>
              <a:rPr lang="ca-ES" sz="2464">
                <a:latin typeface="Calibri"/>
                <a:ea typeface="Calibri"/>
                <a:cs typeface="Calibri"/>
                <a:sym typeface="Calibri"/>
              </a:rPr>
              <a:t>préstec</a:t>
            </a:r>
            <a:r>
              <a:rPr lang="ca-ES" sz="2464">
                <a:latin typeface="Calibri"/>
                <a:ea typeface="Calibri"/>
                <a:cs typeface="Calibri"/>
                <a:sym typeface="Calibri"/>
              </a:rPr>
              <a:t> de llibres des de la biblioteca d’aula. Demanem responsabilitat i cura d’aquest material.</a:t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76"/>
              <a:buFont typeface="Noto Sans Symbols"/>
              <a:buChar char="🞂"/>
            </a:pPr>
            <a:r>
              <a:rPr b="0" i="0" lang="ca-ES" sz="246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S’ha de llegir cada dia.</a:t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76"/>
              <a:buFont typeface="Noto Sans Symbols"/>
              <a:buChar char="🞂"/>
            </a:pPr>
            <a:r>
              <a:rPr b="0" i="0" lang="ca-ES" sz="246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És important que facin els deures sols i després els reviseu. </a:t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799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799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799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0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DEURES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encrypted-tbn1.gstatic.com/images?q=tbn:ANd9GcTQUnd7uA1pwqpEk6DT93JbvVxeZyDwZeZ152rCo2FOg2QVg_70EQ" id="200" name="Google Shape;2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680" y="274680"/>
            <a:ext cx="1460880" cy="119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8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33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500"/>
              <a:buFont typeface="Calibri"/>
              <a:buChar char="🞂"/>
            </a:pPr>
            <a:r>
              <a:rPr i="0" lang="ca-E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l’escola NO es pot portar cap tipus d’aparells electrònics, diners, joguines, cromos, vambes de rodes, </a:t>
            </a:r>
            <a:r>
              <a:rPr lang="ca-ES" sz="2500"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i="0" lang="ca-E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ambes amb llums...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7633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500"/>
              <a:buFont typeface="Calibri"/>
              <a:buChar char="🞂"/>
            </a:pPr>
            <a:r>
              <a:rPr i="0" lang="ca-E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es troba algun d’aquests objectes es portarà a direcció i l’hauran de venir a recollir els pares.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7633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500"/>
              <a:buFont typeface="Calibri"/>
              <a:buChar char="🞂"/>
            </a:pPr>
            <a:r>
              <a:rPr i="0" lang="ca-E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Aniversaris: no es pot portar menjar que no sigui comprat. El c</a:t>
            </a:r>
            <a:r>
              <a:rPr lang="ca-ES" sz="2500">
                <a:latin typeface="Calibri"/>
                <a:ea typeface="Calibri"/>
                <a:cs typeface="Calibri"/>
                <a:sym typeface="Calibri"/>
              </a:rPr>
              <a:t>elebrarem divendres de la setmana que fan anys.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7633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500"/>
              <a:buFont typeface="Calibri"/>
              <a:buChar char="🞂"/>
            </a:pPr>
            <a:r>
              <a:rPr i="0" lang="ca-E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es poden donar les targetes d’invitació dins de la classe.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7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ca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-ES" sz="28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ANIVERSARIS,</a:t>
            </a:r>
            <a:br>
              <a:rPr b="0" i="0" lang="ca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APARELLS ELECTRÒNICS, JOGUINES, DINERS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/>
          <p:nvPr/>
        </p:nvSpPr>
        <p:spPr>
          <a:xfrm>
            <a:off x="457200" y="1481400"/>
            <a:ext cx="8228520" cy="510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5487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800"/>
              <a:buFont typeface="Noto Sans Symbols"/>
              <a:buChar char="🞂"/>
            </a:pPr>
            <a:r>
              <a:rPr b="1" i="0" lang="ca-ES" sz="1176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HIGIENE I SALUT: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67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67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67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800"/>
              <a:buFont typeface="Noto Sans Symbols"/>
              <a:buChar char="⭶"/>
            </a:pP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venir a escola quan tingui: febre, diarrea, erupcions contagioses, polls i llémenes.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800"/>
              <a:buFont typeface="Noto Sans Symbols"/>
              <a:buChar char="⭶"/>
            </a:pP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Administració de medicaments amb recepta mèdica i autorització signada.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800"/>
              <a:buFont typeface="Noto Sans Symbols"/>
              <a:buChar char="⭶"/>
            </a:pP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Autorització administració paracetamol.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800"/>
              <a:buFont typeface="Noto Sans Symbols"/>
              <a:buChar char="⭶"/>
            </a:pP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cobertura mèdica dels alumnes és la mateixa que les famílies.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800"/>
              <a:buFont typeface="Noto Sans Symbols"/>
              <a:buChar char="⭶"/>
            </a:pP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Portar </a:t>
            </a:r>
            <a:r>
              <a:rPr lang="ca-ES" sz="1176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caix</a:t>
            </a:r>
            <a:r>
              <a:rPr lang="ca-ES" sz="1176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mocadors de paper i dos rotll</a:t>
            </a:r>
            <a:r>
              <a:rPr lang="ca-ES" sz="1176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de paper de cuina.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379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800"/>
              <a:buFont typeface="Noto Sans Symbols"/>
              <a:buChar char="⭶"/>
            </a:pPr>
            <a:r>
              <a:rPr lang="ca-ES" sz="1725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Autorització administració paracetamol (signatura digital).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800"/>
              <a:buFont typeface="Noto Sans Symbols"/>
              <a:buChar char="⭶"/>
            </a:pP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Portar una </a:t>
            </a:r>
            <a:r>
              <a:rPr b="1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ampolla d’aigua </a:t>
            </a: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reutilitzable.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800"/>
              <a:buFont typeface="Noto Sans Symbols"/>
              <a:buChar char="⭶"/>
            </a:pPr>
            <a:r>
              <a:rPr b="0" i="0" lang="ca-ES" sz="1176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Esmorzars:                    		Dimarts i dijous fruita. 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1176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		Dilluns i dimecres entrepà.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600200" marR="0" rtl="0" algn="l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</a:pPr>
            <a:r>
              <a:rPr b="0" i="0" lang="ca-ES" sz="117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	</a:t>
            </a:r>
            <a:r>
              <a:rPr b="0" i="0" lang="ca-ES" sz="1176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Divendres lliure.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600200" marR="0" rtl="0" algn="l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</a:pPr>
            <a:r>
              <a:rPr b="0" i="0" lang="ca-ES" sz="1176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1" i="0" lang="ca-ES" sz="1176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Sempre dins d’una carmanyola.</a:t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1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HÀBITS SALUDABLES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000" y="5168520"/>
            <a:ext cx="1959120" cy="131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/>
          <p:nvPr/>
        </p:nvSpPr>
        <p:spPr>
          <a:xfrm>
            <a:off x="457200" y="1481400"/>
            <a:ext cx="8228520" cy="453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32"/>
              <a:buFont typeface="Noto Sans Symbols"/>
              <a:buChar char="🞂"/>
            </a:pPr>
            <a:r>
              <a:rPr b="1" i="0" lang="ca-ES" sz="2400" u="sng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NORMES: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És important el seu compliment per tal d’aprendre a viure en societat. Estan escrites a l’agenda.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32"/>
              <a:buFont typeface="Noto Sans Symbols"/>
              <a:buChar char="🞂"/>
            </a:pPr>
            <a:r>
              <a:rPr b="1" i="0" lang="ca-E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AUTONOMIA: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32"/>
              <a:buFont typeface="Noto Sans Symbols"/>
              <a:buChar char="⭶"/>
            </a:pPr>
            <a:r>
              <a:rPr b="0" i="0" lang="ca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Ajudar els vostres fills a preparar-se  la motxilla d’EF (tovallola petita i una samarreta de recanvi) i la de piscina.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32"/>
              <a:buFont typeface="Noto Sans Symbols"/>
              <a:buChar char="⭶"/>
            </a:pPr>
            <a:r>
              <a:rPr b="0" i="0" lang="ca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Fer-los responsables de portar el material i els deures.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HÀBITS I NORMES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/>
          <p:nvPr/>
        </p:nvSpPr>
        <p:spPr>
          <a:xfrm>
            <a:off x="685800" y="188640"/>
            <a:ext cx="7771320" cy="790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b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-ES" sz="32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 b="0" i="0" sz="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755640" y="1124640"/>
            <a:ext cx="7015680" cy="451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45700" spcFirstLastPara="1" rIns="45700" wrap="square" tIns="45000">
            <a:normAutofit/>
          </a:bodyPr>
          <a:lstStyle/>
          <a:p>
            <a:pPr indent="-45612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632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 haurà una biblioteca de préstec d’aula.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12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32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Aquest curs s’intentarà reprendre el servei de biblioteca escolar.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12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32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S’han d’acostumar a utilitzar les biblioteques que tenen al seu abast (Pompeu Fabra, Antoni Comas...).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0800" y="3861000"/>
            <a:ext cx="946440" cy="10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/>
          <p:nvPr/>
        </p:nvSpPr>
        <p:spPr>
          <a:xfrm>
            <a:off x="685800" y="188640"/>
            <a:ext cx="7771200" cy="79080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-ES" sz="36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/>
          <p:nvPr/>
        </p:nvSpPr>
        <p:spPr>
          <a:xfrm>
            <a:off x="457200" y="1412640"/>
            <a:ext cx="8228520" cy="49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5487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 que els llibres són una eina d’ajuda, una eina més de treball. No l’única.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ca-ES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MATEMÀTIQUES I LLENGÜES: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les àrees de matemàtiques, català i anglès es farà </a:t>
            </a:r>
            <a:r>
              <a:rPr lang="ca-ES" sz="2700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sessió de GRUPS INTERACTIUS.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Tant a </a:t>
            </a:r>
            <a:r>
              <a:rPr b="1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català com a castellà </a:t>
            </a: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treballa a partir de tipologies textuals. 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611640" y="11664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1" lang="ca-ES" sz="4100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REES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360" y="2388600"/>
            <a:ext cx="1870560" cy="102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ca-ES" sz="3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 NATURAL I SOCIAL: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 natural: </a:t>
            </a: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projecte Ciències 6.12.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b="1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 Social: </a:t>
            </a: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temes de proximitat.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 cap="flat" cmpd="sng" w="9525">
            <a:solidFill>
              <a:srgbClr val="F07F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ÀMBITS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360" y="1513080"/>
            <a:ext cx="851760" cy="119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/>
          <p:nvPr/>
        </p:nvSpPr>
        <p:spPr>
          <a:xfrm>
            <a:off x="457200" y="1481400"/>
            <a:ext cx="8506080" cy="461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5488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634"/>
              <a:buFont typeface="Noto Sans Symbols"/>
              <a:buChar char="🞂"/>
            </a:pPr>
            <a:r>
              <a:rPr b="1" i="0" lang="ca-ES" sz="2403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TALLERS: </a:t>
            </a:r>
            <a:r>
              <a:rPr b="0" i="0" lang="ca-ES" sz="22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faran </a:t>
            </a:r>
            <a:r>
              <a:rPr lang="ca-ES" sz="2203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ca-ES" sz="22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tallers:</a:t>
            </a:r>
            <a:r>
              <a:rPr lang="ca-ES" sz="2203">
                <a:latin typeface="Calibri"/>
                <a:ea typeface="Calibri"/>
                <a:cs typeface="Calibri"/>
                <a:sym typeface="Calibri"/>
              </a:rPr>
              <a:t> informàtica, </a:t>
            </a:r>
            <a:r>
              <a:rPr lang="ca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pintura i creació artística (volum, collage…)</a:t>
            </a:r>
            <a:br>
              <a:rPr lang="ca-ES" sz="2403">
                <a:solidFill>
                  <a:schemeClr val="dk1"/>
                </a:solidFill>
              </a:rPr>
            </a:br>
            <a:endParaRPr b="0" i="0" sz="16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34"/>
              <a:buFont typeface="Noto Sans Symbols"/>
              <a:buChar char="🞂"/>
            </a:pPr>
            <a:r>
              <a:rPr b="1" i="0" lang="ca-ES" sz="2403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EDUCACIÓ EN VALORS/ CULTURA RELIGIOSA</a:t>
            </a:r>
            <a:r>
              <a:rPr b="1" i="0" lang="ca-ES" sz="2403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ca-ES" sz="22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àmbit avaluable + acció tutorial (individual i col·lectiva ).</a:t>
            </a:r>
            <a:endParaRPr b="0" i="0" sz="22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8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634"/>
              <a:buFont typeface="Noto Sans Symbols"/>
              <a:buChar char="🞂"/>
            </a:pPr>
            <a:r>
              <a:rPr b="1" i="0" lang="ca-ES" sz="2403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EDUCACIÓ FÍSICA: </a:t>
            </a:r>
            <a:endParaRPr b="0" i="0" sz="24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94C600"/>
              </a:buClr>
              <a:buSzPts val="1894"/>
              <a:buFont typeface="Comic Sans MS"/>
              <a:buChar char="-"/>
            </a:pPr>
            <a:r>
              <a:rPr b="0" i="0" lang="ca-ES" sz="2492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-ES" sz="2292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Equipació adient per fer l’àrea.</a:t>
            </a:r>
            <a:endParaRPr b="0" i="0" sz="229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2179" lvl="0" marL="36576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94C600"/>
              </a:buClr>
              <a:buSzPts val="1694"/>
              <a:buFont typeface="Comic Sans MS"/>
              <a:buChar char="-"/>
            </a:pPr>
            <a:r>
              <a:rPr b="0" i="0" lang="ca-ES" sz="2292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Samarreta de recanvi  i tovallola.</a:t>
            </a:r>
            <a:endParaRPr b="0" i="0" sz="229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2179" lvl="0" marL="36576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94C600"/>
              </a:buClr>
              <a:buSzPts val="1694"/>
              <a:buFont typeface="Comic Sans MS"/>
              <a:buChar char="-"/>
            </a:pPr>
            <a:r>
              <a:rPr b="0" i="0" lang="ca-ES" sz="2292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Problemes físics puntuals, nota a l’agenda.</a:t>
            </a:r>
            <a:endParaRPr b="0" i="0" sz="229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2179" lvl="0" marL="36576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94C600"/>
              </a:buClr>
              <a:buSzPts val="1694"/>
              <a:buFont typeface="Comic Sans MS"/>
              <a:buChar char="-"/>
            </a:pPr>
            <a:r>
              <a:rPr b="0" i="0" lang="ca-ES" sz="2292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Problemes físics greus, cal certificat mèdic.</a:t>
            </a:r>
            <a:endParaRPr b="0" i="0" sz="229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2179" lvl="0" marL="36576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94C600"/>
              </a:buClr>
              <a:buSzPts val="1559"/>
              <a:buFont typeface="Comic Sans MS"/>
              <a:buChar char="-"/>
            </a:pPr>
            <a:r>
              <a:rPr b="0" i="0" lang="ca-ES" sz="211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PISCINA: per confirmar inici. Es dur a terme els dijous.</a:t>
            </a:r>
            <a:endParaRPr b="0" i="0" sz="21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3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3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3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3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0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ÀMBITS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120" y="4071960"/>
            <a:ext cx="1151280" cy="155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04640"/>
            <a:ext cx="945360" cy="107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9f3357b83_0_3"/>
          <p:cNvSpPr/>
          <p:nvPr/>
        </p:nvSpPr>
        <p:spPr>
          <a:xfrm>
            <a:off x="457200" y="274680"/>
            <a:ext cx="8228400" cy="114180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4100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ENTRADES I SORTIDES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49f3357b83_0_3"/>
          <p:cNvSpPr/>
          <p:nvPr/>
        </p:nvSpPr>
        <p:spPr>
          <a:xfrm>
            <a:off x="3315254" y="1765188"/>
            <a:ext cx="2856600" cy="4602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RECORREGUT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149f3357b83_0_3"/>
          <p:cNvSpPr/>
          <p:nvPr/>
        </p:nvSpPr>
        <p:spPr>
          <a:xfrm>
            <a:off x="1408152" y="2783275"/>
            <a:ext cx="6449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Passadís principal i passadís rosa fins la classe.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"/>
          <p:cNvSpPr/>
          <p:nvPr/>
        </p:nvSpPr>
        <p:spPr>
          <a:xfrm>
            <a:off x="457200" y="1481400"/>
            <a:ext cx="8228520" cy="439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5487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1" i="0" lang="ca-ES" sz="27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b="1" i="0" lang="ca-ES" sz="27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ús del quadern pautat, danses i cançons populars. 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1" i="0" lang="ca-ES" sz="27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b="1" i="0" lang="ca-ES" sz="27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treballarem dins l’horari una sessió setmana, partint dels interessos dels alumnes.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1" i="0" lang="ca-ES" sz="27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PROJECTE NOM DE LA CLASSE</a:t>
            </a:r>
            <a:r>
              <a:rPr b="1" i="0" lang="ca-ES" sz="27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i="0" lang="ca-ES" sz="27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treballarem durant el mes de setembre i us demanarem la vostra col·laboració. 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ÀMBITS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/>
          <p:nvPr/>
        </p:nvSpPr>
        <p:spPr>
          <a:xfrm>
            <a:off x="492480" y="18450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54879" lvl="0" marL="3657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1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GRUPS INTERACTIUS: </a:t>
            </a: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quatre grups i quatre activitats diferents amb un mínim de dos mestres a l’aula. 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1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TERTÚLIES LITERÀRIES DIALÒGIQUES: </a:t>
            </a: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Lectura de clàssics universals. Conte de Nadal de Charles Dickens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1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VOLUNTARIAT: </a:t>
            </a: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borsa de voluntaris per grups interactius i sortides. 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ca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A partir d’octubre us informarem respecte a l’organització de voluntaris.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2"/>
          <p:cNvSpPr/>
          <p:nvPr/>
        </p:nvSpPr>
        <p:spPr>
          <a:xfrm>
            <a:off x="457200" y="33840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COMUNITAT D’APRENENTATGE     (Actuacions educatives d’èxit)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/>
          <p:nvPr/>
        </p:nvSpPr>
        <p:spPr>
          <a:xfrm>
            <a:off x="296550" y="1335374"/>
            <a:ext cx="4747800" cy="46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1097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56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PAGAMENT ES FARÀ A TRAVÉS DEL TPV SORTIDA PER SORTIDA. </a:t>
            </a:r>
            <a:endParaRPr b="0" i="0" sz="15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15000"/>
              </a:lnSpc>
              <a:spcBef>
                <a:spcPts val="1401"/>
              </a:spcBef>
              <a:spcAft>
                <a:spcPts val="0"/>
              </a:spcAft>
              <a:buNone/>
            </a:pPr>
            <a:r>
              <a:rPr b="1" i="0" lang="ca-ES" sz="156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TPV ES TANCARÀ </a:t>
            </a:r>
            <a:r>
              <a:rPr b="1" i="0" lang="ca-ES" sz="1564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DOS</a:t>
            </a:r>
            <a:r>
              <a:rPr b="1" i="0" lang="ca-ES" sz="156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DIES ABANS DE LA SORTIDA. </a:t>
            </a:r>
            <a:endParaRPr b="0" i="0" sz="15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15000"/>
              </a:lnSpc>
              <a:spcBef>
                <a:spcPts val="1401"/>
              </a:spcBef>
              <a:spcAft>
                <a:spcPts val="0"/>
              </a:spcAft>
              <a:buNone/>
            </a:pPr>
            <a:r>
              <a:rPr b="1" i="0" lang="ca-ES" sz="1564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COP TANCAT NO S’ADMETRÀ CAP PAGAMENT.</a:t>
            </a:r>
            <a:endParaRPr b="0" i="0" sz="15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15000"/>
              </a:lnSpc>
              <a:spcBef>
                <a:spcPts val="1401"/>
              </a:spcBef>
              <a:spcAft>
                <a:spcPts val="0"/>
              </a:spcAft>
              <a:buNone/>
            </a:pPr>
            <a:r>
              <a:rPr b="1" i="0" lang="ca-ES" sz="156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AVISAREM PER TPV 15 DIES ABANS DE LA SORTIDA</a:t>
            </a:r>
            <a:endParaRPr b="0" i="0" sz="15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15000"/>
              </a:lnSpc>
              <a:spcBef>
                <a:spcPts val="1401"/>
              </a:spcBef>
              <a:spcAft>
                <a:spcPts val="0"/>
              </a:spcAft>
              <a:buNone/>
            </a:pPr>
            <a:r>
              <a:t/>
            </a:r>
            <a:endParaRPr b="0" i="0" sz="15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15000"/>
              </a:lnSpc>
              <a:spcBef>
                <a:spcPts val="1401"/>
              </a:spcBef>
              <a:spcAft>
                <a:spcPts val="0"/>
              </a:spcAft>
              <a:buNone/>
            </a:pPr>
            <a:r>
              <a:rPr b="1" i="0" lang="ca-ES" sz="20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Colònies: </a:t>
            </a:r>
            <a:r>
              <a:rPr b="0" i="0" lang="ca-ES" sz="20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Castell de Fluvià. Sta Maria de Palautordera.</a:t>
            </a:r>
            <a:endParaRPr b="0" i="0" sz="205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15000"/>
              </a:lnSpc>
              <a:spcBef>
                <a:spcPts val="1401"/>
              </a:spcBef>
              <a:spcAft>
                <a:spcPts val="0"/>
              </a:spcAft>
              <a:buNone/>
            </a:pPr>
            <a:r>
              <a:rPr b="0" i="0" lang="ca-ES" sz="20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Tres  dies i dues nits. Es faran tres pagaments.</a:t>
            </a:r>
            <a:endParaRPr b="0" i="0" sz="205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15000"/>
              </a:lnSpc>
              <a:spcBef>
                <a:spcPts val="1401"/>
              </a:spcBef>
              <a:spcAft>
                <a:spcPts val="0"/>
              </a:spcAft>
              <a:buNone/>
            </a:pPr>
            <a:r>
              <a:rPr b="0" i="0" lang="ca-ES" sz="156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-ES" sz="1564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Ja anirem informant.</a:t>
            </a:r>
            <a:endParaRPr b="0" i="0" sz="156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32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SORTIDES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8" name="Google Shape;268;p24"/>
          <p:cNvGraphicFramePr/>
          <p:nvPr/>
        </p:nvGraphicFramePr>
        <p:xfrm>
          <a:off x="5262255" y="8377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{6DFBC7D2-349B-4C1C-B24C-4C261568B2EE}</a:tableStyleId>
              </a:tblPr>
              <a:tblGrid>
                <a:gridCol w="3802450"/>
              </a:tblGrid>
              <a:tr h="335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PRIMER TRIMESTRE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7952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Sant Simó i castanyada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Sortida de tardor: 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Corredor del Montnegre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Museu Picasso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Paradetes de Nadal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Cagar el tió i cantada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SEGON TRIMESTRE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7952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Denip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Monumental: 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Galetes de formatge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 llarder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Carnaval i enterrament de la sardina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Setmana cultural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TERCER TRIMESTRE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7952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a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Visita Gegants de Mataró</a:t>
                      </a:r>
                      <a:endParaRPr b="0" sz="16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Educació viària: visita de la policia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3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 Cabanyes: El llibre de la jungla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Colònies</a:t>
                      </a:r>
                      <a:r>
                        <a:rPr b="0" lang="ca-ES" sz="16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Castell de Fluvià</a:t>
                      </a:r>
                      <a:endParaRPr b="0" sz="1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457200" y="208404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5487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2448"/>
              <a:buFont typeface="Noto Sans Symbols"/>
              <a:buChar char="🞂"/>
            </a:pPr>
            <a:r>
              <a:rPr b="0" i="0" lang="ca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roba, les motxilles i les carmanyoles han d’anar marcades amb el nom i curs.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448"/>
              <a:buFont typeface="Noto Sans Symbols"/>
              <a:buChar char="🞂"/>
            </a:pPr>
            <a:r>
              <a:rPr b="0" i="0" lang="ca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 abrics, jaquetes, jerseis i bates marcats i amb vetes per poder-los penjar.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/>
          <p:nvPr/>
        </p:nvSpPr>
        <p:spPr>
          <a:xfrm>
            <a:off x="457200" y="2014800"/>
            <a:ext cx="8228400" cy="45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5487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836"/>
              <a:buFont typeface="Noto Sans Symbols"/>
              <a:buChar char="🞂"/>
            </a:pP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elèfon de l ’ A</a:t>
            </a:r>
            <a:r>
              <a:rPr lang="ca-ES" sz="270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616882779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És important que el tingueu gravat a la vostra agenda per tal de poder rebre informació. 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ca-ES" sz="4100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FA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49f3357b83_1_1"/>
          <p:cNvSpPr/>
          <p:nvPr/>
        </p:nvSpPr>
        <p:spPr>
          <a:xfrm>
            <a:off x="457200" y="1416475"/>
            <a:ext cx="8003400" cy="45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109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Correu electrònic i horari d’entrevistes: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481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2n A </a:t>
            </a:r>
            <a:r>
              <a:rPr b="1" i="1" lang="ca-ES" sz="3200">
                <a:latin typeface="Calibri"/>
                <a:ea typeface="Calibri"/>
                <a:cs typeface="Calibri"/>
                <a:sym typeface="Calibri"/>
              </a:rPr>
              <a:t>LAIA HERNÁNDEZ</a:t>
            </a:r>
            <a:r>
              <a:rPr b="1" i="1" lang="ca-ES" sz="3200"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53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ca-ES" sz="2800">
                <a:latin typeface="Calibri"/>
                <a:ea typeface="Calibri"/>
                <a:cs typeface="Calibri"/>
                <a:sym typeface="Calibri"/>
              </a:rPr>
              <a:t>lherna34@camidelcros.cat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5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ca-ES" sz="2800">
                <a:latin typeface="Calibri"/>
                <a:ea typeface="Calibri"/>
                <a:cs typeface="Calibri"/>
                <a:sym typeface="Calibri"/>
              </a:rPr>
              <a:t>Dilluns de 15:30 a 16:30 h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481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481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2n B </a:t>
            </a:r>
            <a:r>
              <a:rPr b="1" i="1" lang="ca-ES" sz="3200">
                <a:latin typeface="Calibri"/>
                <a:ea typeface="Calibri"/>
                <a:cs typeface="Calibri"/>
                <a:sym typeface="Calibri"/>
              </a:rPr>
              <a:t>EVA ORTEGA</a:t>
            </a:r>
            <a:r>
              <a:rPr b="1" i="1" lang="ca-ES" sz="3200"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53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ca-ES" sz="2800">
                <a:latin typeface="Calibri"/>
                <a:ea typeface="Calibri"/>
                <a:cs typeface="Calibri"/>
                <a:sym typeface="Calibri"/>
              </a:rPr>
              <a:t>eortega8@camidelcros.cat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5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ca-ES" sz="2800">
                <a:latin typeface="Calibri"/>
                <a:ea typeface="Calibri"/>
                <a:cs typeface="Calibri"/>
                <a:sym typeface="Calibri"/>
              </a:rPr>
              <a:t>Dilluns de 9:30 a 10:30 h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49f3357b83_1_1"/>
          <p:cNvSpPr/>
          <p:nvPr/>
        </p:nvSpPr>
        <p:spPr>
          <a:xfrm>
            <a:off x="457200" y="274680"/>
            <a:ext cx="8228400" cy="114180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4100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COMUNICACIÓ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10979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GRÀCIES PER LA VOSTRA ATENCIÓ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BENVINGUTS I BON CURS 202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-202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7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                PRECS I PREGUNTES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3920" y="3141000"/>
            <a:ext cx="3321720" cy="33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5487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DIRECTOR:  Sergi Luque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 D’ESTUDIS: Jordana Garcia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SECRETÀRIA: Carme Jarque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EQUIP DIRECTIU: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149f3357b83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3920" y="3141000"/>
            <a:ext cx="3321720" cy="33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49f3357b83_0_64"/>
          <p:cNvSpPr/>
          <p:nvPr/>
        </p:nvSpPr>
        <p:spPr>
          <a:xfrm>
            <a:off x="457200" y="1481400"/>
            <a:ext cx="8228400" cy="45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5488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ADMINISTRATIVA</a:t>
            </a: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 NÚRIA CALVERONS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80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VETLLADORA</a:t>
            </a: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MARIA VERDE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80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TEI</a:t>
            </a: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SÍLVIA CAPDEVILA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319904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Calibri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EEE: MARTA PEDRO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319904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Calibri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TIS: </a:t>
            </a:r>
            <a:r>
              <a:rPr lang="ca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ÈRICA BUSTO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319904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Calibri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CONSERGE: DAVID MARTÍNEZ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49f3357b83_0_64"/>
          <p:cNvSpPr/>
          <p:nvPr/>
        </p:nvSpPr>
        <p:spPr>
          <a:xfrm>
            <a:off x="457200" y="274680"/>
            <a:ext cx="8228400" cy="114180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4100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PERSONAL D’ADMINISTRACIÓ I SERVEIS: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267875" y="1018575"/>
            <a:ext cx="8228400" cy="45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54879" lvl="0" marL="3657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b="0" i="0" lang="ca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TUTORA 2n A : </a:t>
            </a:r>
            <a:r>
              <a:rPr lang="ca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Laia Hernández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90000"/>
              </a:lnSpc>
              <a:spcBef>
                <a:spcPts val="694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b="0" i="0" lang="ca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TUTORA 2n B: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Eva Ortega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90000"/>
              </a:lnSpc>
              <a:spcBef>
                <a:spcPts val="694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b="0" i="0" lang="ca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ANGLÈS: 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Raquel Verjano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80" lvl="0" marL="365760" marR="0" rtl="0" algn="l">
              <a:lnSpc>
                <a:spcPct val="90000"/>
              </a:lnSpc>
              <a:spcBef>
                <a:spcPts val="694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b="0" i="0" lang="ca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MÚSICA: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 Glenn Monso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54879" lvl="0" marL="365760" marR="0" rtl="0" algn="l">
              <a:lnSpc>
                <a:spcPct val="90000"/>
              </a:lnSpc>
              <a:spcBef>
                <a:spcPts val="694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b="0" i="0" lang="ca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Ed. FÍSICA: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Jordi Fernández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90000"/>
              </a:lnSpc>
              <a:spcBef>
                <a:spcPts val="694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b="0" i="0" lang="ca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Ed. ESPECIAL (SIEI): Laura Facundo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90000"/>
              </a:lnSpc>
              <a:spcBef>
                <a:spcPts val="694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b="0" i="0" lang="ca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Coordinadora: Eva Ortega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457200" y="274677"/>
            <a:ext cx="8228400" cy="63000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1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EQUIP DE MESTRES DE 2n</a:t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5000" y="2061000"/>
            <a:ext cx="1800720" cy="181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300" y="4467750"/>
            <a:ext cx="3085400" cy="23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54879" lvl="0" marL="36576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308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ENTREVISTES I INFORMES </a:t>
            </a:r>
            <a:endParaRPr b="0" i="0" sz="30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0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735"/>
              <a:buFont typeface="Noto Sans Symbols"/>
              <a:buChar char="🞂"/>
            </a:pPr>
            <a:r>
              <a:rPr b="0" i="0" lang="ca-ES" sz="25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informes, un per trimestre.</a:t>
            </a:r>
            <a:endParaRPr b="0" i="0" sz="255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55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735"/>
              <a:buFont typeface="Noto Sans Symbols"/>
              <a:buChar char="🞂"/>
            </a:pPr>
            <a:r>
              <a:rPr b="0" i="0" lang="ca-ES" sz="25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entrevistes al llarg del curs. Les pot sol·licitar el mestre o els pares, via agenda i podran ser presencials o telemàtiques.</a:t>
            </a:r>
            <a:endParaRPr b="0" i="0" sz="255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55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1735"/>
              <a:buFont typeface="Noto Sans Symbols"/>
              <a:buChar char="🞂"/>
            </a:pPr>
            <a:r>
              <a:rPr b="0" i="0" lang="ca-ES" sz="25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entrevistes són:</a:t>
            </a:r>
            <a:endParaRPr b="0" i="0" sz="255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20" lvl="6" marL="1828800" marR="0" rtl="0" algn="l">
              <a:lnSpc>
                <a:spcPct val="80000"/>
              </a:lnSpc>
              <a:spcBef>
                <a:spcPts val="349"/>
              </a:spcBef>
              <a:spcAft>
                <a:spcPts val="0"/>
              </a:spcAft>
              <a:buClr>
                <a:srgbClr val="1B587C"/>
              </a:buClr>
              <a:buSzPts val="2552"/>
              <a:buFont typeface="Noto Sans Symbols"/>
              <a:buChar char="■"/>
            </a:pPr>
            <a:r>
              <a:rPr b="0" i="0" lang="ca-ES" sz="25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2n A, dilluns de 15:30 a 16:30</a:t>
            </a:r>
            <a:endParaRPr b="0" i="0" sz="255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20" lvl="6" marL="1828800" marR="0" rtl="0" algn="l">
              <a:lnSpc>
                <a:spcPct val="80000"/>
              </a:lnSpc>
              <a:spcBef>
                <a:spcPts val="349"/>
              </a:spcBef>
              <a:spcAft>
                <a:spcPts val="0"/>
              </a:spcAft>
              <a:buClr>
                <a:srgbClr val="1B587C"/>
              </a:buClr>
              <a:buSzPts val="2552"/>
              <a:buFont typeface="Noto Sans Symbols"/>
              <a:buChar char="■"/>
            </a:pPr>
            <a:r>
              <a:rPr b="0" i="0" lang="ca-ES" sz="25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2n B, dilluns de </a:t>
            </a:r>
            <a:r>
              <a:rPr lang="ca-ES" sz="2552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ca-ES" sz="25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:30 a </a:t>
            </a:r>
            <a:r>
              <a:rPr lang="ca-ES" sz="2552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ca-ES" sz="25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:30</a:t>
            </a:r>
            <a:endParaRPr b="0" i="0" sz="255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55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 ENS COMUNIQUEM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60" y="351000"/>
            <a:ext cx="1438920" cy="112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5487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Cartellera de l’entrada.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Nodes de l’escola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https://agora.xtec.cat/esc-camidelcros/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Xarxes socials: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Facebook: escola camí del cros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Twitter: @CamidelCros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Instagram: @camidelcros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ALTRES VIES DE COMUNICACIÓ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5487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2040"/>
              <a:buFont typeface="Noto Sans Symbols"/>
              <a:buChar char="🞂"/>
            </a:pPr>
            <a:r>
              <a:rPr b="1" i="0" lang="ca-ES" sz="3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Les franges horàries seran: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3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- Dues sessions al matí: abans i després del pati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3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ca-ES" sz="3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Pati </a:t>
            </a:r>
            <a:r>
              <a:rPr b="0" i="0" lang="ca-ES" sz="3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10:30h a 11:00h*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-ES" sz="3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Una</a:t>
            </a:r>
            <a:r>
              <a:rPr b="1" i="0" lang="ca-ES" sz="3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-ES" sz="3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a la tarda.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80" lvl="0" marL="12801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chemeClr val="dk1"/>
                </a:solidFill>
              </a:rPr>
              <a:t>*Durant el mes de setembre pati de 11 a 11:30 h</a:t>
            </a:r>
            <a:endParaRPr sz="2400">
              <a:solidFill>
                <a:schemeClr val="dk1"/>
              </a:solidFill>
            </a:endParaRPr>
          </a:p>
          <a:p>
            <a:pPr indent="-254880" lvl="0" marL="12801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040"/>
              <a:buFont typeface="Noto Sans Symbols"/>
              <a:buChar char="🞂"/>
            </a:pPr>
            <a:r>
              <a:rPr b="0" i="0" lang="ca-E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farem arribar l’horari per casa. </a:t>
            </a:r>
            <a:r>
              <a:rPr b="0" i="0" lang="ca-ES" sz="3000" u="none" cap="none" strike="noStrike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S’ha de mirar el que li toca fer cada dia i portar el que calgui.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solidFill>
            <a:srgbClr val="F9B268"/>
          </a:solidFill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0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HORARIS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titled.png" id="173" name="Google Shape;1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265680"/>
            <a:ext cx="1150920" cy="115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/>
          <p:nvPr/>
        </p:nvSpPr>
        <p:spPr>
          <a:xfrm>
            <a:off x="457200" y="14814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5487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 ‘assistència és obligatòria. En cas d’absència cal portar  justificant o justificar-ho a l’agenda per escrit.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879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7F09"/>
              </a:buClr>
              <a:buSzPts val="2176"/>
              <a:buFont typeface="Noto Sans Symbols"/>
              <a:buChar char="🞂"/>
            </a:pPr>
            <a:r>
              <a:rPr b="0" i="0" lang="ca-E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 arribar puntualment a l’escola. Es portarà un registre d’absències i retards.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457200" y="272880"/>
            <a:ext cx="8228520" cy="1141920"/>
          </a:xfrm>
          <a:prstGeom prst="rect">
            <a:avLst/>
          </a:prstGeom>
          <a:solidFill>
            <a:srgbClr val="F9B266"/>
          </a:solidFill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0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2014-09-12T15:00:41Z</dcterms:created>
  <dc:creator>usuari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27</vt:i4>
  </property>
</Properties>
</file>