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8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+Z3yGmv+mhbSJIzx5yKB/dlXo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53C348-0695-4DD8-8582-0A7825163C74}">
  <a:tblStyle styleId="{C553C348-0695-4DD8-8582-0A7825163C74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 b="off" i="off"/>
      <a:tcStyle>
        <a:tcBdr/>
        <a:fill>
          <a:solidFill>
            <a:srgbClr val="CCDFE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DFE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f0cc790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ef0cc790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49457dab94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149457dab94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49457dab94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49457dab94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-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49457dab94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49457dab94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49457dab94_0_1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149457dab94_0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9457dab9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49457dab9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9457dab9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49457dab9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49457dab9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49457dab9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9457dab94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49457dab94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49457dab94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49457dab94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37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37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37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37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37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37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9457dab94_0_1099"/>
          <p:cNvSpPr/>
          <p:nvPr/>
        </p:nvSpPr>
        <p:spPr>
          <a:xfrm>
            <a:off x="-2" y="4664147"/>
            <a:ext cx="9151200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4" name="Google Shape;114;g149457dab94_0_1099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49457dab94_0_1099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 rtl="0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g149457dab94_0_1099"/>
          <p:cNvGrpSpPr/>
          <p:nvPr/>
        </p:nvGrpSpPr>
        <p:grpSpPr>
          <a:xfrm>
            <a:off x="-3765" y="4953003"/>
            <a:ext cx="9147900" cy="1912089"/>
            <a:chOff x="-3765" y="4832896"/>
            <a:chExt cx="9147900" cy="2032192"/>
          </a:xfrm>
        </p:grpSpPr>
        <p:sp>
          <p:nvSpPr>
            <p:cNvPr id="117" name="Google Shape;117;g149457dab94_0_1099"/>
            <p:cNvSpPr/>
            <p:nvPr/>
          </p:nvSpPr>
          <p:spPr>
            <a:xfrm>
              <a:off x="1687513" y="4832896"/>
              <a:ext cx="7456488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18" name="Google Shape;118;g149457dab94_0_1099"/>
            <p:cNvSpPr/>
            <p:nvPr/>
          </p:nvSpPr>
          <p:spPr>
            <a:xfrm>
              <a:off x="35443" y="5135526"/>
              <a:ext cx="9108562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19" name="Google Shape;119;g149457dab94_0_1099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2" sy="50002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120" name="Google Shape;120;g149457dab94_0_1099"/>
            <p:cNvCxnSpPr/>
            <p:nvPr/>
          </p:nvCxnSpPr>
          <p:spPr>
            <a:xfrm>
              <a:off x="-3765" y="4880373"/>
              <a:ext cx="9147900" cy="840000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1" name="Google Shape;121;g149457dab94_0_109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49457dab94_0_109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49457dab94_0_109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9457dab94_0_11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g149457dab94_0_11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49457dab94_0_111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49457dab94_0_111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129" name="Google Shape;129;g149457dab94_0_11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9457dab94_0_1117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49457dab94_0_1117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g149457dab94_0_111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49457dab94_0_111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49457dab94_0_111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136" name="Google Shape;136;g149457dab94_0_1117"/>
          <p:cNvSpPr/>
          <p:nvPr/>
        </p:nvSpPr>
        <p:spPr>
          <a:xfrm>
            <a:off x="3636680" y="3005472"/>
            <a:ext cx="18300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7" name="Google Shape;137;g149457dab94_0_1117"/>
          <p:cNvSpPr/>
          <p:nvPr/>
        </p:nvSpPr>
        <p:spPr>
          <a:xfrm>
            <a:off x="3450264" y="3005472"/>
            <a:ext cx="18300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9457dab94_0_112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 rtl="0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g149457dab94_0_1125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 rtl="0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g149457dab94_0_112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49457dab94_0_112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49457dab94_0_112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144" name="Google Shape;144;g149457dab94_0_11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bg>
      <p:bgPr>
        <a:blipFill rotWithShape="1">
          <a:blip r:embed="rId2">
            <a:alphaModFix/>
          </a:blip>
          <a:tile tx="0" ty="0" sx="50002" sy="50002" flip="none" algn="tl"/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9457dab94_0_11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49457dab94_0_1132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00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g149457dab94_0_1132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900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g149457dab94_0_1132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 rtl="0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g149457dab94_0_1132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9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 rtl="0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 rtl="0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g149457dab94_0_113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49457dab94_0_113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49457dab94_0_113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9457dab94_0_114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49457dab94_0_114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49457dab94_0_114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158" name="Google Shape;158;g149457dab94_0_11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9457dab94_0_114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149457dab94_0_114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49457dab94_0_114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bg>
      <p:bgPr>
        <a:blipFill rotWithShape="1">
          <a:blip r:embed="rId2">
            <a:alphaModFix/>
          </a:blip>
          <a:tile tx="0" ty="0" sx="50002" sy="50002" flip="none" algn="tl"/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9457dab94_0_1150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49457dab94_0_1150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 rtl="0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g149457dab94_0_1150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9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 rtl="0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 rtl="0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g149457dab94_0_115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49457dab94_0_115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149457dab94_0_115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9457dab94_0_1157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 rtl="0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 rtl="0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 rtl="0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 rtl="0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 rtl="0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g149457dab94_0_1157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149457dab94_0_115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149457dab94_0_115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149457dab94_0_115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176" name="Google Shape;176;g149457dab94_0_1157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149457dab94_0_1157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8" name="Google Shape;178;g149457dab94_0_1157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9" name="Google Shape;179;g149457dab94_0_1157"/>
          <p:cNvSpPr/>
          <p:nvPr/>
        </p:nvSpPr>
        <p:spPr>
          <a:xfrm>
            <a:off x="-6042" y="5791253"/>
            <a:ext cx="3402300" cy="10809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2" sy="50002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80" name="Google Shape;180;g149457dab94_0_1157"/>
          <p:cNvCxnSpPr/>
          <p:nvPr/>
        </p:nvCxnSpPr>
        <p:spPr>
          <a:xfrm>
            <a:off x="-9237" y="5787738"/>
            <a:ext cx="3405600" cy="1084500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g149457dab94_0_1157"/>
          <p:cNvSpPr/>
          <p:nvPr/>
        </p:nvSpPr>
        <p:spPr>
          <a:xfrm>
            <a:off x="8664112" y="4988440"/>
            <a:ext cx="18300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2" name="Google Shape;182;g149457dab94_0_1157"/>
          <p:cNvSpPr/>
          <p:nvPr/>
        </p:nvSpPr>
        <p:spPr>
          <a:xfrm>
            <a:off x="8477696" y="4988440"/>
            <a:ext cx="18300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49457dab94_0_11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149457dab94_0_1170"/>
          <p:cNvSpPr txBox="1">
            <a:spLocks noGrp="1"/>
          </p:cNvSpPr>
          <p:nvPr>
            <p:ph type="body" idx="1"/>
          </p:nvPr>
        </p:nvSpPr>
        <p:spPr>
          <a:xfrm rot="5400000">
            <a:off x="2379000" y="-440471"/>
            <a:ext cx="4386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g149457dab94_0_117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149457dab94_0_117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149457dab94_0_117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9457dab94_0_1176"/>
          <p:cNvSpPr txBox="1">
            <a:spLocks noGrp="1"/>
          </p:cNvSpPr>
          <p:nvPr>
            <p:ph type="title"/>
          </p:nvPr>
        </p:nvSpPr>
        <p:spPr>
          <a:xfrm rot="5400000">
            <a:off x="4936283" y="2182340"/>
            <a:ext cx="5592900" cy="17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149457dab94_0_1176"/>
          <p:cNvSpPr txBox="1">
            <a:spLocks noGrp="1"/>
          </p:cNvSpPr>
          <p:nvPr>
            <p:ph type="body" idx="1"/>
          </p:nvPr>
        </p:nvSpPr>
        <p:spPr>
          <a:xfrm rot="5400000">
            <a:off x="823050" y="-91209"/>
            <a:ext cx="55929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g149457dab94_0_117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149457dab94_0_117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149457dab94_0_117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43" name="Google Shape;43;p39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39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Char char="?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?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45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45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45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45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45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36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36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36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9457dab94_0_1089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" name="Google Shape;104;g149457dab94_0_1089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5" name="Google Shape;105;g149457dab94_0_1089"/>
          <p:cNvSpPr/>
          <p:nvPr/>
        </p:nvSpPr>
        <p:spPr>
          <a:xfrm>
            <a:off x="-6042" y="5791253"/>
            <a:ext cx="3402300" cy="1080900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2" sy="50002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06" name="Google Shape;106;g149457dab94_0_1089"/>
          <p:cNvCxnSpPr/>
          <p:nvPr/>
        </p:nvCxnSpPr>
        <p:spPr>
          <a:xfrm>
            <a:off x="-9237" y="5787738"/>
            <a:ext cx="3405600" cy="1084500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g149457dab94_0_10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g149457dab94_0_108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09" name="Google Shape;109;g149457dab94_0_108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10" name="Google Shape;110;g149457dab94_0_108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11" name="Google Shape;111;g149457dab94_0_108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gora.xtec.cat/esc-camidelcro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"/>
          <p:cNvSpPr txBox="1">
            <a:spLocks noGrp="1"/>
          </p:cNvSpPr>
          <p:nvPr>
            <p:ph type="ctrTitle"/>
          </p:nvPr>
        </p:nvSpPr>
        <p:spPr>
          <a:xfrm>
            <a:off x="1259624" y="332650"/>
            <a:ext cx="7008900" cy="14403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REUNIÓ D’INICI DE CURS P3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Curs 2022-2023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36" y="2852936"/>
            <a:ext cx="4979145" cy="176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0cc79007_0_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5760" lvl="0" indent="-1282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2821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5668" algn="just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Aniversaris: no es pot portar menjar que no sigui comprat.</a:t>
            </a:r>
            <a:endParaRPr/>
          </a:p>
          <a:p>
            <a:pPr marL="365760" lvl="0" indent="-128219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5668" algn="just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 es poden donar targetes d’invitació d’aniversaris dins de la classe.</a:t>
            </a:r>
            <a:endParaRPr/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5668" algn="just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 l’escola NO es poden portar joguines, cromos, vambes de rodes, vambes amb llums, motxilles amb rodes...</a:t>
            </a:r>
            <a:endParaRPr/>
          </a:p>
          <a:p>
            <a:pPr marL="36576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57375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ef0cc79007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ca-ES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ANIVERSARIS  I  JOGUINES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511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320243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Cal venir net a l’escola.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No venir a l’escola quan tingui: febre, vòmits, mal de cap o de coll, malestar general, dificultats respiratòries, diarrea, erupcions contagioses, polls i llémenes.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Autorització administració paracetamol (signatura digital).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La cobertura mèdica dels alumnes és la mateixa que la de les famílies.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Si hi ha algun canvi en les al·lèrgies cal  informar a la mestra.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 b="1">
                <a:latin typeface="Calibri"/>
                <a:ea typeface="Calibri"/>
                <a:cs typeface="Calibri"/>
                <a:sym typeface="Calibri"/>
              </a:rPr>
              <a:t>Portar dues caixes de mocadors de paper, un paquet de tovalloletes i dos rotllos de paper de cuina.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Cal portar cada dia a dins la motxilla una </a:t>
            </a:r>
            <a:r>
              <a:rPr lang="ca-ES" sz="1800" b="1">
                <a:latin typeface="Calibri"/>
                <a:ea typeface="Calibri"/>
                <a:cs typeface="Calibri"/>
                <a:sym typeface="Calibri"/>
              </a:rPr>
              <a:t>cantimplora d’aigua amb el nom.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Esmorzars a dins d’una </a:t>
            </a:r>
            <a:r>
              <a:rPr lang="ca-ES" sz="1800" b="1" u="sng">
                <a:latin typeface="Calibri"/>
                <a:ea typeface="Calibri"/>
                <a:cs typeface="Calibri"/>
                <a:sym typeface="Calibri"/>
              </a:rPr>
              <a:t>carmanyola (marcada amb el nom):</a:t>
            </a: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1800"/>
          </a:p>
          <a:p>
            <a:pPr marL="3959999" lvl="1" indent="-285750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Dilluns i dimecres entrepà.</a:t>
            </a:r>
            <a:endParaRPr sz="1800" b="1" u="sng">
              <a:latin typeface="Calibri"/>
              <a:ea typeface="Calibri"/>
              <a:cs typeface="Calibri"/>
              <a:sym typeface="Calibri"/>
            </a:endParaRPr>
          </a:p>
          <a:p>
            <a:pPr marL="3959999" lvl="1" indent="-285750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Dimarts i dijous fruita. </a:t>
            </a:r>
            <a:endParaRPr sz="1800"/>
          </a:p>
          <a:p>
            <a:pPr marL="3959999" lvl="1" indent="-285750" algn="just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Divendres lliure.</a:t>
            </a:r>
            <a:endParaRPr sz="1800"/>
          </a:p>
          <a:p>
            <a:pPr marL="365760" lvl="0" indent="-18318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HIGIENE I SALUT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9457dab94_0_78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just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>
              <a:solidFill>
                <a:srgbClr val="77CCE0"/>
              </a:solidFill>
            </a:endParaRPr>
          </a:p>
          <a:p>
            <a:pPr marL="621792" lvl="1" indent="-239585" algn="just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Recomanem portar roba i calçat còmode i pràctica per venir a l’escola.</a:t>
            </a:r>
            <a:endParaRPr/>
          </a:p>
          <a:p>
            <a:pPr marL="621792" lvl="1" indent="-93535" algn="just" rtl="0">
              <a:spcBef>
                <a:spcPts val="324"/>
              </a:spcBef>
              <a:spcAft>
                <a:spcPts val="0"/>
              </a:spcAft>
              <a:buSzPts val="23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21792" lvl="1" indent="-239585" algn="just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La roba, les motxilles i les carmanyoles han d’anar marcades amb el nom i curs.</a:t>
            </a:r>
            <a:endParaRPr/>
          </a:p>
          <a:p>
            <a:pPr marL="621792" lvl="1" indent="-228600" algn="just" rtl="0">
              <a:spcBef>
                <a:spcPts val="324"/>
              </a:spcBef>
              <a:spcAft>
                <a:spcPts val="0"/>
              </a:spcAft>
              <a:buSzPts val="23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21792" lvl="1" indent="-239585" algn="just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La motxilla i la carmanyola l’han de poder obrir i tancar sols.</a:t>
            </a:r>
            <a:endParaRPr/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564"/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621792" lvl="1" indent="-239585" algn="just" rtl="0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Els abrics, jaquetes, jerseis i bates han de tenir betes per poder-ho penjar.</a:t>
            </a:r>
            <a:endParaRPr/>
          </a:p>
        </p:txBody>
      </p:sp>
      <p:sp>
        <p:nvSpPr>
          <p:cNvPr id="266" name="Google Shape;266;g149457dab94_0_7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ASPECTES A TENIR EN COMPTE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>
            <a:spLocks noGrp="1"/>
          </p:cNvSpPr>
          <p:nvPr>
            <p:ph type="body" idx="1"/>
          </p:nvPr>
        </p:nvSpPr>
        <p:spPr>
          <a:xfrm>
            <a:off x="302840" y="1481328"/>
            <a:ext cx="8589640" cy="511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178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endParaRPr sz="32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 l’aula hi haurà disponible una capsa amb llibres que es podran emportar a casa.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Aquest curs intentarem reprendre el servei de biblioteca escolar.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Us recordem que teniu disponibles tots els serveis de la Biblioteca Pompeu Fabra.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65760" lvl="0" indent="-11785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76"/>
              <a:buFont typeface="Arial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65760" lvl="0" indent="-11785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1792" lvl="1" indent="-22860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3944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body" idx="1"/>
          </p:nvPr>
        </p:nvSpPr>
        <p:spPr>
          <a:xfrm>
            <a:off x="611550" y="1412775"/>
            <a:ext cx="8075400" cy="54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ts val="1904"/>
              <a:buChar char="?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 Educació infantil treballem de manera globalitzada, però tenim en compte 3 àrees:</a:t>
            </a:r>
            <a:endParaRPr/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79487" lvl="0" indent="-255586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Descoberta d’un mateix i dels altres</a:t>
            </a:r>
            <a:endParaRPr/>
          </a:p>
          <a:p>
            <a:pPr marL="979487" lvl="0" indent="-255586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Descoberta de l’entorn</a:t>
            </a:r>
            <a:endParaRPr/>
          </a:p>
          <a:p>
            <a:pPr marL="979487" lvl="0" indent="-255586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Comunicació i llenguatges</a:t>
            </a:r>
            <a:endParaRPr/>
          </a:p>
          <a:p>
            <a:pPr marL="109728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QUÈ FEM?</a:t>
            </a:r>
            <a:endParaRPr/>
          </a:p>
        </p:txBody>
      </p:sp>
      <p:pic>
        <p:nvPicPr>
          <p:cNvPr id="279" name="Google Shape;2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6023" y="620688"/>
            <a:ext cx="1871662" cy="102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>
            <a:spLocks noGrp="1"/>
          </p:cNvSpPr>
          <p:nvPr>
            <p:ph type="body" idx="1"/>
          </p:nvPr>
        </p:nvSpPr>
        <p:spPr>
          <a:xfrm>
            <a:off x="492369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783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2550" b="1">
                <a:latin typeface="Calibri"/>
                <a:ea typeface="Calibri"/>
                <a:cs typeface="Calibri"/>
                <a:sym typeface="Calibri"/>
              </a:rPr>
              <a:t>GRUPS INTERACTIUS: </a:t>
            </a:r>
            <a:r>
              <a:rPr lang="ca-ES" sz="2550">
                <a:latin typeface="Calibri"/>
                <a:ea typeface="Calibri"/>
                <a:cs typeface="Calibri"/>
                <a:sym typeface="Calibri"/>
              </a:rPr>
              <a:t>tres grups i tres activitats diferents amb un mínim de dos mestres a l’aula. </a:t>
            </a:r>
            <a:endParaRPr sz="2550"/>
          </a:p>
          <a:p>
            <a:pPr marL="45720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838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2550" b="1">
                <a:latin typeface="Calibri"/>
                <a:ea typeface="Calibri"/>
                <a:cs typeface="Calibri"/>
                <a:sym typeface="Calibri"/>
              </a:rPr>
              <a:t>VOLUNTARIAT: </a:t>
            </a:r>
            <a:r>
              <a:rPr lang="ca-ES" sz="2550">
                <a:latin typeface="Calibri"/>
                <a:ea typeface="Calibri"/>
                <a:cs typeface="Calibri"/>
                <a:sym typeface="Calibri"/>
              </a:rPr>
              <a:t>borsa de voluntaris per grups interactius i sortides. 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838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2550" b="1">
                <a:latin typeface="Calibri"/>
                <a:ea typeface="Calibri"/>
                <a:cs typeface="Calibri"/>
                <a:sym typeface="Calibri"/>
              </a:rPr>
              <a:t>MODEL DIALÒGIC DE PREVENCIÓ I RESOLUCIÓ DE CONFLICTES:</a:t>
            </a:r>
            <a:r>
              <a:rPr lang="ca-ES" sz="2550">
                <a:latin typeface="Calibri"/>
                <a:ea typeface="Calibri"/>
                <a:cs typeface="Calibri"/>
                <a:sym typeface="Calibri"/>
              </a:rPr>
              <a:t> Norma d’escola i el Club dels Valents.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endParaRPr sz="255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8380" algn="just" rtl="0"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2550" b="1">
                <a:latin typeface="Calibri"/>
                <a:ea typeface="Calibri"/>
                <a:cs typeface="Calibri"/>
                <a:sym typeface="Calibri"/>
              </a:rPr>
              <a:t>COMISSIONS MIXTES: </a:t>
            </a:r>
            <a:r>
              <a:rPr lang="ca-ES" sz="2550">
                <a:latin typeface="Calibri"/>
                <a:ea typeface="Calibri"/>
                <a:cs typeface="Calibri"/>
                <a:sym typeface="Calibri"/>
              </a:rPr>
              <a:t>Es tornaran a activar aquest curs, ja us anirem informant.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56933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>
            <a:spLocks noGrp="1"/>
          </p:cNvSpPr>
          <p:nvPr>
            <p:ph type="body" idx="1"/>
          </p:nvPr>
        </p:nvSpPr>
        <p:spPr>
          <a:xfrm>
            <a:off x="395536" y="1268760"/>
            <a:ext cx="4176600" cy="49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09728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96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El pagament es farà a través del TPV (recomanem fer-ho per l’aplicació). </a:t>
            </a:r>
            <a:endParaRPr/>
          </a:p>
          <a:p>
            <a:pPr marL="109728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96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El pagament es farà sortida per sortida. 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96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El TPV es tancarà 2 dies abans de cada sortida. </a:t>
            </a:r>
            <a:endParaRPr/>
          </a:p>
          <a:p>
            <a:pPr marL="109728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96"/>
              <a:buNone/>
            </a:pPr>
            <a:r>
              <a:rPr lang="ca-ES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cop tancat no s’admetrà cap pagament.</a:t>
            </a:r>
            <a:endParaRPr/>
          </a:p>
          <a:p>
            <a:pPr marL="109728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24"/>
              <a:buFont typeface="Arial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És important que tingueu signada l’autorització de sortides. </a:t>
            </a:r>
            <a:endParaRPr sz="1800" b="1">
              <a:solidFill>
                <a:srgbClr val="FF0000"/>
              </a:solidFill>
              <a:highlight>
                <a:srgbClr val="D3D3D3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SORTIDES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2" name="Google Shape;292;p18"/>
          <p:cNvGraphicFramePr/>
          <p:nvPr/>
        </p:nvGraphicFramePr>
        <p:xfrm>
          <a:off x="5244263" y="16117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{C553C348-0695-4DD8-8582-0A7825163C74}</a:tableStyleId>
              </a:tblPr>
              <a:tblGrid>
                <a:gridCol w="340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PRIMER TRIMESTRE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Sortida al </a:t>
                      </a:r>
                      <a:r>
                        <a:rPr lang="ca-E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Bosc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Sortida la parc de la Plaça Andalusia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“Pintamúsica” (Música)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SEGON TRIMESTRE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“La rateta Martina i el ratolí Serafí” (Titelles)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Parc Forestal de Mataró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Iluro Park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“Terra” (Dansa)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TERCER TRIMESTRE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Granja de Can Plana.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Visita Galliner Les Aigües 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ucida Sans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Platja Mataró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PRIMERA SETMANA D’ESCOLA</a:t>
            </a:r>
            <a:br>
              <a:rPr lang="ca-ES">
                <a:latin typeface="Calibri"/>
                <a:ea typeface="Calibri"/>
                <a:cs typeface="Calibri"/>
                <a:sym typeface="Calibri"/>
              </a:rPr>
            </a:br>
            <a:r>
              <a:rPr lang="ca-ES">
                <a:latin typeface="Calibri"/>
                <a:ea typeface="Calibri"/>
                <a:cs typeface="Calibri"/>
                <a:sym typeface="Calibri"/>
              </a:rPr>
              <a:t>ADAPTACIÓ</a:t>
            </a:r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5760" lvl="0" indent="-25607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Char char="●"/>
            </a:pPr>
            <a:r>
              <a:rPr lang="ca-ES" b="1">
                <a:latin typeface="Calibri"/>
                <a:ea typeface="Calibri"/>
                <a:cs typeface="Calibri"/>
                <a:sym typeface="Calibri"/>
              </a:rPr>
              <a:t>DE DILLUNS A DIJOUS: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els alumnes vindran a l’escola en grups de 10 alumnes a familiaritzar-se amb les mestres i els companys. Un membre de la família acompanyarà  l’infant a l’aula. No caldrà que portin l’esmorzar.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74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b="1">
                <a:latin typeface="Calibri"/>
                <a:ea typeface="Calibri"/>
                <a:cs typeface="Calibri"/>
                <a:sym typeface="Calibri"/>
              </a:rPr>
              <a:t>AL MATÍ: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farem 2 torns (grup 1-grup 2) el primer de 9’15 a 10’45 i el segon de 11’15 a 12´45.  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442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b="1">
                <a:latin typeface="Calibri"/>
                <a:ea typeface="Calibri"/>
                <a:cs typeface="Calibri"/>
                <a:sym typeface="Calibri"/>
              </a:rPr>
              <a:t>DIVENDRES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: vindran tots els alumnes de 9’15 a 12’45. Portaran l’esmorzar i l’aigua a dins de la motxilla.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9457dab94_0_88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Telèfon de l’AFA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36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rPr lang="ca-E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616882779</a:t>
            </a:r>
            <a:endParaRPr/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36"/>
              <a:buFont typeface="Arial"/>
              <a:buNone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36"/>
              <a:buFont typeface="Arial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36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49457dab94_0_8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AFA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>
            <a:spLocks noGrp="1"/>
          </p:cNvSpPr>
          <p:nvPr>
            <p:ph type="title"/>
          </p:nvPr>
        </p:nvSpPr>
        <p:spPr>
          <a:xfrm>
            <a:off x="3203848" y="5157192"/>
            <a:ext cx="4906888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ca-ES" sz="3600"/>
              <a:t>PSICOMOTRICITAT</a:t>
            </a:r>
            <a:endParaRPr sz="3600"/>
          </a:p>
        </p:txBody>
      </p:sp>
      <p:pic>
        <p:nvPicPr>
          <p:cNvPr id="311" name="Google Shape;311;p21" descr="30 CARNAVAL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6473"/>
          <a:stretch/>
        </p:blipFill>
        <p:spPr>
          <a:xfrm>
            <a:off x="1979712" y="1412776"/>
            <a:ext cx="5753612" cy="360433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 txBox="1"/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COM HO FEM?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8441" y="3613250"/>
            <a:ext cx="3034550" cy="303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"/>
          <p:cNvSpPr txBox="1">
            <a:spLocks noGrp="1"/>
          </p:cNvSpPr>
          <p:nvPr>
            <p:ph type="body" idx="1"/>
          </p:nvPr>
        </p:nvSpPr>
        <p:spPr>
          <a:xfrm>
            <a:off x="457194" y="177424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DIRECTOR:  Sergi Luque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CAP D’ESTUDIS: Jordana Garcia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SECRETÀRIA: Carme Jarque</a:t>
            </a:r>
            <a:endParaRPr/>
          </a:p>
          <a:p>
            <a:pPr marL="109728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8" name="Google Shape;208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2" descr="37 PSICO (6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789" y="476672"/>
            <a:ext cx="4564066" cy="3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 descr="37 PSICO (16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b="9891"/>
          <a:stretch/>
        </p:blipFill>
        <p:spPr>
          <a:xfrm>
            <a:off x="3131840" y="2708920"/>
            <a:ext cx="5529039" cy="373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3" descr="P323001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646152"/>
            <a:ext cx="6768752" cy="5076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4" descr="20141010_10374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620688"/>
            <a:ext cx="7052601" cy="528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3923928" y="5589240"/>
            <a:ext cx="475252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     PLÀSTICA</a:t>
            </a:r>
            <a:endParaRPr/>
          </a:p>
        </p:txBody>
      </p:sp>
      <p:pic>
        <p:nvPicPr>
          <p:cNvPr id="334" name="Google Shape;334;p25" descr="29 tallers (6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548680"/>
            <a:ext cx="8320924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GRUPS INTERACTIUS</a:t>
            </a:r>
            <a:endParaRPr/>
          </a:p>
        </p:txBody>
      </p:sp>
      <p:pic>
        <p:nvPicPr>
          <p:cNvPr id="340" name="Google Shape;340;p26" descr="20141104_09280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9457dab94_0_1083"/>
          <p:cNvSpPr txBox="1">
            <a:spLocks noGrp="1"/>
          </p:cNvSpPr>
          <p:nvPr>
            <p:ph type="body" idx="1"/>
          </p:nvPr>
        </p:nvSpPr>
        <p:spPr>
          <a:xfrm>
            <a:off x="357158" y="785818"/>
            <a:ext cx="8572500" cy="5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just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Aquest curs seguirem treballarem les matemàtiques de manera manipulativa, vivencial i tenint en compte tots els blocs de l’àrea. Farem servir el material del projecte Innovamat: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99999" lvl="0" indent="-276224" algn="just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Material dels alumnes: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Carpeta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Trencaclosques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Revista per explicar el projecte a les famílies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Fulls de registre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Làmines narratives amb els adhesius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Llicència per a la plataforma digital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99999" lvl="0" indent="-276224" algn="just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Material d’aula: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49457dab94_0_1083"/>
          <p:cNvSpPr txBox="1">
            <a:spLocks noGrp="1"/>
          </p:cNvSpPr>
          <p:nvPr>
            <p:ph type="title"/>
          </p:nvPr>
        </p:nvSpPr>
        <p:spPr>
          <a:xfrm>
            <a:off x="457200" y="-1524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INNOVAMAT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g149457dab94_0_10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3601" y="3948650"/>
            <a:ext cx="6190401" cy="2909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49457dab94_0_11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41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ALTRES  RECURSOS</a:t>
            </a:r>
            <a:endParaRPr sz="410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g149457dab94_0_1182" descr="C:\Users\Prof\Downloads\IMG2021090214182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465" t="3989" r="7324" b="8321"/>
          <a:stretch/>
        </p:blipFill>
        <p:spPr>
          <a:xfrm>
            <a:off x="3849872" y="2509325"/>
            <a:ext cx="4686600" cy="3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149457dab94_0_1182"/>
          <p:cNvSpPr txBox="1"/>
          <p:nvPr/>
        </p:nvSpPr>
        <p:spPr>
          <a:xfrm>
            <a:off x="971600" y="1700808"/>
            <a:ext cx="68409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8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ca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Classroom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8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ca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Recursos viatgers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>
            <a:spLocks noGrp="1"/>
          </p:cNvSpPr>
          <p:nvPr>
            <p:ph type="title"/>
          </p:nvPr>
        </p:nvSpPr>
        <p:spPr>
          <a:xfrm>
            <a:off x="5004050" y="5877275"/>
            <a:ext cx="33054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ca-ES"/>
              <a:t> PANELLETS</a:t>
            </a:r>
            <a:endParaRPr/>
          </a:p>
        </p:txBody>
      </p:sp>
      <p:pic>
        <p:nvPicPr>
          <p:cNvPr id="360" name="Google Shape;360;p29" descr="13 PANELLETS (1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196752"/>
            <a:ext cx="612068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9"/>
          <p:cNvSpPr txBox="1"/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FESTES I TRADICIONS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     CASTANYADA</a:t>
            </a:r>
            <a:endParaRPr/>
          </a:p>
        </p:txBody>
      </p:sp>
      <p:pic>
        <p:nvPicPr>
          <p:cNvPr id="367" name="Google Shape;367;p30" descr="20141031_10181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340768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ANEM A COMPRAR EL SABRE</a:t>
            </a:r>
            <a:endParaRPr/>
          </a:p>
        </p:txBody>
      </p:sp>
      <p:pic>
        <p:nvPicPr>
          <p:cNvPr id="373" name="Google Shape;373;p31" descr="16 SABRE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49457dab94_0_98"/>
          <p:cNvSpPr txBox="1">
            <a:spLocks noGrp="1"/>
          </p:cNvSpPr>
          <p:nvPr>
            <p:ph type="body" idx="1"/>
          </p:nvPr>
        </p:nvSpPr>
        <p:spPr>
          <a:xfrm>
            <a:off x="467544" y="206084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🞂"/>
            </a:pPr>
            <a:r>
              <a:rPr lang="ca-ES" sz="3000" b="1" dirty="0">
                <a:latin typeface="Calibri"/>
                <a:ea typeface="Calibri"/>
                <a:cs typeface="Calibri"/>
                <a:sym typeface="Calibri"/>
              </a:rPr>
              <a:t>ADMINISTRATIVA</a:t>
            </a:r>
            <a:r>
              <a:rPr lang="ca-ES" sz="3000" dirty="0">
                <a:latin typeface="Calibri"/>
                <a:ea typeface="Calibri"/>
                <a:cs typeface="Calibri"/>
                <a:sym typeface="Calibri"/>
              </a:rPr>
              <a:t>:  Nuri </a:t>
            </a:r>
            <a:r>
              <a:rPr lang="ca-ES" sz="3000" dirty="0" err="1">
                <a:latin typeface="Calibri"/>
                <a:ea typeface="Calibri"/>
                <a:cs typeface="Calibri"/>
                <a:sym typeface="Calibri"/>
              </a:rPr>
              <a:t>Calverons</a:t>
            </a:r>
            <a:endParaRPr sz="2500" dirty="0"/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🞂"/>
            </a:pPr>
            <a:r>
              <a:rPr lang="ca-ES" sz="3000" b="1" dirty="0">
                <a:latin typeface="Calibri"/>
                <a:ea typeface="Calibri"/>
                <a:cs typeface="Calibri"/>
                <a:sym typeface="Calibri"/>
              </a:rPr>
              <a:t>VETLLADORA</a:t>
            </a:r>
            <a:r>
              <a:rPr lang="ca-ES" sz="3000" dirty="0">
                <a:latin typeface="Calibri"/>
                <a:ea typeface="Calibri"/>
                <a:cs typeface="Calibri"/>
                <a:sym typeface="Calibri"/>
              </a:rPr>
              <a:t>: Maria </a:t>
            </a:r>
            <a:r>
              <a:rPr lang="ca-ES" sz="3000" dirty="0" err="1">
                <a:latin typeface="Calibri"/>
                <a:ea typeface="Calibri"/>
                <a:cs typeface="Calibri"/>
                <a:sym typeface="Calibri"/>
              </a:rPr>
              <a:t>Verde</a:t>
            </a:r>
            <a:endParaRPr sz="2500" dirty="0"/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🞂"/>
            </a:pPr>
            <a:r>
              <a:rPr lang="ca-ES" sz="3000" b="1" dirty="0">
                <a:latin typeface="Calibri"/>
                <a:ea typeface="Calibri"/>
                <a:cs typeface="Calibri"/>
                <a:sym typeface="Calibri"/>
              </a:rPr>
              <a:t>CONSERGE</a:t>
            </a:r>
            <a:r>
              <a:rPr lang="ca-ES" sz="3000" dirty="0">
                <a:latin typeface="Calibri"/>
                <a:ea typeface="Calibri"/>
                <a:cs typeface="Calibri"/>
                <a:sym typeface="Calibri"/>
              </a:rPr>
              <a:t>: David Martínez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🞂"/>
            </a:pPr>
            <a:r>
              <a:rPr lang="ca-ES" sz="3000" b="1" dirty="0">
                <a:latin typeface="Calibri"/>
                <a:ea typeface="Calibri"/>
                <a:cs typeface="Calibri"/>
                <a:sym typeface="Calibri"/>
              </a:rPr>
              <a:t>TIS </a:t>
            </a:r>
            <a:r>
              <a:rPr lang="ca-ES" sz="3000" dirty="0">
                <a:latin typeface="Calibri"/>
                <a:ea typeface="Calibri"/>
                <a:cs typeface="Calibri"/>
                <a:sym typeface="Calibri"/>
              </a:rPr>
              <a:t>(Tècnica d’Integració Social): Èrica </a:t>
            </a:r>
            <a:r>
              <a:rPr lang="ca-ES" sz="3000" dirty="0" err="1">
                <a:latin typeface="Calibri"/>
                <a:ea typeface="Calibri"/>
                <a:cs typeface="Calibri"/>
                <a:sym typeface="Calibri"/>
              </a:rPr>
              <a:t>Busto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🞂"/>
            </a:pPr>
            <a:r>
              <a:rPr lang="ca-ES" sz="3000" b="1" dirty="0">
                <a:latin typeface="Calibri"/>
                <a:ea typeface="Calibri"/>
                <a:cs typeface="Calibri"/>
                <a:sym typeface="Calibri"/>
              </a:rPr>
              <a:t>TEI </a:t>
            </a:r>
            <a:r>
              <a:rPr lang="ca-ES" sz="3000" dirty="0">
                <a:latin typeface="Calibri"/>
                <a:ea typeface="Calibri"/>
                <a:cs typeface="Calibri"/>
                <a:sym typeface="Calibri"/>
              </a:rPr>
              <a:t>(Tècnica d’Educació Infantil): </a:t>
            </a:r>
            <a:r>
              <a:rPr lang="ca-ES" sz="3000" dirty="0" err="1">
                <a:latin typeface="Calibri"/>
                <a:ea typeface="Calibri"/>
                <a:cs typeface="Calibri"/>
                <a:sym typeface="Calibri"/>
              </a:rPr>
              <a:t>Sívia</a:t>
            </a:r>
            <a:r>
              <a:rPr lang="ca-ES" sz="3000" dirty="0">
                <a:latin typeface="Calibri"/>
                <a:ea typeface="Calibri"/>
                <a:cs typeface="Calibri"/>
                <a:sym typeface="Calibri"/>
              </a:rPr>
              <a:t> Capdevila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🞂"/>
            </a:pPr>
            <a:r>
              <a:rPr lang="ca-ES" sz="3000" b="1" dirty="0">
                <a:latin typeface="Calibri"/>
                <a:ea typeface="Calibri"/>
                <a:cs typeface="Calibri"/>
                <a:sym typeface="Calibri"/>
              </a:rPr>
              <a:t>EEE </a:t>
            </a:r>
            <a:r>
              <a:rPr lang="ca-ES" sz="3000" dirty="0">
                <a:latin typeface="Calibri"/>
                <a:ea typeface="Calibri"/>
                <a:cs typeface="Calibri"/>
                <a:sym typeface="Calibri"/>
              </a:rPr>
              <a:t>(Educadora d’Educació Especial): Marta Pedro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4" name="Google Shape;214;g149457dab94_0_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sz="3800">
                <a:latin typeface="Calibri"/>
                <a:ea typeface="Calibri"/>
                <a:cs typeface="Calibri"/>
                <a:sym typeface="Calibri"/>
              </a:rPr>
              <a:t>PERSONAL D’ADMINISTRACIÓ I SERVEIS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        CARNAVAL</a:t>
            </a:r>
            <a:endParaRPr/>
          </a:p>
        </p:txBody>
      </p:sp>
      <p:pic>
        <p:nvPicPr>
          <p:cNvPr id="379" name="Google Shape;379;p32" descr="30 CARNAVAL (17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649" y="1211618"/>
            <a:ext cx="6552728" cy="491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>
            <a:spLocks noGrp="1"/>
          </p:cNvSpPr>
          <p:nvPr>
            <p:ph type="title"/>
          </p:nvPr>
        </p:nvSpPr>
        <p:spPr>
          <a:xfrm>
            <a:off x="3707904" y="188640"/>
            <a:ext cx="5122912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ca-ES" sz="3600"/>
              <a:t>BOSC </a:t>
            </a:r>
            <a:endParaRPr sz="3600"/>
          </a:p>
        </p:txBody>
      </p:sp>
      <p:pic>
        <p:nvPicPr>
          <p:cNvPr id="385" name="Google Shape;385;p33" descr="1 BOSC DE CAN GARI (1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196752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ILURO PARK</a:t>
            </a:r>
            <a:endParaRPr/>
          </a:p>
        </p:txBody>
      </p:sp>
      <p:pic>
        <p:nvPicPr>
          <p:cNvPr id="391" name="Google Shape;391;p34" descr="33 ILUROPARK (5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331768"/>
            <a:ext cx="7883299" cy="443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GRÀCIES PER LA VOSTRA ATENCIÓ</a:t>
            </a:r>
            <a:endParaRPr/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BENVINGUTS I BON CURS 2021 - 2022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9457dab94_0_1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EQUIP DE MESTRES D’EDUCACIÓ INFANTIL</a:t>
            </a:r>
            <a:endParaRPr/>
          </a:p>
        </p:txBody>
      </p:sp>
      <p:pic>
        <p:nvPicPr>
          <p:cNvPr id="220" name="Google Shape;220;g149457dab94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837" y="2142723"/>
            <a:ext cx="1801813" cy="181768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49457dab94_0_196"/>
          <p:cNvSpPr txBox="1">
            <a:spLocks noGrp="1"/>
          </p:cNvSpPr>
          <p:nvPr>
            <p:ph type="body" idx="1"/>
          </p:nvPr>
        </p:nvSpPr>
        <p:spPr>
          <a:xfrm>
            <a:off x="685800" y="1709925"/>
            <a:ext cx="6622500" cy="4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43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TUTORA P3 A: </a:t>
            </a:r>
            <a:r>
              <a:rPr lang="ca-ES" sz="20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Hermi</a:t>
            </a:r>
            <a:r>
              <a:rPr lang="ca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Moreno</a:t>
            </a:r>
            <a:endParaRPr sz="1800" dirty="0"/>
          </a:p>
          <a:p>
            <a:pPr marL="365760" lvl="0" indent="-243001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TUTORA P3 B: Maria </a:t>
            </a:r>
            <a:r>
              <a:rPr lang="ca-ES" sz="20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Vilajuana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1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000" dirty="0">
                <a:latin typeface="Calibri"/>
                <a:ea typeface="Calibri"/>
                <a:cs typeface="Calibri"/>
                <a:sym typeface="Calibri"/>
              </a:rPr>
              <a:t>TUTORA P4 A: Eli Vázquez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1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latin typeface="Calibri"/>
                <a:ea typeface="Calibri"/>
                <a:cs typeface="Calibri"/>
                <a:sym typeface="Calibri"/>
              </a:rPr>
              <a:t> TUTORA P4 B: Mireia </a:t>
            </a:r>
            <a:r>
              <a:rPr lang="ca-ES" sz="2000" dirty="0" err="1">
                <a:latin typeface="Calibri"/>
                <a:ea typeface="Calibri"/>
                <a:cs typeface="Calibri"/>
                <a:sym typeface="Calibri"/>
              </a:rPr>
              <a:t>Gilarte</a:t>
            </a:r>
            <a:endParaRPr sz="1800" dirty="0"/>
          </a:p>
          <a:p>
            <a:pPr marL="365760" lvl="0" indent="-243001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TUTORA P5 A: Patricia Coma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1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TUTORA P5 B: Ona Jiménez</a:t>
            </a:r>
            <a:endParaRPr sz="1800" dirty="0"/>
          </a:p>
          <a:p>
            <a:pPr marL="365760" lvl="0" indent="-256032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1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MÚSICA: Glenn </a:t>
            </a:r>
            <a:r>
              <a:rPr lang="ca-ES" sz="2000" dirty="0" err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Monzod</a:t>
            </a:r>
            <a:endParaRPr sz="2000" dirty="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1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ED. ESPECIAL: Ana de la Rosa</a:t>
            </a:r>
            <a:endParaRPr sz="1800" dirty="0"/>
          </a:p>
          <a:p>
            <a:pPr marL="365760" lvl="0" indent="-243001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REFORÇ: Sílvia Capdevila, Maria </a:t>
            </a:r>
            <a:r>
              <a:rPr lang="ca-ES" sz="20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Verde</a:t>
            </a:r>
            <a:r>
              <a:rPr lang="ca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Núria Pujó.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1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20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Coordinadora: Núria Pujó</a:t>
            </a:r>
            <a:endParaRPr sz="2000" dirty="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2214546" y="642918"/>
            <a:ext cx="880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Jordi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286116" y="500042"/>
            <a:ext cx="7954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Xavi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143372" y="824195"/>
            <a:ext cx="131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Hermi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5643570" y="500042"/>
            <a:ext cx="1184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Sílvia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6643700" y="1071550"/>
            <a:ext cx="131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Mireia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7715272" y="4429132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Ona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857225" y="2038650"/>
            <a:ext cx="145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Patricia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786050" y="2252950"/>
            <a:ext cx="66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Eli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3786174" y="2038650"/>
            <a:ext cx="118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Maria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5143504" y="5857892"/>
            <a:ext cx="1075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Glenn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071802" y="5357826"/>
            <a:ext cx="11496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Ana R.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A69115-DF50-E6FE-07F2-77D57369B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6" r="7049"/>
          <a:stretch/>
        </p:blipFill>
        <p:spPr>
          <a:xfrm>
            <a:off x="552893" y="226821"/>
            <a:ext cx="7946568" cy="64043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7B9B5A-4E58-2CD8-EAA5-F5DEC1F88352}"/>
              </a:ext>
            </a:extLst>
          </p:cNvPr>
          <p:cNvSpPr txBox="1"/>
          <p:nvPr/>
        </p:nvSpPr>
        <p:spPr>
          <a:xfrm>
            <a:off x="1731080" y="1167734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Sílvia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DEF8B8-D482-4E9F-AB86-9CE142CB2056}"/>
              </a:ext>
            </a:extLst>
          </p:cNvPr>
          <p:cNvSpPr txBox="1"/>
          <p:nvPr/>
        </p:nvSpPr>
        <p:spPr>
          <a:xfrm>
            <a:off x="2708430" y="528664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37838B-1841-3E9C-C65F-E9557824BDBC}"/>
              </a:ext>
            </a:extLst>
          </p:cNvPr>
          <p:cNvSpPr txBox="1"/>
          <p:nvPr/>
        </p:nvSpPr>
        <p:spPr>
          <a:xfrm>
            <a:off x="3415971" y="381308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Mireia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285512-AC92-816F-4AEE-51585823AFD7}"/>
              </a:ext>
            </a:extLst>
          </p:cNvPr>
          <p:cNvSpPr txBox="1"/>
          <p:nvPr/>
        </p:nvSpPr>
        <p:spPr>
          <a:xfrm>
            <a:off x="3965757" y="2446722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D6574E-3C03-061C-D47B-829A51B651E6}"/>
              </a:ext>
            </a:extLst>
          </p:cNvPr>
          <p:cNvSpPr txBox="1"/>
          <p:nvPr/>
        </p:nvSpPr>
        <p:spPr>
          <a:xfrm>
            <a:off x="4659995" y="397949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Hermi</a:t>
            </a:r>
            <a:endParaRPr lang="ca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D63D236-6F41-EE1B-3724-642E06A86C67}"/>
              </a:ext>
            </a:extLst>
          </p:cNvPr>
          <p:cNvSpPr txBox="1"/>
          <p:nvPr/>
        </p:nvSpPr>
        <p:spPr>
          <a:xfrm>
            <a:off x="7099583" y="1300497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A6758B-998A-E88A-812B-5328CB2DDC7D}"/>
              </a:ext>
            </a:extLst>
          </p:cNvPr>
          <p:cNvSpPr txBox="1"/>
          <p:nvPr/>
        </p:nvSpPr>
        <p:spPr>
          <a:xfrm>
            <a:off x="3210484" y="549495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0E30562-8871-941B-7B1C-E68B90977349}"/>
              </a:ext>
            </a:extLst>
          </p:cNvPr>
          <p:cNvSpPr txBox="1"/>
          <p:nvPr/>
        </p:nvSpPr>
        <p:spPr>
          <a:xfrm>
            <a:off x="6157832" y="429512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Jordi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18C030-4ACB-7328-3CDA-3135FA30BDA3}"/>
              </a:ext>
            </a:extLst>
          </p:cNvPr>
          <p:cNvSpPr txBox="1"/>
          <p:nvPr/>
        </p:nvSpPr>
        <p:spPr>
          <a:xfrm>
            <a:off x="3108694" y="4355412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5761ABB-C48B-7109-4D0D-E8EC2D572422}"/>
              </a:ext>
            </a:extLst>
          </p:cNvPr>
          <p:cNvSpPr txBox="1"/>
          <p:nvPr/>
        </p:nvSpPr>
        <p:spPr>
          <a:xfrm>
            <a:off x="5866691" y="54833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DFC706-1774-4442-C799-21AC428F9AD8}"/>
              </a:ext>
            </a:extLst>
          </p:cNvPr>
          <p:cNvSpPr txBox="1"/>
          <p:nvPr/>
        </p:nvSpPr>
        <p:spPr>
          <a:xfrm>
            <a:off x="6504708" y="2446722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38963C9-C0CE-E73D-4734-76DC0B38D3BF}"/>
              </a:ext>
            </a:extLst>
          </p:cNvPr>
          <p:cNvSpPr txBox="1"/>
          <p:nvPr/>
        </p:nvSpPr>
        <p:spPr>
          <a:xfrm>
            <a:off x="4692055" y="2069132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Raquel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935C86-F768-0087-427D-C8C42E0D7B4B}"/>
              </a:ext>
            </a:extLst>
          </p:cNvPr>
          <p:cNvSpPr txBox="1"/>
          <p:nvPr/>
        </p:nvSpPr>
        <p:spPr>
          <a:xfrm>
            <a:off x="5454972" y="2969942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BA96C12D-6EB4-6E59-4F03-E10536D72B8D}"/>
              </a:ext>
            </a:extLst>
          </p:cNvPr>
          <p:cNvSpPr txBox="1"/>
          <p:nvPr/>
        </p:nvSpPr>
        <p:spPr>
          <a:xfrm>
            <a:off x="1103509" y="2592352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9457dab94_0_394"/>
          <p:cNvSpPr txBox="1"/>
          <p:nvPr/>
        </p:nvSpPr>
        <p:spPr>
          <a:xfrm>
            <a:off x="609600" y="1661029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marR="0" lvl="0" indent="-139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7" name="Google Shape;227;g149457dab94_0_394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sz="4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ENTRADES, SORTIDES I RECORREGUT</a:t>
            </a:r>
            <a:endParaRPr sz="41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49457dab94_0_394"/>
          <p:cNvSpPr txBox="1"/>
          <p:nvPr/>
        </p:nvSpPr>
        <p:spPr>
          <a:xfrm>
            <a:off x="607275" y="1500175"/>
            <a:ext cx="82296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ENTRADA</a:t>
            </a: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família  acomiada al nen/nena a la porta d’ Infantil. Tots sols entren a la seva aula on la mestra fa la rebuda.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SORTIDA</a:t>
            </a: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família entra per la porta d’Infantil i es dirigeix a la porta de la terrasseta de l’aula corresponent per recollir  l‘infant.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recomana que, pel bon funcionament, les entrades i les sortides es realitzin el més àgil i ordenadament possible.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 de setembre: </a:t>
            </a: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08’55 a 12’55</a:t>
            </a:r>
            <a:r>
              <a:rPr lang="ca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 del curs: </a:t>
            </a: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08,55 a 12’25 i de 14’55 a 16’25. 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9457dab94_0_4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149457dab94_0_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0787" y="977503"/>
            <a:ext cx="1439864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49457dab94_0_493"/>
          <p:cNvSpPr txBox="1"/>
          <p:nvPr/>
        </p:nvSpPr>
        <p:spPr>
          <a:xfrm>
            <a:off x="201900" y="1109600"/>
            <a:ext cx="8383500" cy="5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128" algn="just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72"/>
              <a:buFont typeface="Noto Sans Symbols"/>
              <a:buChar char="🞂"/>
            </a:pPr>
            <a:r>
              <a:rPr lang="ca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informes (gener i juny). </a:t>
            </a:r>
            <a:endParaRPr sz="21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128" algn="just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72"/>
              <a:buFont typeface="Noto Sans Symbols"/>
              <a:buChar char="🞂"/>
            </a:pPr>
            <a:r>
              <a:rPr lang="ca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entrevistes al llarg del curs. Les pot sol·licitar la mestra o la família.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128" algn="just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72"/>
              <a:buFont typeface="Noto Sans Symbols"/>
              <a:buChar char="🞂"/>
            </a:pPr>
            <a:r>
              <a:rPr lang="ca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nostre correu per comunicacions:</a:t>
            </a:r>
            <a:endParaRPr sz="21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hmoreno2@camidelcros.cat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mvilajua@camidelcros.cat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128" algn="just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72"/>
              <a:buFont typeface="Noto Sans Symbols"/>
              <a:buChar char="🞂"/>
            </a:pPr>
            <a:r>
              <a:rPr lang="ca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entrevistes són:</a:t>
            </a:r>
            <a:endParaRPr sz="21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828800" lvl="6" indent="-231965" algn="just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Noto Sans Symbols"/>
              <a:buChar char="■"/>
            </a:pPr>
            <a:r>
              <a:rPr lang="ca-ES" sz="23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P3A,  Dijous de 11’30 a 12’30h </a:t>
            </a:r>
            <a:endParaRPr sz="23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6" indent="-231965" algn="just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Noto Sans Symbols"/>
              <a:buChar char="■"/>
            </a:pPr>
            <a:r>
              <a:rPr lang="ca-ES" sz="23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P3B,  Dilluns de 11’30 a 12’30h</a:t>
            </a:r>
            <a:endParaRPr sz="23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49457dab94_0_690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49457dab94_0_690"/>
          <p:cNvSpPr txBox="1">
            <a:spLocks noGrp="1"/>
          </p:cNvSpPr>
          <p:nvPr>
            <p:ph type="body" idx="1"/>
          </p:nvPr>
        </p:nvSpPr>
        <p:spPr>
          <a:xfrm>
            <a:off x="457200" y="1484774"/>
            <a:ext cx="8229600" cy="5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5760" lvl="0" indent="-246316" algn="just" rtl="0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Circulars de l’escola a través de TPV.</a:t>
            </a:r>
            <a:endParaRPr/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316" algn="just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Cartellera de l’entrada.</a:t>
            </a:r>
            <a:endParaRPr/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316" algn="just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Nodes de l’escola:</a:t>
            </a:r>
            <a:endParaRPr/>
          </a:p>
          <a:p>
            <a:pPr marL="1143000" lvl="3" indent="-228600" algn="just" rtl="0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rPr lang="ca-ES" sz="2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http://agora.xtec.cat/esc-camidelcros</a:t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3" indent="-228600" algn="just" rtl="0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316" algn="just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/>
          </a:p>
          <a:p>
            <a:pPr marL="719999" lvl="0" indent="0" algn="just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Facebook: Escola Camí del Cros</a:t>
            </a:r>
            <a:endParaRPr/>
          </a:p>
          <a:p>
            <a:pPr marL="719999" lvl="0" indent="0" algn="just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Twitter: @CamidelCros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just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Instagram: @camidelcros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5597" algn="just" rtl="0">
              <a:spcBef>
                <a:spcPts val="400"/>
              </a:spcBef>
              <a:spcAft>
                <a:spcPts val="0"/>
              </a:spcAft>
              <a:buSzPct val="66078"/>
              <a:buFont typeface="Calibri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Classroom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48211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>
            <a:spLocks noGrp="1"/>
          </p:cNvSpPr>
          <p:nvPr>
            <p:ph type="body" idx="1"/>
          </p:nvPr>
        </p:nvSpPr>
        <p:spPr>
          <a:xfrm>
            <a:off x="395536" y="17728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just" rtl="0">
              <a:spcBef>
                <a:spcPts val="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És important l'assistència a l’escola. En cas d’absència cal portar  justificant o justificar-ho a la tutora. </a:t>
            </a:r>
            <a:endParaRPr/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Cal arribar puntualment a l’escola per tal de no trencar les rutines diàries del grup.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Es portarà un registre d’absències i retards. 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36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135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44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Presentación en pantalla (4:3)</PresentationFormat>
  <Paragraphs>210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Lucida Sans</vt:lpstr>
      <vt:lpstr>Noto Sans Symbols</vt:lpstr>
      <vt:lpstr>Verdana</vt:lpstr>
      <vt:lpstr>Concurrencia</vt:lpstr>
      <vt:lpstr>Concurrencia</vt:lpstr>
      <vt:lpstr>REUNIÓ D’INICI DE CURS P3 Curs 2022-2023</vt:lpstr>
      <vt:lpstr>EQUIP DIRECTIU:</vt:lpstr>
      <vt:lpstr>PERSONAL D’ADMINISTRACIÓ I SERVEIS</vt:lpstr>
      <vt:lpstr>EQUIP DE MESTRES D’EDUCACIÓ INFANTIL</vt:lpstr>
      <vt:lpstr>Presentación de PowerPoint</vt:lpstr>
      <vt:lpstr>Presentación de PowerPoint</vt:lpstr>
      <vt:lpstr>COM ENS COMUNIQUEM</vt:lpstr>
      <vt:lpstr>ALTRES VIES DE COMUNICACIÓ</vt:lpstr>
      <vt:lpstr>Presentación de PowerPoint</vt:lpstr>
      <vt:lpstr>ANIVERSARIS  I  JOGUINES</vt:lpstr>
      <vt:lpstr>HIGIENE I SALUT</vt:lpstr>
      <vt:lpstr>ASPECTES A TENIR EN COMPTE</vt:lpstr>
      <vt:lpstr>BIBLIOTECA</vt:lpstr>
      <vt:lpstr>QUÈ FEM?</vt:lpstr>
      <vt:lpstr>COMUNITAT D’APRENENTATGE     (Actuacions educatives d’èxit)</vt:lpstr>
      <vt:lpstr>SORTIDES</vt:lpstr>
      <vt:lpstr>PRIMERA SETMANA D’ESCOLA ADAPTACIÓ</vt:lpstr>
      <vt:lpstr>AFA</vt:lpstr>
      <vt:lpstr>PSICOMOTRICITAT</vt:lpstr>
      <vt:lpstr>Presentación de PowerPoint</vt:lpstr>
      <vt:lpstr>Presentación de PowerPoint</vt:lpstr>
      <vt:lpstr>Presentación de PowerPoint</vt:lpstr>
      <vt:lpstr>             PLÀSTICA</vt:lpstr>
      <vt:lpstr>        GRUPS INTERACTIUS</vt:lpstr>
      <vt:lpstr>INNOVAMAT</vt:lpstr>
      <vt:lpstr>ALTRES  RECURSOS</vt:lpstr>
      <vt:lpstr> PANELLETS</vt:lpstr>
      <vt:lpstr>             CASTANYADA</vt:lpstr>
      <vt:lpstr>ANEM A COMPRAR EL SABRE</vt:lpstr>
      <vt:lpstr>                CARNAVAL</vt:lpstr>
      <vt:lpstr>BOSC </vt:lpstr>
      <vt:lpstr>ILURO PARK</vt:lpstr>
      <vt:lpstr>                PRECS I PREGUNTES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D’INICI DE CURS P3 Curs 2022-2023</dc:title>
  <dc:creator>usuari</dc:creator>
  <cp:lastModifiedBy>Núria Pujó Blanco</cp:lastModifiedBy>
  <cp:revision>1</cp:revision>
  <dcterms:created xsi:type="dcterms:W3CDTF">2014-09-12T15:00:41Z</dcterms:created>
  <dcterms:modified xsi:type="dcterms:W3CDTF">2022-09-07T11:36:15Z</dcterms:modified>
</cp:coreProperties>
</file>