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j4TDMJSanOutu6EiXrErIWc0Ku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a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8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" name="Google Shape;21;p28"/>
          <p:cNvSpPr txBox="1"/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b="1" sz="4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8"/>
          <p:cNvSpPr txBox="1"/>
          <p:nvPr>
            <p:ph idx="1" type="subTitle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64008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23" name="Google Shape;23;p28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4" name="Google Shape;24;p28"/>
            <p:cNvSpPr/>
            <p:nvPr/>
          </p:nvSpPr>
          <p:spPr>
            <a:xfrm>
              <a:off x="1687513" y="4832896"/>
              <a:ext cx="7456487" cy="518816"/>
            </a:xfrm>
            <a:custGeom>
              <a:rect b="b" l="l" r="r" t="t"/>
              <a:pathLst>
                <a:path extrusionOk="0" h="367" w="469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5" name="Google Shape;25;p28"/>
            <p:cNvSpPr/>
            <p:nvPr/>
          </p:nvSpPr>
          <p:spPr>
            <a:xfrm>
              <a:off x="35443" y="5135526"/>
              <a:ext cx="9108557" cy="838200"/>
            </a:xfrm>
            <a:custGeom>
              <a:rect b="b" l="l" r="r" t="t"/>
              <a:pathLst>
                <a:path extrusionOk="0" h="528" w="576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6" name="Google Shape;26;p28"/>
            <p:cNvSpPr/>
            <p:nvPr/>
          </p:nvSpPr>
          <p:spPr>
            <a:xfrm>
              <a:off x="0" y="4883888"/>
              <a:ext cx="9144000" cy="1981200"/>
            </a:xfrm>
            <a:custGeom>
              <a:rect b="b" l="l" r="r" t="t"/>
              <a:pathLst>
                <a:path extrusionOk="0" h="1248" w="576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algn="t" flip="none" tx="0" sx="50000" ty="0" sy="5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27" name="Google Shape;27;p28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cap="flat" cmpd="sng" w="12050">
              <a:solidFill>
                <a:srgbClr val="93C5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8" name="Google Shape;28;p28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7"/>
          <p:cNvSpPr txBox="1"/>
          <p:nvPr>
            <p:ph idx="1" type="body"/>
          </p:nvPr>
        </p:nvSpPr>
        <p:spPr>
          <a:xfrm rot="5400000">
            <a:off x="2378964" y="-440436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632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3" name="Google Shape;93;p37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7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7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8"/>
          <p:cNvSpPr txBox="1"/>
          <p:nvPr>
            <p:ph type="title"/>
          </p:nvPr>
        </p:nvSpPr>
        <p:spPr>
          <a:xfrm rot="5400000">
            <a:off x="4936367" y="2182285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8"/>
          <p:cNvSpPr txBox="1"/>
          <p:nvPr>
            <p:ph idx="1" type="body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632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9" name="Google Shape;99;p38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8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8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632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9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36" name="Google Shape;3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b="1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" type="body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0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43" name="Google Shape;43;p30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09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" name="Google Shape;44;p30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09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/>
          <p:nvPr>
            <p:ph idx="1" type="body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50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Char char="?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2" type="body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50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Char char="?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51" name="Google Shape;51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showMasterSp="0" type="twoTxTwoObj">
  <p:cSld name="TWO_OBJECTS_WITH_TEXT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2"/>
          <p:cNvSpPr txBox="1"/>
          <p:nvPr>
            <p:ph idx="1" type="body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5" name="Google Shape;55;p32"/>
          <p:cNvSpPr txBox="1"/>
          <p:nvPr>
            <p:ph idx="2" type="body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3" type="body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2232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Char char="?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4" type="body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2232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2"/>
              <a:buChar char="?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65" name="Google Shape;65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4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4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4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5"/>
          <p:cNvSpPr txBox="1"/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b="0" sz="2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" type="body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2" type="body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6776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Char char="?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6"/>
          <p:cNvSpPr txBox="1"/>
          <p:nvPr>
            <p:ph idx="1" type="body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18288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9" name="Google Shape;79;p36"/>
          <p:cNvSpPr/>
          <p:nvPr>
            <p:ph idx="2" type="pic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36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83" name="Google Shape;83;p36"/>
          <p:cNvSpPr txBox="1"/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b="0"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6"/>
          <p:cNvSpPr/>
          <p:nvPr/>
        </p:nvSpPr>
        <p:spPr>
          <a:xfrm>
            <a:off x="499273" y="5944936"/>
            <a:ext cx="4940624" cy="921076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36"/>
          <p:cNvSpPr/>
          <p:nvPr/>
        </p:nvSpPr>
        <p:spPr>
          <a:xfrm>
            <a:off x="485717" y="5939011"/>
            <a:ext cx="3690451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" name="Google Shape;86;p36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7" name="Google Shape;87;p36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" name="Google Shape;88;p36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09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Google Shape;89;p36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09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499273" y="5944936"/>
            <a:ext cx="4940624" cy="921076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" name="Google Shape;11;p27"/>
          <p:cNvSpPr/>
          <p:nvPr/>
        </p:nvSpPr>
        <p:spPr>
          <a:xfrm>
            <a:off x="485717" y="5939011"/>
            <a:ext cx="3690451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" name="Google Shape;12;p27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3" name="Google Shape;13;p27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" name="Google Shape;1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7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5186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6" name="Google Shape;16;p27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7" name="Google Shape;17;p27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8" name="Google Shape;18;p27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google.es/url?sa=i&amp;rct=j&amp;q=&amp;esrc=s&amp;source=images&amp;cd=&amp;cad=rja&amp;uact=8&amp;docid=MKhhP2FepcqUAM&amp;tbnid=jM0Bs63Bz6_uEM:&amp;ved=0CAcQjRw&amp;url=http://www.mama2punto0.cl/vida-sana/pruebas-semestrales-claves-para-motivar-a-los-ninos-a-estudiar/attachment/nino-estudiando/&amp;ei=GRYTVMPLDcuVarLqgaAO&amp;psig=AFQjCNEmgvCwUD2e19AX2OZN9vzdr5gYhg&amp;ust=1410623360466061" TargetMode="External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>
            <p:ph type="ctrTitle"/>
          </p:nvPr>
        </p:nvSpPr>
        <p:spPr>
          <a:xfrm>
            <a:off x="1259632" y="332656"/>
            <a:ext cx="6334472" cy="1440159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REUNIÓ DE PARES DE 6è</a:t>
            </a:r>
            <a:endParaRPr/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2060847"/>
            <a:ext cx="3168352" cy="422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5936" y="2852936"/>
            <a:ext cx="4979145" cy="1761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972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7"/>
              <a:buNone/>
            </a:pPr>
            <a:r>
              <a:t/>
            </a:r>
            <a:endParaRPr sz="2805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907"/>
              <a:buChar char="●"/>
            </a:pPr>
            <a:r>
              <a:rPr lang="ca-ES" sz="2805">
                <a:latin typeface="Calibri"/>
                <a:ea typeface="Calibri"/>
                <a:cs typeface="Calibri"/>
                <a:sym typeface="Calibri"/>
              </a:rPr>
              <a:t>Els llibres són socialitzats i el material, comunitari (colors, coles, regle, etc.). Han de respectar-ho.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805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907"/>
              <a:buChar char="●"/>
            </a:pPr>
            <a:r>
              <a:rPr lang="ca-ES" sz="2805">
                <a:latin typeface="Calibri"/>
                <a:ea typeface="Calibri"/>
                <a:cs typeface="Calibri"/>
                <a:sym typeface="Calibri"/>
              </a:rPr>
              <a:t>L’estoig personal no pot ser molt gran.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805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907"/>
              <a:buChar char="●"/>
            </a:pPr>
            <a:r>
              <a:rPr lang="ca-ES" sz="2805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Cal haver pagat la quota de material comú. També la dels </a:t>
            </a:r>
            <a:r>
              <a:rPr b="1" lang="ca-ES" sz="280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LLIBRES SOCIALITZATS.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80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907"/>
              <a:buChar char="●"/>
            </a:pPr>
            <a:r>
              <a:rPr lang="ca-ES" sz="280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cas d’haver fet un mal ús, la família es farà càrrec de la reposició del material.</a:t>
            </a:r>
            <a:endParaRPr/>
          </a:p>
          <a:p>
            <a:pPr indent="-354430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618"/>
              <a:buNone/>
            </a:pPr>
            <a:r>
              <a:t/>
            </a:r>
            <a:endParaRPr sz="238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618"/>
              <a:buNone/>
            </a:pPr>
            <a:r>
              <a:rPr lang="ca-ES" sz="238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endParaRPr sz="2295"/>
          </a:p>
        </p:txBody>
      </p:sp>
      <p:sp>
        <p:nvSpPr>
          <p:cNvPr id="170" name="Google Shape;170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MATERIAL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/>
          <p:nvPr>
            <p:ph idx="1" type="body"/>
          </p:nvPr>
        </p:nvSpPr>
        <p:spPr>
          <a:xfrm>
            <a:off x="457200" y="16614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18"/>
              <a:buChar char="●"/>
            </a:pPr>
            <a:r>
              <a:rPr lang="ca-ES" sz="2380">
                <a:latin typeface="Calibri"/>
                <a:ea typeface="Calibri"/>
                <a:cs typeface="Calibri"/>
                <a:sym typeface="Calibri"/>
              </a:rPr>
              <a:t>Els llibres i llibretes van a casa si tenen deures, no cal que portin els de totes les assignatures, només els que toquin aquell dia.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38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18"/>
              <a:buChar char="●"/>
            </a:pPr>
            <a:r>
              <a:rPr lang="ca-ES" sz="2380">
                <a:latin typeface="Calibri"/>
                <a:ea typeface="Calibri"/>
                <a:cs typeface="Calibri"/>
                <a:sym typeface="Calibri"/>
              </a:rPr>
              <a:t>S’ha de llegir cada dia i anar estudiant els temes que es van treballant, no deixar-ho per l’últim dia.</a:t>
            </a:r>
            <a:endParaRPr sz="238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38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18"/>
              <a:buChar char="●"/>
            </a:pPr>
            <a:r>
              <a:rPr lang="ca-ES" sz="2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no tenen deures, cal repassar el que s’ha treballat a classe,  les taules, llegir, revisar el classroom…</a:t>
            </a:r>
            <a:endParaRPr sz="23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38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18"/>
              <a:buChar char="●"/>
            </a:pPr>
            <a:r>
              <a:rPr lang="ca-ES" sz="2380">
                <a:latin typeface="Calibri"/>
                <a:ea typeface="Calibri"/>
                <a:cs typeface="Calibri"/>
                <a:sym typeface="Calibri"/>
              </a:rPr>
              <a:t>Les notes dels controls són orientatives, ja que la qualificació final no només depèn d’una nota sinó també del treball diari, de l’esforç, de l’actitud...</a:t>
            </a:r>
            <a:endParaRPr/>
          </a:p>
          <a:p>
            <a:pPr indent="0" lvl="0" marL="109728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18"/>
              <a:buNone/>
            </a:pPr>
            <a:r>
              <a:t/>
            </a:r>
            <a:endParaRPr sz="2380">
              <a:latin typeface="Calibri"/>
              <a:ea typeface="Calibri"/>
              <a:cs typeface="Calibri"/>
              <a:sym typeface="Calibri"/>
            </a:endParaRPr>
          </a:p>
          <a:p>
            <a:pPr indent="-156931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61"/>
              <a:buNone/>
            </a:pPr>
            <a:r>
              <a:t/>
            </a:r>
            <a:endParaRPr sz="2295"/>
          </a:p>
        </p:txBody>
      </p:sp>
      <p:sp>
        <p:nvSpPr>
          <p:cNvPr id="176" name="Google Shape;17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ca-ES" sz="4000">
                <a:latin typeface="Calibri"/>
                <a:ea typeface="Calibri"/>
                <a:cs typeface="Calibri"/>
                <a:sym typeface="Calibri"/>
              </a:rPr>
              <a:t>            DEURES I CONTROLS</a:t>
            </a:r>
            <a:endParaRPr/>
          </a:p>
        </p:txBody>
      </p:sp>
      <p:pic>
        <p:nvPicPr>
          <p:cNvPr descr="https://encrypted-tbn1.gstatic.com/images?q=tbn:ANd9GcTQUnd7uA1pwqpEk6DT93JbvVxeZyDwZeZ152rCo2FOg2QVg_70EQ" id="177" name="Google Shape;177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31" y="274638"/>
            <a:ext cx="1461973" cy="1195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48943" lvl="0" marL="3657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86"/>
              <a:buNone/>
            </a:pPr>
            <a:r>
              <a:t/>
            </a:r>
            <a:endParaRPr sz="248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86"/>
              <a:buChar char="●"/>
            </a:pPr>
            <a:r>
              <a:rPr lang="ca-ES" sz="2480">
                <a:latin typeface="Calibri"/>
                <a:ea typeface="Calibri"/>
                <a:cs typeface="Calibri"/>
                <a:sym typeface="Calibri"/>
              </a:rPr>
              <a:t>A l’escola NO es pot portar cap tipus d’aparells electrònics, diners, joguines, cromos, vambes de rodes, vambes amb llums...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8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86"/>
              <a:buChar char="●"/>
            </a:pPr>
            <a:r>
              <a:rPr lang="ca-ES" sz="2480">
                <a:latin typeface="Calibri"/>
                <a:ea typeface="Calibri"/>
                <a:cs typeface="Calibri"/>
                <a:sym typeface="Calibri"/>
              </a:rPr>
              <a:t>Si es troba algun d’aquests objectes es portarà a direcció i l’hauran de venir a recollir els pares.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8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86"/>
              <a:buChar char="●"/>
            </a:pPr>
            <a:r>
              <a:rPr lang="ca-ES" sz="2480">
                <a:latin typeface="Calibri"/>
                <a:ea typeface="Calibri"/>
                <a:cs typeface="Calibri"/>
                <a:sym typeface="Calibri"/>
              </a:rPr>
              <a:t>Aniversaris: només productes envasats (capsa de galetes). 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8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86"/>
              <a:buChar char="●"/>
            </a:pPr>
            <a:r>
              <a:rPr lang="ca-ES" sz="2480">
                <a:latin typeface="Calibri"/>
                <a:ea typeface="Calibri"/>
                <a:cs typeface="Calibri"/>
                <a:sym typeface="Calibri"/>
              </a:rPr>
              <a:t>No es poden donar les targetes d’invitació dins de la classe.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92"/>
          </a:p>
        </p:txBody>
      </p:sp>
      <p:sp>
        <p:nvSpPr>
          <p:cNvPr id="183" name="Google Shape;183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ucida Sans"/>
              <a:buNone/>
            </a:pPr>
            <a:br>
              <a:rPr lang="ca-ES" sz="2400"/>
            </a:b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ANIVERSARIS, APARELLS ELECTRÒNICS, JOGUINES, DINERS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"/>
          <p:cNvSpPr txBox="1"/>
          <p:nvPr>
            <p:ph idx="1" type="body"/>
          </p:nvPr>
        </p:nvSpPr>
        <p:spPr>
          <a:xfrm>
            <a:off x="457200" y="1481328"/>
            <a:ext cx="8229600" cy="5110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1812" u="sng">
                <a:latin typeface="Calibri"/>
                <a:ea typeface="Calibri"/>
                <a:cs typeface="Calibri"/>
                <a:sym typeface="Calibri"/>
              </a:rPr>
              <a:t>HIGIENE I SALUT:</a:t>
            </a:r>
            <a:endParaRPr/>
          </a:p>
          <a:p>
            <a:pPr indent="0" lvl="0" marL="109728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32"/>
              <a:buNone/>
            </a:pPr>
            <a:r>
              <a:rPr lang="ca-ES" sz="1812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5603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32"/>
              <a:buFont typeface="Noto Sans Symbols"/>
              <a:buNone/>
            </a:pPr>
            <a:r>
              <a:rPr lang="ca-ES" sz="1812">
                <a:latin typeface="Calibri"/>
                <a:ea typeface="Calibri"/>
                <a:cs typeface="Calibri"/>
                <a:sym typeface="Calibri"/>
              </a:rPr>
              <a:t> -  Cal venir net a l’escola.</a:t>
            </a:r>
            <a:endParaRPr/>
          </a:p>
          <a:p>
            <a:pPr indent="-25603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32"/>
              <a:buFont typeface="Noto Sans Symbols"/>
              <a:buNone/>
            </a:pPr>
            <a:r>
              <a:t/>
            </a:r>
            <a:endParaRPr sz="1812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32"/>
              <a:buFont typeface="Calibri"/>
              <a:buChar char="-"/>
            </a:pPr>
            <a:r>
              <a:rPr lang="ca-ES" sz="1812">
                <a:latin typeface="Calibri"/>
                <a:ea typeface="Calibri"/>
                <a:cs typeface="Calibri"/>
                <a:sym typeface="Calibri"/>
              </a:rPr>
              <a:t>No venir a l’escola quan tingui: febre, diarrea, erupcions contagioses, polls i llémenes.</a:t>
            </a:r>
            <a:endParaRPr/>
          </a:p>
          <a:p>
            <a:pPr indent="-177787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32"/>
              <a:buFont typeface="Lucida Sans"/>
              <a:buNone/>
            </a:pPr>
            <a:r>
              <a:t/>
            </a:r>
            <a:endParaRPr sz="1812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32"/>
              <a:buFont typeface="Calibri"/>
              <a:buChar char="-"/>
            </a:pPr>
            <a:r>
              <a:rPr lang="ca-ES" sz="1812">
                <a:latin typeface="Calibri"/>
                <a:ea typeface="Calibri"/>
                <a:cs typeface="Calibri"/>
                <a:sym typeface="Calibri"/>
              </a:rPr>
              <a:t>Administració de medicaments amb recepta mèdica i autorització signada.</a:t>
            </a:r>
            <a:endParaRPr/>
          </a:p>
          <a:p>
            <a:pPr indent="-177787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32"/>
              <a:buFont typeface="Lucida Sans"/>
              <a:buNone/>
            </a:pPr>
            <a:r>
              <a:t/>
            </a:r>
            <a:endParaRPr sz="1812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32"/>
              <a:buFont typeface="Calibri"/>
              <a:buChar char="-"/>
            </a:pPr>
            <a:r>
              <a:rPr lang="ca-ES" sz="1812">
                <a:latin typeface="Calibri"/>
                <a:ea typeface="Calibri"/>
                <a:cs typeface="Calibri"/>
                <a:sym typeface="Calibri"/>
              </a:rPr>
              <a:t>La cobertura mèdica dels alumnes és la mateixa que les famílies.</a:t>
            </a:r>
            <a:endParaRPr/>
          </a:p>
          <a:p>
            <a:pPr indent="-177787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32"/>
              <a:buFont typeface="Lucida Sans"/>
              <a:buNone/>
            </a:pPr>
            <a:r>
              <a:t/>
            </a:r>
            <a:endParaRPr b="1" sz="1812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32"/>
              <a:buFont typeface="Calibri"/>
              <a:buChar char="-"/>
            </a:pPr>
            <a:r>
              <a:rPr lang="ca-ES" sz="1812">
                <a:latin typeface="Calibri"/>
                <a:ea typeface="Calibri"/>
                <a:cs typeface="Calibri"/>
                <a:sym typeface="Calibri"/>
              </a:rPr>
              <a:t>Portar </a:t>
            </a:r>
            <a:r>
              <a:rPr b="1" lang="ca-ES" sz="1812">
                <a:latin typeface="Calibri"/>
                <a:ea typeface="Calibri"/>
                <a:cs typeface="Calibri"/>
                <a:sym typeface="Calibri"/>
              </a:rPr>
              <a:t>dues caixes de mocadors</a:t>
            </a:r>
            <a:r>
              <a:rPr lang="ca-ES" sz="1812">
                <a:latin typeface="Calibri"/>
                <a:ea typeface="Calibri"/>
                <a:cs typeface="Calibri"/>
                <a:sym typeface="Calibri"/>
              </a:rPr>
              <a:t> de paper i </a:t>
            </a:r>
            <a:r>
              <a:rPr b="1" lang="ca-ES" sz="1812">
                <a:latin typeface="Calibri"/>
                <a:ea typeface="Calibri"/>
                <a:cs typeface="Calibri"/>
                <a:sym typeface="Calibri"/>
              </a:rPr>
              <a:t>dos rotlles</a:t>
            </a:r>
            <a:r>
              <a:rPr lang="ca-ES" sz="1812">
                <a:latin typeface="Calibri"/>
                <a:ea typeface="Calibri"/>
                <a:cs typeface="Calibri"/>
                <a:sym typeface="Calibri"/>
              </a:rPr>
              <a:t> de paper de cuina.</a:t>
            </a:r>
            <a:endParaRPr/>
          </a:p>
          <a:p>
            <a:pPr indent="0" lvl="0" marL="109728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32"/>
              <a:buNone/>
            </a:pPr>
            <a:r>
              <a:t/>
            </a:r>
            <a:endParaRPr sz="1812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32"/>
              <a:buFont typeface="Calibri"/>
              <a:buChar char="-"/>
            </a:pPr>
            <a:r>
              <a:rPr lang="ca-ES" sz="1812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Esmorzars:                     </a:t>
            </a:r>
            <a:endParaRPr/>
          </a:p>
          <a:p>
            <a:pPr indent="-228600" lvl="2" marL="859536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SzPts val="1812"/>
              <a:buFont typeface="Calibri"/>
              <a:buChar char="-"/>
            </a:pPr>
            <a:r>
              <a:rPr lang="ca-ES" sz="1812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Dilluns i dimecres entrepà a una </a:t>
            </a:r>
            <a:r>
              <a:rPr b="1" lang="ca-ES" sz="1812">
                <a:latin typeface="Calibri"/>
                <a:ea typeface="Calibri"/>
                <a:cs typeface="Calibri"/>
                <a:sym typeface="Calibri"/>
              </a:rPr>
              <a:t>carmanyola.</a:t>
            </a:r>
            <a:r>
              <a:rPr lang="ca-ES" sz="1812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/>
          </a:p>
          <a:p>
            <a:pPr indent="-228600" lvl="2" marL="859536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SzPts val="1812"/>
              <a:buFont typeface="Calibri"/>
              <a:buChar char="-"/>
            </a:pPr>
            <a:r>
              <a:rPr lang="ca-ES" sz="1812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Dimarts i dijous fruita.</a:t>
            </a:r>
            <a:endParaRPr/>
          </a:p>
          <a:p>
            <a:pPr indent="-228600" lvl="2" marL="859536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SzPts val="1812"/>
              <a:buFont typeface="Calibri"/>
              <a:buChar char="-"/>
            </a:pPr>
            <a:r>
              <a:rPr lang="ca-ES" sz="1812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Divendres lliure.</a:t>
            </a:r>
            <a:endParaRPr/>
          </a:p>
          <a:p>
            <a:pPr indent="-183186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147"/>
              <a:buNone/>
            </a:pPr>
            <a:r>
              <a:t/>
            </a:r>
            <a:endParaRPr sz="1687"/>
          </a:p>
        </p:txBody>
      </p:sp>
      <p:sp>
        <p:nvSpPr>
          <p:cNvPr id="189" name="Google Shape;18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HÀBITS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265866"/>
            <a:ext cx="2167592" cy="145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 txBox="1"/>
          <p:nvPr>
            <p:ph idx="1" type="body"/>
          </p:nvPr>
        </p:nvSpPr>
        <p:spPr>
          <a:xfrm>
            <a:off x="457200" y="1481328"/>
            <a:ext cx="8229600" cy="4539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10"/>
              <a:buFont typeface="Calibri"/>
              <a:buChar char="-"/>
            </a:pPr>
            <a:r>
              <a:rPr lang="ca-ES" sz="2220">
                <a:latin typeface="Calibri"/>
                <a:ea typeface="Calibri"/>
                <a:cs typeface="Calibri"/>
                <a:sym typeface="Calibri"/>
              </a:rPr>
              <a:t>Portar una </a:t>
            </a:r>
            <a:r>
              <a:rPr b="1" lang="ca-ES" sz="2220">
                <a:latin typeface="Calibri"/>
                <a:ea typeface="Calibri"/>
                <a:cs typeface="Calibri"/>
                <a:sym typeface="Calibri"/>
              </a:rPr>
              <a:t>ampolla d’aigua</a:t>
            </a:r>
            <a:r>
              <a:rPr lang="ca-ES" sz="2220">
                <a:latin typeface="Calibri"/>
                <a:ea typeface="Calibri"/>
                <a:cs typeface="Calibri"/>
                <a:sym typeface="Calibri"/>
              </a:rPr>
              <a:t>, recomanem que l’ampolla sigui reutilitzable (no vidre). Important, que estigui marcada.</a:t>
            </a:r>
            <a:endParaRPr/>
          </a:p>
          <a:p>
            <a:pPr indent="-160170" lvl="0" marL="36576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Font typeface="Lucida Sans"/>
              <a:buNone/>
            </a:pPr>
            <a:r>
              <a:t/>
            </a:r>
            <a:endParaRPr sz="2220">
              <a:latin typeface="Calibri"/>
              <a:ea typeface="Calibri"/>
              <a:cs typeface="Calibri"/>
              <a:sym typeface="Calibri"/>
            </a:endParaRPr>
          </a:p>
          <a:p>
            <a:pPr indent="-36957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E3D2D"/>
              </a:buClr>
              <a:buSzPts val="2220"/>
              <a:buFont typeface="Calibri"/>
              <a:buChar char="●"/>
            </a:pPr>
            <a:r>
              <a:rPr b="1" lang="ca-ES" sz="2220" u="sng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NORMES:</a:t>
            </a:r>
            <a:endParaRPr/>
          </a:p>
          <a:p>
            <a:pPr indent="0" lvl="0" marL="10972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None/>
            </a:pPr>
            <a:r>
              <a:t/>
            </a:r>
            <a:endParaRPr b="1" sz="2220" u="sng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None/>
            </a:pPr>
            <a:r>
              <a:rPr lang="ca-ES" sz="2220">
                <a:latin typeface="Calibri"/>
                <a:ea typeface="Calibri"/>
                <a:cs typeface="Calibri"/>
                <a:sym typeface="Calibri"/>
              </a:rPr>
              <a:t>-És important el seu compliment per tal d’aprendre a viure en societat. Estan escrites a l’agenda.</a:t>
            </a:r>
            <a:endParaRPr/>
          </a:p>
          <a:p>
            <a:pPr indent="-160170" lvl="0" marL="36576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None/>
            </a:pPr>
            <a:r>
              <a:t/>
            </a:r>
            <a:endParaRPr b="1" sz="2220" u="sng">
              <a:latin typeface="Calibri"/>
              <a:ea typeface="Calibri"/>
              <a:cs typeface="Calibri"/>
              <a:sym typeface="Calibri"/>
            </a:endParaRPr>
          </a:p>
          <a:p>
            <a:pPr indent="-36957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20"/>
              <a:buFont typeface="Calibri"/>
              <a:buChar char="●"/>
            </a:pPr>
            <a:r>
              <a:rPr b="1" lang="ca-ES" sz="2220" u="sng">
                <a:latin typeface="Calibri"/>
                <a:ea typeface="Calibri"/>
                <a:cs typeface="Calibri"/>
                <a:sym typeface="Calibri"/>
              </a:rPr>
              <a:t>AUTONOMIA:</a:t>
            </a:r>
            <a:endParaRPr/>
          </a:p>
          <a:p>
            <a:pPr indent="0" lvl="0" marL="10972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None/>
            </a:pPr>
            <a:r>
              <a:t/>
            </a:r>
            <a:endParaRPr b="1" sz="2220" u="sng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Font typeface="Calibri"/>
              <a:buChar char="-"/>
            </a:pPr>
            <a:r>
              <a:rPr lang="ca-ES" sz="2220">
                <a:latin typeface="Calibri"/>
                <a:ea typeface="Calibri"/>
                <a:cs typeface="Calibri"/>
                <a:sym typeface="Calibri"/>
              </a:rPr>
              <a:t>Preparar-se ells mateixos la motxilla.</a:t>
            </a:r>
            <a:endParaRPr/>
          </a:p>
          <a:p>
            <a:pPr indent="-256032" lvl="0" marL="36576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Font typeface="Calibri"/>
              <a:buChar char="-"/>
            </a:pPr>
            <a:r>
              <a:rPr lang="ca-ES" sz="2220">
                <a:latin typeface="Calibri"/>
                <a:ea typeface="Calibri"/>
                <a:cs typeface="Calibri"/>
                <a:sym typeface="Calibri"/>
              </a:rPr>
              <a:t>Revisar </a:t>
            </a:r>
            <a:r>
              <a:rPr b="1" lang="ca-ES" sz="2220">
                <a:latin typeface="Calibri"/>
                <a:ea typeface="Calibri"/>
                <a:cs typeface="Calibri"/>
                <a:sym typeface="Calibri"/>
              </a:rPr>
              <a:t>diàriament </a:t>
            </a:r>
            <a:r>
              <a:rPr lang="ca-ES" sz="2220">
                <a:latin typeface="Calibri"/>
                <a:ea typeface="Calibri"/>
                <a:cs typeface="Calibri"/>
                <a:sym typeface="Calibri"/>
              </a:rPr>
              <a:t>l’agenda per fer les feines.</a:t>
            </a:r>
            <a:endParaRPr/>
          </a:p>
          <a:p>
            <a:pPr indent="0" lvl="0" marL="10972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None/>
            </a:pPr>
            <a:r>
              <a:t/>
            </a:r>
            <a:endParaRPr sz="2497"/>
          </a:p>
        </p:txBody>
      </p:sp>
      <p:sp>
        <p:nvSpPr>
          <p:cNvPr id="196" name="Google Shape;19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D5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HÀBITS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/>
          <p:nvPr>
            <p:ph type="ctrTitle"/>
          </p:nvPr>
        </p:nvSpPr>
        <p:spPr>
          <a:xfrm>
            <a:off x="685800" y="188640"/>
            <a:ext cx="7772400" cy="792088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20"/>
              <a:buFont typeface="Lucida Sans"/>
              <a:buNone/>
            </a:pPr>
            <a:br>
              <a:rPr lang="ca-ES" sz="4320"/>
            </a:br>
            <a:br>
              <a:rPr lang="ca-ES" sz="4320"/>
            </a:br>
            <a:br>
              <a:rPr lang="ca-ES" sz="4320"/>
            </a:br>
            <a:br>
              <a:rPr lang="ca-ES" sz="4320"/>
            </a:br>
            <a:br>
              <a:rPr lang="ca-ES" sz="4320"/>
            </a:br>
            <a:br>
              <a:rPr lang="ca-ES" sz="4320"/>
            </a:br>
            <a:br>
              <a:rPr lang="ca-ES" sz="4320"/>
            </a:br>
            <a:br>
              <a:rPr lang="ca-ES" sz="4320"/>
            </a:br>
            <a:br>
              <a:rPr lang="ca-ES" sz="4320"/>
            </a:br>
            <a:br>
              <a:rPr lang="ca-ES" sz="4320"/>
            </a:br>
            <a:br>
              <a:rPr lang="ca-ES" sz="4320"/>
            </a:br>
            <a:br>
              <a:rPr lang="ca-ES" sz="4320"/>
            </a:br>
            <a:br>
              <a:rPr lang="ca-ES" sz="4320"/>
            </a:br>
            <a:br>
              <a:rPr lang="ca-ES" sz="4320"/>
            </a:br>
            <a:br>
              <a:rPr lang="ca-ES" sz="4320"/>
            </a:br>
            <a:r>
              <a:rPr lang="ca-ES" sz="4320">
                <a:latin typeface="Calibri"/>
                <a:ea typeface="Calibri"/>
                <a:cs typeface="Calibri"/>
                <a:sym typeface="Calibri"/>
              </a:rPr>
              <a:t>BIBLIOTECA</a:t>
            </a:r>
            <a:endParaRPr/>
          </a:p>
        </p:txBody>
      </p:sp>
      <p:sp>
        <p:nvSpPr>
          <p:cNvPr id="202" name="Google Shape;202;p17"/>
          <p:cNvSpPr txBox="1"/>
          <p:nvPr>
            <p:ph idx="1" type="subTitle"/>
          </p:nvPr>
        </p:nvSpPr>
        <p:spPr>
          <a:xfrm>
            <a:off x="755576" y="1124744"/>
            <a:ext cx="7016824" cy="451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4"/>
              <a:buFont typeface="Arial"/>
              <a:buChar char="•"/>
            </a:pPr>
            <a:r>
              <a:rPr lang="ca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 haurà una biblioteca en préstec d’aula.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Font typeface="Arial"/>
              <a:buChar char="•"/>
            </a:pPr>
            <a:r>
              <a:rPr lang="ca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S’han d’acostumar a utilitzar les biblioteques que tenen al seu abast (Pompeu Fabra, Antoni Comas...).</a:t>
            </a:r>
            <a:endParaRPr/>
          </a:p>
          <a:p>
            <a:pPr indent="-340614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03" name="Google Shape;20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0272" y="3068960"/>
            <a:ext cx="1677987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 txBox="1"/>
          <p:nvPr>
            <p:ph idx="1" type="body"/>
          </p:nvPr>
        </p:nvSpPr>
        <p:spPr>
          <a:xfrm>
            <a:off x="457200" y="1412776"/>
            <a:ext cx="8229600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32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Font typeface="Calibri"/>
              <a:buChar char="●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Recordem que els llibres són una eina d’ajuda, una eina més de treball. No l’única.</a:t>
            </a:r>
            <a:endParaRPr/>
          </a:p>
          <a:p>
            <a:pPr indent="-139446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rPr b="1" lang="ca-ES" sz="2800" u="sng">
                <a:latin typeface="Calibri"/>
                <a:ea typeface="Calibri"/>
                <a:cs typeface="Calibri"/>
                <a:sym typeface="Calibri"/>
              </a:rPr>
              <a:t>MATEMÀTIQUES I LLENGÜES:</a:t>
            </a:r>
            <a:endParaRPr/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06324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Calibri"/>
              <a:buChar char="●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 les àrees de matemàtiques, català i anglès es farà 1 sessió de GRUPS INTERACTIUS.</a:t>
            </a:r>
            <a:endParaRPr/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06324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Calibri"/>
              <a:buChar char="●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Tant a </a:t>
            </a: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català com a castellà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es treballa a partir de tipologies textuals. </a:t>
            </a:r>
            <a:endParaRPr/>
          </a:p>
        </p:txBody>
      </p:sp>
      <p:sp>
        <p:nvSpPr>
          <p:cNvPr id="209" name="Google Shape;209;p18"/>
          <p:cNvSpPr txBox="1"/>
          <p:nvPr>
            <p:ph type="title"/>
          </p:nvPr>
        </p:nvSpPr>
        <p:spPr>
          <a:xfrm>
            <a:off x="611560" y="116632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ÀREES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192" y="2388755"/>
            <a:ext cx="1871662" cy="1024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/>
          <p:nvPr>
            <p:ph idx="1" type="body"/>
          </p:nvPr>
        </p:nvSpPr>
        <p:spPr>
          <a:xfrm>
            <a:off x="457200" y="1481328"/>
            <a:ext cx="8507288" cy="461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1" lvl="0" marL="3657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98"/>
              <a:buChar char="●"/>
            </a:pPr>
            <a:r>
              <a:rPr b="1" lang="ca-ES" sz="2497" u="sng">
                <a:latin typeface="Calibri"/>
                <a:ea typeface="Calibri"/>
                <a:cs typeface="Calibri"/>
                <a:sym typeface="Calibri"/>
              </a:rPr>
              <a:t>TALLERS:</a:t>
            </a:r>
            <a:r>
              <a:rPr lang="ca-ES" sz="2497">
                <a:latin typeface="Calibri"/>
                <a:ea typeface="Calibri"/>
                <a:cs typeface="Calibri"/>
                <a:sym typeface="Calibri"/>
              </a:rPr>
              <a:t> informà</a:t>
            </a:r>
            <a:r>
              <a:rPr lang="ca-ES" sz="2497">
                <a:latin typeface="Calibri"/>
                <a:ea typeface="Calibri"/>
                <a:cs typeface="Calibri"/>
                <a:sym typeface="Calibri"/>
              </a:rPr>
              <a:t>tica: robòtica, taller artístic i lineal.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97">
              <a:latin typeface="Calibri"/>
              <a:ea typeface="Calibri"/>
              <a:cs typeface="Calibri"/>
              <a:sym typeface="Calibri"/>
            </a:endParaRPr>
          </a:p>
          <a:p>
            <a:pPr indent="-256031" lvl="0" marL="36576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Char char="●"/>
            </a:pPr>
            <a:r>
              <a:rPr b="1" lang="ca-ES" sz="2497" u="sng">
                <a:latin typeface="Calibri"/>
                <a:ea typeface="Calibri"/>
                <a:cs typeface="Calibri"/>
                <a:sym typeface="Calibri"/>
              </a:rPr>
              <a:t>EDUCACIÓ EN VALORS/ CULTURA RELIGIOSA: </a:t>
            </a:r>
            <a:r>
              <a:rPr lang="ca-ES" sz="2497">
                <a:latin typeface="Calibri"/>
                <a:ea typeface="Calibri"/>
                <a:cs typeface="Calibri"/>
                <a:sym typeface="Calibri"/>
              </a:rPr>
              <a:t>àmbit avaluable + acció tutorial (individual i col·lectiva).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97">
              <a:latin typeface="Calibri"/>
              <a:ea typeface="Calibri"/>
              <a:cs typeface="Calibri"/>
              <a:sym typeface="Calibri"/>
            </a:endParaRPr>
          </a:p>
          <a:p>
            <a:pPr indent="-256031" lvl="0" marL="36576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Char char="●"/>
            </a:pPr>
            <a:r>
              <a:rPr b="1" lang="ca-ES" sz="2497" u="sng">
                <a:latin typeface="Calibri"/>
                <a:ea typeface="Calibri"/>
                <a:cs typeface="Calibri"/>
                <a:sym typeface="Calibri"/>
              </a:rPr>
              <a:t>EDUCACIÓ FÍSICA: </a:t>
            </a:r>
            <a:endParaRPr/>
          </a:p>
          <a:p>
            <a:pPr indent="-256032" lvl="0" marL="36576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68"/>
              <a:buFont typeface="Comic Sans MS"/>
              <a:buChar char="-"/>
            </a:pPr>
            <a:r>
              <a:rPr lang="ca-ES" sz="2590">
                <a:latin typeface="Calibri"/>
                <a:ea typeface="Calibri"/>
                <a:cs typeface="Calibri"/>
                <a:sym typeface="Calibri"/>
              </a:rPr>
              <a:t> Equipació adient per fer l’àrea.</a:t>
            </a:r>
            <a:endParaRPr/>
          </a:p>
          <a:p>
            <a:pPr indent="-256032" lvl="0" marL="36576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68"/>
              <a:buFont typeface="Comic Sans MS"/>
              <a:buChar char="-"/>
            </a:pPr>
            <a:r>
              <a:rPr lang="ca-ES" sz="2590">
                <a:latin typeface="Calibri"/>
                <a:ea typeface="Calibri"/>
                <a:cs typeface="Calibri"/>
                <a:sym typeface="Calibri"/>
              </a:rPr>
              <a:t> Roba de recanvi i tovallola. </a:t>
            </a:r>
            <a:r>
              <a:rPr lang="ca-ES" sz="2000">
                <a:latin typeface="Calibri"/>
                <a:ea typeface="Calibri"/>
                <a:cs typeface="Calibri"/>
                <a:sym typeface="Calibri"/>
              </a:rPr>
              <a:t>(A la tercera falta, </a:t>
            </a:r>
            <a:endParaRPr/>
          </a:p>
          <a:p>
            <a:pPr indent="0" lvl="0" marL="109728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4C600"/>
              </a:buClr>
              <a:buSzPts val="1968"/>
              <a:buNone/>
            </a:pPr>
            <a:r>
              <a:rPr lang="ca-ES" sz="2000">
                <a:latin typeface="Calibri"/>
                <a:ea typeface="Calibri"/>
                <a:cs typeface="Calibri"/>
                <a:sym typeface="Calibri"/>
              </a:rPr>
              <a:t>      no farà la pràctica).</a:t>
            </a:r>
            <a:endParaRPr sz="2000"/>
          </a:p>
          <a:p>
            <a:pPr indent="-256032" lvl="0" marL="36576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68"/>
              <a:buFont typeface="Comic Sans MS"/>
              <a:buChar char="-"/>
            </a:pPr>
            <a:r>
              <a:rPr lang="ca-ES" sz="2590">
                <a:latin typeface="Calibri"/>
                <a:ea typeface="Calibri"/>
                <a:cs typeface="Calibri"/>
                <a:sym typeface="Calibri"/>
              </a:rPr>
              <a:t> Problemes físics puntuals, nota a l’agenda.</a:t>
            </a:r>
            <a:endParaRPr/>
          </a:p>
          <a:p>
            <a:pPr indent="-256032" lvl="0" marL="36576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68"/>
              <a:buFont typeface="Comic Sans MS"/>
              <a:buChar char="-"/>
            </a:pPr>
            <a:r>
              <a:rPr lang="ca-ES" sz="2590">
                <a:latin typeface="Calibri"/>
                <a:ea typeface="Calibri"/>
                <a:cs typeface="Calibri"/>
                <a:sym typeface="Calibri"/>
              </a:rPr>
              <a:t> Problemes físics greus, cal certificat mèdic.</a:t>
            </a:r>
            <a:endParaRPr sz="2497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None/>
            </a:pPr>
            <a:r>
              <a:t/>
            </a:r>
            <a:endParaRPr sz="2497">
              <a:latin typeface="Lucida Sans"/>
              <a:ea typeface="Lucida Sans"/>
              <a:cs typeface="Lucida Sans"/>
              <a:sym typeface="Lucida Sans"/>
            </a:endParaRPr>
          </a:p>
          <a:p>
            <a:pPr indent="-148210" lvl="0" marL="36576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None/>
            </a:pPr>
            <a:r>
              <a:t/>
            </a:r>
            <a:endParaRPr sz="2497"/>
          </a:p>
          <a:p>
            <a:pPr indent="-148210" lvl="0" marL="36576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None/>
            </a:pPr>
            <a:r>
              <a:t/>
            </a:r>
            <a:endParaRPr sz="2497"/>
          </a:p>
        </p:txBody>
      </p:sp>
      <p:sp>
        <p:nvSpPr>
          <p:cNvPr id="217" name="Google Shape;217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1FA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ÀREES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6287" y="4077072"/>
            <a:ext cx="1152475" cy="155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1" y="404581"/>
            <a:ext cx="946448" cy="1076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/>
          <p:nvPr>
            <p:ph idx="1" type="body"/>
          </p:nvPr>
        </p:nvSpPr>
        <p:spPr>
          <a:xfrm>
            <a:off x="457200" y="1481328"/>
            <a:ext cx="8229600" cy="4395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446" lvl="0" marL="3657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 b="1" u="sng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36"/>
              <a:buChar char="●"/>
            </a:pPr>
            <a:r>
              <a:rPr b="1" lang="ca-ES" u="sng">
                <a:latin typeface="Calibri"/>
                <a:ea typeface="Calibri"/>
                <a:cs typeface="Calibri"/>
                <a:sym typeface="Calibri"/>
              </a:rPr>
              <a:t>MÚSICA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: 1 hora setmanal a càrrec de l’especialista.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Char char="●"/>
            </a:pPr>
            <a:r>
              <a:rPr b="1" lang="ca-ES" u="sng">
                <a:latin typeface="Calibri"/>
                <a:ea typeface="Calibri"/>
                <a:cs typeface="Calibri"/>
                <a:sym typeface="Calibri"/>
              </a:rPr>
              <a:t>PROJECTES: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treballarem dins l’horari una tarda a la setmana, partint dels interessos dels alumnes.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Char char="●"/>
            </a:pPr>
            <a:r>
              <a:rPr b="1" lang="ca-ES" u="sng">
                <a:latin typeface="Calibri"/>
                <a:ea typeface="Calibri"/>
                <a:cs typeface="Calibri"/>
                <a:sym typeface="Calibri"/>
              </a:rPr>
              <a:t>TEMA DE L’ANY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 : per decidir.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Char char="●"/>
            </a:pPr>
            <a:r>
              <a:rPr b="1" lang="ca-ES" u="sng">
                <a:latin typeface="Calibri"/>
                <a:ea typeface="Calibri"/>
                <a:cs typeface="Calibri"/>
                <a:sym typeface="Calibri"/>
              </a:rPr>
              <a:t>PROJECTE NOM DE LA CLASSE: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Es treballarà durant les dues primeres setmanes del curs.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D5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ÀREES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"/>
          <p:cNvSpPr txBox="1"/>
          <p:nvPr>
            <p:ph idx="1" type="body"/>
          </p:nvPr>
        </p:nvSpPr>
        <p:spPr>
          <a:xfrm>
            <a:off x="492369" y="184482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5186" lvl="0" marL="457200" rtl="0" algn="l">
              <a:spcBef>
                <a:spcPts val="0"/>
              </a:spcBef>
              <a:spcAft>
                <a:spcPts val="0"/>
              </a:spcAft>
              <a:buClr>
                <a:srgbClr val="FDA023"/>
              </a:buClr>
              <a:buSzPts val="1836"/>
              <a:buChar char="●"/>
            </a:pP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GRUPS INTERACTIUS: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quatre grups i quatre activitats diferents amb un mínim de dos mestres a l’aula. (VOLUNTARIAT)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5186" lvl="0" marL="457200" rtl="0" algn="l">
              <a:spcBef>
                <a:spcPts val="400"/>
              </a:spcBef>
              <a:spcAft>
                <a:spcPts val="0"/>
              </a:spcAft>
              <a:buClr>
                <a:srgbClr val="FDA023"/>
              </a:buClr>
              <a:buSzPts val="1836"/>
              <a:buChar char="●"/>
            </a:pP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TERTÚLIES LITERÀRIES DIALÒGIQUES: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Lectura de clàssics universals.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5186" lvl="0" marL="457200" rtl="0" algn="l">
              <a:spcBef>
                <a:spcPts val="400"/>
              </a:spcBef>
              <a:spcAft>
                <a:spcPts val="0"/>
              </a:spcAft>
              <a:buClr>
                <a:srgbClr val="FDA023"/>
              </a:buClr>
              <a:buSzPts val="1836"/>
              <a:buChar char="●"/>
            </a:pP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MODEL DIALÒGIC DE PREVENCIÓ I RESOLUCIÓ DE CONFLICTES 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la norma d’escola i el club dels valents.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5186" lvl="0" marL="457200" rtl="0" algn="l">
              <a:spcBef>
                <a:spcPts val="400"/>
              </a:spcBef>
              <a:spcAft>
                <a:spcPts val="0"/>
              </a:spcAft>
              <a:buClr>
                <a:srgbClr val="FDA023"/>
              </a:buClr>
              <a:buSzPts val="1836"/>
              <a:buChar char="●"/>
            </a:pP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COMISSIONS MIXTES: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us anirem informant. Es tornaran a activar aquest curs.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2"/>
          <p:cNvSpPr txBox="1"/>
          <p:nvPr>
            <p:ph type="title"/>
          </p:nvPr>
        </p:nvSpPr>
        <p:spPr>
          <a:xfrm>
            <a:off x="457200" y="338328"/>
            <a:ext cx="8229600" cy="1143000"/>
          </a:xfrm>
          <a:prstGeom prst="rect">
            <a:avLst/>
          </a:prstGeom>
          <a:solidFill>
            <a:srgbClr val="77D5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Calibri"/>
              <a:buNone/>
            </a:pPr>
            <a:r>
              <a:rPr lang="ca-ES" sz="3690">
                <a:latin typeface="Calibri"/>
                <a:ea typeface="Calibri"/>
                <a:cs typeface="Calibri"/>
                <a:sym typeface="Calibri"/>
              </a:rPr>
              <a:t>COMUNITAT D’APRENENTATGE     (Actuacions educatives d’èxit)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4048" y="3140968"/>
            <a:ext cx="3322693" cy="332140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76"/>
              <a:buChar char="●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DIRECTOR:  Sergi Luque</a:t>
            </a:r>
            <a:endParaRPr/>
          </a:p>
          <a:p>
            <a:pPr indent="-256032" lvl="0" marL="36576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176"/>
              <a:buChar char="●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CAP D’ESTUDIS: Jordana Garcia</a:t>
            </a:r>
            <a:endParaRPr/>
          </a:p>
          <a:p>
            <a:pPr indent="-256032" lvl="0" marL="36576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176"/>
              <a:buChar char="●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SECRETÀRIA: Carme Jarque</a:t>
            </a:r>
            <a:endParaRPr/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5" name="Google Shape;115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EQUIP DIRECTIU: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 txBox="1"/>
          <p:nvPr>
            <p:ph idx="1" type="body"/>
          </p:nvPr>
        </p:nvSpPr>
        <p:spPr>
          <a:xfrm>
            <a:off x="362175" y="1304875"/>
            <a:ext cx="8587800" cy="46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68"/>
              <a:buFont typeface="Arial"/>
              <a:buNone/>
            </a:pPr>
            <a:r>
              <a:rPr b="1" lang="ca-ES" sz="1900">
                <a:latin typeface="Calibri"/>
                <a:ea typeface="Calibri"/>
                <a:cs typeface="Calibri"/>
                <a:sym typeface="Calibri"/>
              </a:rPr>
              <a:t>EL PAGAMENT ES FARÀ A TRAVÉS DEL</a:t>
            </a:r>
            <a:r>
              <a:rPr lang="ca-ES" sz="2000"/>
              <a:t> </a:t>
            </a:r>
            <a:r>
              <a:rPr b="1" lang="ca-ES" sz="1900">
                <a:latin typeface="Calibri"/>
                <a:ea typeface="Calibri"/>
                <a:cs typeface="Calibri"/>
                <a:sym typeface="Calibri"/>
              </a:rPr>
              <a:t>TPV.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68"/>
              <a:buFont typeface="Arial"/>
              <a:buNone/>
            </a:pPr>
            <a:r>
              <a:rPr b="1" lang="ca-ES" sz="1900">
                <a:latin typeface="Calibri"/>
                <a:ea typeface="Calibri"/>
                <a:cs typeface="Calibri"/>
                <a:sym typeface="Calibri"/>
              </a:rPr>
              <a:t>ES FARÀ EL PAGAMENT SORTIDA PER SORTIDA.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68"/>
              <a:buFont typeface="Arial"/>
              <a:buNone/>
            </a:pPr>
            <a:r>
              <a:rPr b="1" lang="ca-ES" sz="1900">
                <a:latin typeface="Calibri"/>
                <a:ea typeface="Calibri"/>
                <a:cs typeface="Calibri"/>
                <a:sym typeface="Calibri"/>
              </a:rPr>
              <a:t>EL TPV ES TANCARÀ 2 DIES ABANS DE CADA SORTIDA. 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68"/>
              <a:buFont typeface="Arial"/>
              <a:buNone/>
            </a:pPr>
            <a:r>
              <a:rPr b="1" lang="ca-ES" sz="1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 COP TANCAT NO S’ADMETRÀ</a:t>
            </a:r>
            <a:endParaRPr sz="2000"/>
          </a:p>
          <a:p>
            <a:pPr indent="0" lvl="0" marL="109728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68"/>
              <a:buFont typeface="Arial"/>
              <a:buNone/>
            </a:pPr>
            <a:r>
              <a:rPr b="1" lang="ca-ES" sz="1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CAP PAGAMENT.</a:t>
            </a:r>
            <a:endParaRPr b="1" sz="1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68"/>
              <a:buFont typeface="Arial"/>
              <a:buNone/>
            </a:pPr>
            <a:r>
              <a:rPr b="1" lang="ca-ES" sz="1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ÉS IMPORTANT QUE TINGUEU ACTIVADA LA SIGNATURA ELECTRÒNICA AL TPV.</a:t>
            </a:r>
            <a:endParaRPr b="1" sz="1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38"/>
              <a:buNone/>
            </a:pPr>
            <a:r>
              <a:rPr b="1" lang="ca-ES" sz="1820">
                <a:latin typeface="Calibri"/>
                <a:ea typeface="Calibri"/>
                <a:cs typeface="Calibri"/>
                <a:sym typeface="Calibri"/>
              </a:rPr>
              <a:t>Colònies: </a:t>
            </a:r>
            <a:r>
              <a:rPr lang="ca-ES" sz="1820"/>
              <a:t> A Cala Montjoi  (Entre Roses i Cadaqués) els dies </a:t>
            </a:r>
            <a:r>
              <a:rPr b="1" lang="ca-ES" sz="1820">
                <a:solidFill>
                  <a:schemeClr val="accent2"/>
                </a:solidFill>
              </a:rPr>
              <a:t>14</a:t>
            </a:r>
            <a:r>
              <a:rPr lang="ca-ES" sz="1820"/>
              <a:t>, </a:t>
            </a:r>
            <a:r>
              <a:rPr b="1" lang="ca-ES" sz="1820">
                <a:solidFill>
                  <a:schemeClr val="accent2"/>
                </a:solidFill>
              </a:rPr>
              <a:t>15</a:t>
            </a:r>
            <a:r>
              <a:rPr lang="ca-ES" sz="1820"/>
              <a:t> i </a:t>
            </a:r>
            <a:r>
              <a:rPr b="1" lang="ca-ES" sz="1820">
                <a:solidFill>
                  <a:schemeClr val="accent2"/>
                </a:solidFill>
              </a:rPr>
              <a:t>16</a:t>
            </a:r>
            <a:r>
              <a:rPr lang="ca-ES" sz="1820"/>
              <a:t> de </a:t>
            </a:r>
            <a:r>
              <a:rPr b="1" lang="ca-ES" sz="1820">
                <a:solidFill>
                  <a:schemeClr val="accent2"/>
                </a:solidFill>
              </a:rPr>
              <a:t>juny </a:t>
            </a:r>
            <a:r>
              <a:rPr lang="ca-ES" sz="1820"/>
              <a:t>de 2023</a:t>
            </a:r>
            <a:r>
              <a:rPr lang="ca-ES" sz="1820">
                <a:latin typeface="Calibri"/>
                <a:ea typeface="Calibri"/>
                <a:cs typeface="Calibri"/>
                <a:sym typeface="Calibri"/>
              </a:rPr>
              <a:t>. 	</a:t>
            </a:r>
            <a:endParaRPr/>
          </a:p>
          <a:p>
            <a:pPr indent="0" lvl="0" marL="109728" rtl="0" algn="just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380"/>
              <a:buNone/>
            </a:pPr>
            <a:r>
              <a:rPr lang="ca-ES" sz="2029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Es faran 3 pagaments. Ja anirem informant</a:t>
            </a:r>
            <a:r>
              <a:rPr lang="ca-ES" sz="224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29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3"/>
          <p:cNvSpPr txBox="1"/>
          <p:nvPr>
            <p:ph type="title"/>
          </p:nvPr>
        </p:nvSpPr>
        <p:spPr>
          <a:xfrm>
            <a:off x="168375" y="177575"/>
            <a:ext cx="8781600" cy="8502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ACTIVITATS I SORTIDES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"/>
          <p:cNvSpPr txBox="1"/>
          <p:nvPr>
            <p:ph idx="1" type="body"/>
          </p:nvPr>
        </p:nvSpPr>
        <p:spPr>
          <a:xfrm>
            <a:off x="457200" y="2084150"/>
            <a:ext cx="840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1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8"/>
              <a:buChar char="●"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La roba, les motxilles, ampolla d’aigua i les carmanyoles han d’anar marcades amb el nom i curs.</a:t>
            </a:r>
            <a:endParaRPr/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48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256031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48"/>
              <a:buChar char="●"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Els abrics, jaquetes, jerseis i bates marcats i amb betes per poder-los penjar.</a:t>
            </a:r>
            <a:endParaRPr/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  <a:p>
            <a:pPr indent="-139446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243" name="Google Shape;243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D5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ALTRES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32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Font typeface="Calibri"/>
              <a:buChar char="●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Telèfon de l’AMPA</a:t>
            </a:r>
            <a:endParaRPr/>
          </a:p>
          <a:p>
            <a:pPr indent="-139446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720"/>
              <a:buNone/>
            </a:pPr>
            <a:r>
              <a:rPr lang="ca-ES" sz="4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616882779</a:t>
            </a:r>
            <a:endParaRPr/>
          </a:p>
          <a:p>
            <a:pPr indent="0" lvl="0" marL="10972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solidFill>
                <a:schemeClr val="accent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És important que el tingueu gravat a la vostra agenda per tal de poder rebre informació. </a:t>
            </a:r>
            <a:endParaRPr/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Hi ha un pare/mare delegat.</a:t>
            </a:r>
            <a:endParaRPr/>
          </a:p>
        </p:txBody>
      </p:sp>
      <p:sp>
        <p:nvSpPr>
          <p:cNvPr id="249" name="Google Shape;24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AFA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 txBox="1"/>
          <p:nvPr>
            <p:ph idx="1" type="body"/>
          </p:nvPr>
        </p:nvSpPr>
        <p:spPr>
          <a:xfrm>
            <a:off x="457200" y="117160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972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GRÀCIES PER LA VOSTRA ATENCIÓ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                PRECS I PREGUNTES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2763" y="2334077"/>
            <a:ext cx="4696668" cy="3522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6"/>
          <p:cNvSpPr txBox="1"/>
          <p:nvPr/>
        </p:nvSpPr>
        <p:spPr>
          <a:xfrm>
            <a:off x="412950" y="5837100"/>
            <a:ext cx="8318100" cy="6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ca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BENVINGUTS/DES I BON CURS 2022 - 2023</a:t>
            </a:r>
            <a:endParaRPr/>
          </a:p>
        </p:txBody>
      </p:sp>
      <p:sp>
        <p:nvSpPr>
          <p:cNvPr id="258" name="Google Shape;258;p26"/>
          <p:cNvSpPr txBox="1"/>
          <p:nvPr/>
        </p:nvSpPr>
        <p:spPr>
          <a:xfrm>
            <a:off x="2422775" y="5329200"/>
            <a:ext cx="1194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100">
                <a:latin typeface="Lucida Sans"/>
                <a:ea typeface="Lucida Sans"/>
                <a:cs typeface="Lucida Sans"/>
                <a:sym typeface="Lucida Sans"/>
              </a:rPr>
              <a:t>Àngels</a:t>
            </a:r>
            <a:endParaRPr b="1" sz="2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59" name="Google Shape;259;p26"/>
          <p:cNvSpPr txBox="1"/>
          <p:nvPr/>
        </p:nvSpPr>
        <p:spPr>
          <a:xfrm>
            <a:off x="1958225" y="2472925"/>
            <a:ext cx="1194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100">
                <a:latin typeface="Lucida Sans"/>
                <a:ea typeface="Lucida Sans"/>
                <a:cs typeface="Lucida Sans"/>
                <a:sym typeface="Lucida Sans"/>
              </a:rPr>
              <a:t>Carme </a:t>
            </a:r>
            <a:endParaRPr b="1" sz="2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0" name="Google Shape;260;p26"/>
          <p:cNvSpPr txBox="1"/>
          <p:nvPr/>
        </p:nvSpPr>
        <p:spPr>
          <a:xfrm>
            <a:off x="3617375" y="5188075"/>
            <a:ext cx="1293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100">
                <a:latin typeface="Lucida Sans"/>
                <a:ea typeface="Lucida Sans"/>
                <a:cs typeface="Lucida Sans"/>
                <a:sym typeface="Lucida Sans"/>
              </a:rPr>
              <a:t>Anna V.</a:t>
            </a:r>
            <a:endParaRPr b="1" sz="2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1" name="Google Shape;261;p26"/>
          <p:cNvSpPr txBox="1"/>
          <p:nvPr/>
        </p:nvSpPr>
        <p:spPr>
          <a:xfrm>
            <a:off x="3617375" y="2314600"/>
            <a:ext cx="1293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100">
                <a:latin typeface="Lucida Sans"/>
                <a:ea typeface="Lucida Sans"/>
                <a:cs typeface="Lucida Sans"/>
                <a:sym typeface="Lucida Sans"/>
              </a:rPr>
              <a:t>Ana L</a:t>
            </a:r>
            <a:r>
              <a:rPr b="1" lang="ca-ES" sz="2100"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b="1" sz="2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2" name="Google Shape;262;p26"/>
          <p:cNvSpPr txBox="1"/>
          <p:nvPr/>
        </p:nvSpPr>
        <p:spPr>
          <a:xfrm>
            <a:off x="5163500" y="5329200"/>
            <a:ext cx="1293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100">
                <a:latin typeface="Lucida Sans"/>
                <a:ea typeface="Lucida Sans"/>
                <a:cs typeface="Lucida Sans"/>
                <a:sym typeface="Lucida Sans"/>
              </a:rPr>
              <a:t>Glenn</a:t>
            </a:r>
            <a:endParaRPr b="1" sz="2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3" name="Google Shape;263;p26"/>
          <p:cNvSpPr txBox="1"/>
          <p:nvPr/>
        </p:nvSpPr>
        <p:spPr>
          <a:xfrm>
            <a:off x="5213150" y="2472925"/>
            <a:ext cx="1194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100">
                <a:latin typeface="Lucida Sans"/>
                <a:ea typeface="Lucida Sans"/>
                <a:cs typeface="Lucida Sans"/>
                <a:sym typeface="Lucida Sans"/>
              </a:rPr>
              <a:t>Sonia</a:t>
            </a:r>
            <a:endParaRPr b="1" sz="2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4" name="Google Shape;264;p26"/>
          <p:cNvSpPr txBox="1"/>
          <p:nvPr/>
        </p:nvSpPr>
        <p:spPr>
          <a:xfrm>
            <a:off x="6709625" y="2647450"/>
            <a:ext cx="1194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100">
                <a:latin typeface="Lucida Sans"/>
                <a:ea typeface="Lucida Sans"/>
                <a:cs typeface="Lucida Sans"/>
                <a:sym typeface="Lucida Sans"/>
              </a:rPr>
              <a:t>Txell</a:t>
            </a:r>
            <a:endParaRPr b="1" sz="2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5" name="Google Shape;265;p26"/>
          <p:cNvSpPr txBox="1"/>
          <p:nvPr/>
        </p:nvSpPr>
        <p:spPr>
          <a:xfrm>
            <a:off x="6709625" y="5188075"/>
            <a:ext cx="1194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100">
                <a:latin typeface="Lucida Sans"/>
                <a:ea typeface="Lucida Sans"/>
                <a:cs typeface="Lucida Sans"/>
                <a:sym typeface="Lucida Sans"/>
              </a:rPr>
              <a:t>Pilar</a:t>
            </a:r>
            <a:endParaRPr b="1" sz="2100"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266" name="Google Shape;266;p26"/>
          <p:cNvCxnSpPr>
            <a:endCxn id="259" idx="2"/>
          </p:cNvCxnSpPr>
          <p:nvPr/>
        </p:nvCxnSpPr>
        <p:spPr>
          <a:xfrm rot="10800000">
            <a:off x="2555525" y="2980825"/>
            <a:ext cx="1006200" cy="271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7" name="Google Shape;267;p26"/>
          <p:cNvCxnSpPr/>
          <p:nvPr/>
        </p:nvCxnSpPr>
        <p:spPr>
          <a:xfrm flipH="1">
            <a:off x="2555525" y="4815200"/>
            <a:ext cx="440100" cy="577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8" name="Google Shape;268;p26"/>
          <p:cNvCxnSpPr/>
          <p:nvPr/>
        </p:nvCxnSpPr>
        <p:spPr>
          <a:xfrm flipH="1">
            <a:off x="3971375" y="4883000"/>
            <a:ext cx="231900" cy="442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9" name="Google Shape;269;p26"/>
          <p:cNvCxnSpPr>
            <a:endCxn id="261" idx="2"/>
          </p:cNvCxnSpPr>
          <p:nvPr/>
        </p:nvCxnSpPr>
        <p:spPr>
          <a:xfrm rot="10800000">
            <a:off x="4264325" y="2822500"/>
            <a:ext cx="116100" cy="363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0" name="Google Shape;270;p26"/>
          <p:cNvCxnSpPr/>
          <p:nvPr/>
        </p:nvCxnSpPr>
        <p:spPr>
          <a:xfrm rot="10800000">
            <a:off x="5081600" y="5057000"/>
            <a:ext cx="432900" cy="336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1" name="Google Shape;271;p26"/>
          <p:cNvCxnSpPr/>
          <p:nvPr/>
        </p:nvCxnSpPr>
        <p:spPr>
          <a:xfrm flipH="1" rot="10800000">
            <a:off x="5568150" y="2863975"/>
            <a:ext cx="182100" cy="504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2" name="Google Shape;272;p26"/>
          <p:cNvCxnSpPr/>
          <p:nvPr/>
        </p:nvCxnSpPr>
        <p:spPr>
          <a:xfrm rot="10800000">
            <a:off x="6709625" y="4989200"/>
            <a:ext cx="432900" cy="336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3" name="Google Shape;273;p26"/>
          <p:cNvCxnSpPr>
            <a:stCxn id="264" idx="1"/>
          </p:cNvCxnSpPr>
          <p:nvPr/>
        </p:nvCxnSpPr>
        <p:spPr>
          <a:xfrm flipH="1">
            <a:off x="6074225" y="2901400"/>
            <a:ext cx="635400" cy="3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/>
        </p:nvSpPr>
        <p:spPr>
          <a:xfrm>
            <a:off x="609600" y="1661029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446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b="1" i="0" lang="ca-ES" sz="4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Entrades, sortides i recorregut</a:t>
            </a:r>
            <a:endParaRPr b="1" i="0" sz="41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1055850" y="1797900"/>
            <a:ext cx="68691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-ES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RECORREGUT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-ES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Entrada per la porta lateral, creuen els til·lers i entren per la terrasseta de cada aula.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idx="1" type="body"/>
          </p:nvPr>
        </p:nvSpPr>
        <p:spPr>
          <a:xfrm>
            <a:off x="457200" y="1417650"/>
            <a:ext cx="3934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8329" lvl="0" marL="36576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SzPts val="2326"/>
              <a:buFont typeface="Noto Sans Symbols"/>
              <a:buNone/>
            </a:pPr>
            <a:r>
              <a:t/>
            </a:r>
            <a:endParaRPr sz="306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29" lvl="0" marL="36576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SzPts val="2326"/>
              <a:buFont typeface="Noto Sans Symbols"/>
              <a:buChar char="🞇"/>
            </a:pPr>
            <a:r>
              <a:rPr lang="ca-ES" sz="2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Tutora 6è </a:t>
            </a:r>
            <a:r>
              <a:rPr lang="ca-ES" sz="2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ca-ES" sz="2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: Pilar Solanelles</a:t>
            </a:r>
            <a:endParaRPr sz="20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29" lvl="0" marL="365760" rtl="0" algn="l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ts val="2326"/>
              <a:buFont typeface="Noto Sans Symbols"/>
              <a:buChar char="🞇"/>
            </a:pPr>
            <a:r>
              <a:rPr lang="ca-ES" sz="2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Tutora 6è B: Meritxell Llivina</a:t>
            </a:r>
            <a:endParaRPr sz="20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29" lvl="0" marL="365760" rtl="0" algn="l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ts val="2326"/>
              <a:buFont typeface="Noto Sans Symbols"/>
              <a:buChar char="🞇"/>
            </a:pPr>
            <a:r>
              <a:rPr lang="ca-ES" sz="2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Anglès: Sonia Rodríguez</a:t>
            </a:r>
            <a:endParaRPr sz="20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30" lvl="0" marL="365760" rtl="0" algn="l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ts val="2326"/>
              <a:buFont typeface="Noto Sans Symbols"/>
              <a:buChar char="🞇"/>
            </a:pPr>
            <a:r>
              <a:rPr lang="ca-ES" sz="2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Música: Glenn Monsod</a:t>
            </a:r>
            <a:endParaRPr sz="1800"/>
          </a:p>
          <a:p>
            <a:pPr indent="0" lvl="0" marL="109729" rtl="0" algn="l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ts val="2326"/>
              <a:buNone/>
            </a:pPr>
            <a:r>
              <a:rPr lang="ca-ES" sz="2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95"/>
          </a:p>
        </p:txBody>
      </p:sp>
      <p:sp>
        <p:nvSpPr>
          <p:cNvPr id="128" name="Google Shape;12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EQUIP DE MESTRES DE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CICLE SUPERIOR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4317250" y="1715026"/>
            <a:ext cx="4652400" cy="29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6029" lvl="0" marL="36576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SzPts val="2326"/>
              <a:buFont typeface="Noto Sans Symbols"/>
              <a:buChar char="🞇"/>
            </a:pPr>
            <a:r>
              <a:rPr b="0" i="0" lang="ca-ES" sz="2000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Ed. Física: Jordi Fernàndez</a:t>
            </a:r>
            <a:endParaRPr b="0" i="0" sz="2000" u="none" cap="none" strike="noStrike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29" lvl="0" marL="365760" marR="0" rtl="0" algn="l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ts val="2326"/>
              <a:buFont typeface="Noto Sans Symbols"/>
              <a:buChar char="🞇"/>
            </a:pPr>
            <a:r>
              <a:rPr b="0" i="0" lang="ca-E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ca-ES" sz="2000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Ed. Especial: </a:t>
            </a:r>
            <a:r>
              <a:rPr lang="ca-ES" sz="2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Àngels Xena</a:t>
            </a:r>
            <a:endParaRPr sz="20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29" lvl="0" marL="365760" marR="0" rtl="0" algn="l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ts val="2326"/>
              <a:buFont typeface="Noto Sans Symbols"/>
              <a:buChar char="🞇"/>
            </a:pPr>
            <a:r>
              <a:rPr b="0" i="0" lang="ca-ES" sz="2000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Referent SIEI: </a:t>
            </a:r>
            <a:r>
              <a:rPr lang="ca-ES" sz="2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Marta de Pedro</a:t>
            </a:r>
            <a:endParaRPr sz="20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29" lvl="0" marL="365760" marR="0" rtl="0" algn="l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ts val="2326"/>
              <a:buFont typeface="Noto Sans Symbols"/>
              <a:buChar char="🞇"/>
            </a:pPr>
            <a:r>
              <a:rPr b="0" i="0" lang="ca-ES" sz="2000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Referent E.Directiu: Carme Jarque</a:t>
            </a:r>
            <a:endParaRPr b="0" i="0" sz="2000" u="none" cap="none" strike="noStrike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29" lvl="0" marL="365760" marR="0" rtl="0" algn="l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ts val="2326"/>
              <a:buFont typeface="Noto Sans Symbols"/>
              <a:buChar char="🞇"/>
            </a:pPr>
            <a:r>
              <a:rPr b="0" i="0" lang="ca-ES" sz="2000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Coordinadora: </a:t>
            </a:r>
            <a:r>
              <a:rPr lang="ca-ES" sz="2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Ana López</a:t>
            </a:r>
            <a:endParaRPr sz="20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rPr lang="ca-ES" sz="2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TIS: Èrica Busto</a:t>
            </a:r>
            <a:endParaRPr sz="20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>
            <p:ph idx="1" type="body"/>
          </p:nvPr>
        </p:nvSpPr>
        <p:spPr>
          <a:xfrm>
            <a:off x="457200" y="1613657"/>
            <a:ext cx="8229600" cy="51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1"/>
              <a:buNone/>
            </a:pPr>
            <a:r>
              <a:rPr lang="ca-ES" sz="3237">
                <a:latin typeface="Calibri"/>
                <a:ea typeface="Calibri"/>
                <a:cs typeface="Calibri"/>
                <a:sym typeface="Calibri"/>
              </a:rPr>
              <a:t>ENTREVISTES I INFORMES </a:t>
            </a:r>
            <a:endParaRPr sz="3237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1"/>
              <a:buNone/>
            </a:pPr>
            <a:r>
              <a:t/>
            </a:r>
            <a:endParaRPr sz="2682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1"/>
              <a:buChar char="●"/>
            </a:pPr>
            <a:r>
              <a:rPr lang="ca-ES" sz="2590">
                <a:latin typeface="Calibri"/>
                <a:ea typeface="Calibri"/>
                <a:cs typeface="Calibri"/>
                <a:sym typeface="Calibri"/>
              </a:rPr>
              <a:t>3 informes, un per trimestre. </a:t>
            </a:r>
            <a:endParaRPr/>
          </a:p>
          <a:p>
            <a:pPr indent="-144195" lvl="0" marL="36576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1"/>
              <a:buNone/>
            </a:pPr>
            <a:r>
              <a:t/>
            </a:r>
            <a:endParaRPr sz="259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1"/>
              <a:buChar char="●"/>
            </a:pPr>
            <a:r>
              <a:rPr lang="ca-ES" sz="2590">
                <a:latin typeface="Calibri"/>
                <a:ea typeface="Calibri"/>
                <a:cs typeface="Calibri"/>
                <a:sym typeface="Calibri"/>
              </a:rPr>
              <a:t>2 entrevistes al llarg del curs. Les pot sol·licitar el mestre o els pares, via agenda.</a:t>
            </a:r>
            <a:r>
              <a:rPr lang="ca-ES"/>
              <a:t> (</a:t>
            </a:r>
            <a:r>
              <a:rPr lang="ca-ES" sz="1850">
                <a:latin typeface="Calibri"/>
                <a:ea typeface="Calibri"/>
                <a:cs typeface="Calibri"/>
                <a:sym typeface="Calibri"/>
              </a:rPr>
              <a:t>Possibilitat de fer-les telemàticament.)</a:t>
            </a:r>
            <a:endParaRPr/>
          </a:p>
          <a:p>
            <a:pPr indent="-256032" lvl="0" marL="36576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1"/>
              <a:buChar char="●"/>
            </a:pPr>
            <a:r>
              <a:rPr lang="ca-ES" sz="2590">
                <a:latin typeface="Calibri"/>
                <a:ea typeface="Calibri"/>
                <a:cs typeface="Calibri"/>
                <a:sym typeface="Calibri"/>
              </a:rPr>
              <a:t>Les entrevistes són:</a:t>
            </a:r>
            <a:endParaRPr/>
          </a:p>
          <a:p>
            <a:pPr indent="-228600" lvl="6" marL="182880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ts val="2590"/>
              <a:buChar char="●"/>
            </a:pPr>
            <a:r>
              <a:rPr lang="ca-ES" sz="2590">
                <a:latin typeface="Calibri"/>
                <a:ea typeface="Calibri"/>
                <a:cs typeface="Calibri"/>
                <a:sym typeface="Calibri"/>
              </a:rPr>
              <a:t>6è A, dimarts de 9:30 a 10:30</a:t>
            </a:r>
            <a:endParaRPr/>
          </a:p>
          <a:p>
            <a:pPr indent="-228600" lvl="6" marL="182880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ts val="2590"/>
              <a:buChar char="●"/>
            </a:pPr>
            <a:r>
              <a:rPr lang="ca-ES" sz="2590">
                <a:latin typeface="Calibri"/>
                <a:ea typeface="Calibri"/>
                <a:cs typeface="Calibri"/>
                <a:sym typeface="Calibri"/>
              </a:rPr>
              <a:t>6è B, dimarts de 11:30 a 12:30</a:t>
            </a:r>
            <a:endParaRPr/>
          </a:p>
          <a:p>
            <a:pPr indent="0" lvl="0" marL="320040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t/>
            </a:r>
            <a:endParaRPr sz="268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ca-E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ENS COMUNIQUEM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0312" y="351028"/>
            <a:ext cx="1439863" cy="11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/>
          <p:nvPr>
            <p:ph idx="1" type="body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A través de la aplicació TPV escola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Via agenda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Classroom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Cartellera de l’entrada.</a:t>
            </a:r>
            <a:endParaRPr sz="20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Noodes d’escola : </a:t>
            </a:r>
            <a:r>
              <a:rPr lang="ca-E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https://agora.xtec.cat/esc-camidelcros/</a:t>
            </a:r>
            <a:endParaRPr sz="20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Xarxes socials:</a:t>
            </a:r>
            <a:endParaRPr sz="20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Facebook: Escola Camí del Cros</a:t>
            </a:r>
            <a:endParaRPr sz="20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Twitter: @CamidelCros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Instagram: @camidelcros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1" lang="ca-ES" sz="2400">
                <a:latin typeface="Calibri"/>
                <a:ea typeface="Calibri"/>
                <a:cs typeface="Calibri"/>
                <a:sym typeface="Calibri"/>
              </a:rPr>
              <a:t>Telèfon de contacte de l’escola: </a:t>
            </a: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634800143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42" name="Google Shape;142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ca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ALTRES VIES DE COMUNICACIÓ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3E3D2D"/>
              </a:buClr>
              <a:buSzPts val="3000"/>
              <a:buFont typeface="Calibri"/>
              <a:buChar char="●"/>
            </a:pPr>
            <a:r>
              <a:rPr b="1"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Setembre: 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de 9:00 a 13:00</a:t>
            </a:r>
            <a:endParaRPr sz="30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3E3D2D"/>
              </a:buClr>
              <a:buSzPts val="3000"/>
              <a:buFont typeface="Calibri"/>
              <a:buChar char="●"/>
            </a:pPr>
            <a:r>
              <a:rPr b="1"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A partir d’octubre: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les franges horàries seran:</a:t>
            </a:r>
            <a:endParaRPr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Sessió 1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de 9:00h a 10:30h</a:t>
            </a:r>
            <a:endParaRPr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Pati 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de 10:30h a 11:00h</a:t>
            </a:r>
            <a:endParaRPr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Sessió 2 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d’11:00h a 12:30h </a:t>
            </a:r>
            <a:endParaRPr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Sessió 3 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de 15:00h a 16:30h.</a:t>
            </a:r>
            <a:endParaRPr/>
          </a:p>
          <a:p>
            <a:pPr indent="-419100" lvl="0" marL="457200" rtl="0" algn="l">
              <a:spcBef>
                <a:spcPts val="40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Plantilla amb horari a l’agenda i per casa. S’ha de mirar el que li toca fer cada dia i portar el que calgui.</a:t>
            </a:r>
            <a:endParaRPr b="1" sz="30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446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148" name="Google Shape;148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ca-ES" sz="4000">
                <a:latin typeface="Calibri"/>
                <a:ea typeface="Calibri"/>
                <a:cs typeface="Calibri"/>
                <a:sym typeface="Calibri"/>
              </a:rPr>
              <a:t>HORARIS</a:t>
            </a:r>
            <a:endParaRPr/>
          </a:p>
        </p:txBody>
      </p:sp>
      <p:pic>
        <p:nvPicPr>
          <p:cNvPr descr="untitled.png" id="149" name="Google Shape;14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288" y="265510"/>
            <a:ext cx="1152128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7"/>
              <a:buChar char="●"/>
            </a:pPr>
            <a:r>
              <a:rPr lang="ca-ES" sz="2805">
                <a:latin typeface="Calibri"/>
                <a:ea typeface="Calibri"/>
                <a:cs typeface="Calibri"/>
                <a:sym typeface="Calibri"/>
              </a:rPr>
              <a:t>L’assistència és obligatòria, en cas d’absència cal portar  justificant o justificar-ho a l’agenda per escrit. 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805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907"/>
              <a:buChar char="●"/>
            </a:pPr>
            <a:r>
              <a:rPr lang="ca-ES" sz="2805">
                <a:latin typeface="Calibri"/>
                <a:ea typeface="Calibri"/>
                <a:cs typeface="Calibri"/>
                <a:sym typeface="Calibri"/>
              </a:rPr>
              <a:t>Cal arribar puntualment a l’escola. Es portarà un registre d’absències i retards. 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805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907"/>
              <a:buChar char="●"/>
            </a:pPr>
            <a:r>
              <a:rPr lang="ca-ES" sz="2805">
                <a:latin typeface="Calibri"/>
                <a:ea typeface="Calibri"/>
                <a:cs typeface="Calibri"/>
                <a:sym typeface="Calibri"/>
              </a:rPr>
              <a:t>A la tercera vegada que un alumne arribi passades les 9:10h sense  cap justificació per escrit, es quedarà fora de l’aula la primera sessió.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805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907"/>
              <a:buChar char="●"/>
            </a:pPr>
            <a:r>
              <a:rPr lang="ca-ES" sz="2805">
                <a:latin typeface="Calibri"/>
                <a:ea typeface="Calibri"/>
                <a:cs typeface="Calibri"/>
                <a:sym typeface="Calibri"/>
              </a:rPr>
              <a:t> Els horaris d’obertura del centre seran a les 8:55h i a les 14:55h.</a:t>
            </a:r>
            <a:endParaRPr/>
          </a:p>
          <a:p>
            <a:pPr indent="-13491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907"/>
              <a:buNone/>
            </a:pPr>
            <a:r>
              <a:t/>
            </a:r>
            <a:endParaRPr sz="2805">
              <a:latin typeface="Calibri"/>
              <a:ea typeface="Calibri"/>
              <a:cs typeface="Calibri"/>
              <a:sym typeface="Calibri"/>
            </a:endParaRPr>
          </a:p>
          <a:p>
            <a:pPr indent="-156931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61"/>
              <a:buNone/>
            </a:pPr>
            <a:r>
              <a:t/>
            </a:r>
            <a:endParaRPr sz="2295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t/>
            </a:r>
            <a:endParaRPr/>
          </a:p>
        </p:txBody>
      </p:sp>
      <p:sp>
        <p:nvSpPr>
          <p:cNvPr id="156" name="Google Shape;156;p10"/>
          <p:cNvSpPr txBox="1"/>
          <p:nvPr/>
        </p:nvSpPr>
        <p:spPr>
          <a:xfrm>
            <a:off x="457200" y="273050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i="0" lang="ca-ES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61"/>
              <a:buChar char="●"/>
            </a:pPr>
            <a:r>
              <a:rPr lang="ca-ES" sz="2590">
                <a:latin typeface="Calibri"/>
                <a:ea typeface="Calibri"/>
                <a:cs typeface="Calibri"/>
                <a:sym typeface="Calibri"/>
              </a:rPr>
              <a:t>És el vehicle de comunicació entre l’escola i la família.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59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61"/>
              <a:buChar char="●"/>
            </a:pPr>
            <a:r>
              <a:rPr lang="ca-ES" sz="2590">
                <a:latin typeface="Calibri"/>
                <a:ea typeface="Calibri"/>
                <a:cs typeface="Calibri"/>
                <a:sym typeface="Calibri"/>
              </a:rPr>
              <a:t>Apuntem les feines, controls i els materials a dur.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59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61"/>
              <a:buChar char="●"/>
            </a:pPr>
            <a:r>
              <a:rPr lang="ca-ES" sz="2590">
                <a:latin typeface="Calibri"/>
                <a:ea typeface="Calibri"/>
                <a:cs typeface="Calibri"/>
                <a:sym typeface="Calibri"/>
              </a:rPr>
              <a:t>Hi posem les hores d’entrevista i comunicacions importants.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59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61"/>
              <a:buChar char="●"/>
            </a:pPr>
            <a:r>
              <a:rPr lang="ca-ES" sz="2590">
                <a:latin typeface="Calibri"/>
                <a:ea typeface="Calibri"/>
                <a:cs typeface="Calibri"/>
                <a:sym typeface="Calibri"/>
              </a:rPr>
              <a:t>Les faltes d’assistència i retard es justifiquen per escrit a l’agenda.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59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61"/>
              <a:buChar char="●"/>
            </a:pPr>
            <a:r>
              <a:rPr lang="ca-ES" sz="2590">
                <a:latin typeface="Calibri"/>
                <a:ea typeface="Calibri"/>
                <a:cs typeface="Calibri"/>
                <a:sym typeface="Calibri"/>
              </a:rPr>
              <a:t>S’ha de </a:t>
            </a:r>
            <a:r>
              <a:rPr b="1" lang="ca-ES" sz="2590">
                <a:latin typeface="Calibri"/>
                <a:ea typeface="Calibri"/>
                <a:cs typeface="Calibri"/>
                <a:sym typeface="Calibri"/>
              </a:rPr>
              <a:t>revisar cada dia</a:t>
            </a:r>
            <a:r>
              <a:rPr lang="ca-ES" sz="2590">
                <a:latin typeface="Calibri"/>
                <a:ea typeface="Calibri"/>
                <a:cs typeface="Calibri"/>
                <a:sym typeface="Calibri"/>
              </a:rPr>
              <a:t>, i cal signar les notificacions, si n’hi ha...</a:t>
            </a:r>
            <a:endParaRPr sz="2590">
              <a:latin typeface="Calibri"/>
              <a:ea typeface="Calibri"/>
              <a:cs typeface="Calibri"/>
              <a:sym typeface="Calibri"/>
            </a:endParaRPr>
          </a:p>
          <a:p>
            <a:pPr indent="-148210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98"/>
              <a:buNone/>
            </a:pPr>
            <a:r>
              <a:t/>
            </a:r>
            <a:endParaRPr sz="2497"/>
          </a:p>
        </p:txBody>
      </p:sp>
      <p:sp>
        <p:nvSpPr>
          <p:cNvPr id="162" name="Google Shape;16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t/>
            </a:r>
            <a:endParaRPr/>
          </a:p>
        </p:txBody>
      </p:sp>
      <p:sp>
        <p:nvSpPr>
          <p:cNvPr id="163" name="Google Shape;163;p11"/>
          <p:cNvSpPr txBox="1"/>
          <p:nvPr/>
        </p:nvSpPr>
        <p:spPr>
          <a:xfrm>
            <a:off x="457200" y="273050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b="1" i="0" lang="ca-ES" sz="4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             ÚS DE L’AGENDA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genda.jpg" id="164" name="Google Shape;16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6735" y="1916832"/>
            <a:ext cx="1707265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currencia">
  <a:themeElements>
    <a:clrScheme name="Concurrencia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Prof</dc:creator>
</cp:coreProperties>
</file>