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  <p:sldMasterId id="214748366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</p:sldIdLst>
  <p:sldSz cy="6858000" cx="9144000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34" roundtripDataSignature="AMtx7mj4rV2iMWlwfDNaxWY1eNXlA2DA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1FBD24E-4B73-4FD4-A5F8-4DB87411536E}">
  <a:tblStyle styleId="{B1FBD24E-4B73-4FD4-A5F8-4DB87411536E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11" Type="http://schemas.openxmlformats.org/officeDocument/2006/relationships/slide" Target="slides/slide4.xml"/><Relationship Id="rId33" Type="http://schemas.openxmlformats.org/officeDocument/2006/relationships/slide" Target="slides/slide26.xml"/><Relationship Id="rId10" Type="http://schemas.openxmlformats.org/officeDocument/2006/relationships/slide" Target="slides/slide3.xml"/><Relationship Id="rId32" Type="http://schemas.openxmlformats.org/officeDocument/2006/relationships/slide" Target="slides/slide25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34" Type="http://customschemas.google.com/relationships/presentationmetadata" Target="metadata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2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4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4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5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5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6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6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7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7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8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9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9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0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0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2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2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4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4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5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25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6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26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7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27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149f21f5bf4_0_0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g149f21f5bf4_0_0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495b925c4a_0_3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g1495b925c4a_0_3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6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7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8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9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0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0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2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2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2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3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3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3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3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43"/>
          <p:cNvSpPr txBox="1"/>
          <p:nvPr>
            <p:ph idx="4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4"/>
          <p:cNvSpPr txBox="1"/>
          <p:nvPr>
            <p:ph idx="1"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44"/>
          <p:cNvSpPr txBox="1"/>
          <p:nvPr>
            <p:ph idx="2"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44"/>
          <p:cNvSpPr txBox="1"/>
          <p:nvPr>
            <p:ph idx="3"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4"/>
          <p:cNvSpPr txBox="1"/>
          <p:nvPr>
            <p:ph idx="4"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44"/>
          <p:cNvSpPr txBox="1"/>
          <p:nvPr>
            <p:ph idx="5"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44"/>
          <p:cNvSpPr txBox="1"/>
          <p:nvPr>
            <p:ph idx="6"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5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45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6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7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7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7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8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9"/>
          <p:cNvSpPr txBox="1"/>
          <p:nvPr>
            <p:ph idx="1"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0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50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50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50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4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51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51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51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2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52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52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52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3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53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53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54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54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54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54"/>
          <p:cNvSpPr txBox="1"/>
          <p:nvPr>
            <p:ph idx="4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5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55"/>
          <p:cNvSpPr txBox="1"/>
          <p:nvPr>
            <p:ph idx="1"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55"/>
          <p:cNvSpPr txBox="1"/>
          <p:nvPr>
            <p:ph idx="2"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55"/>
          <p:cNvSpPr txBox="1"/>
          <p:nvPr>
            <p:ph idx="3"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55"/>
          <p:cNvSpPr txBox="1"/>
          <p:nvPr>
            <p:ph idx="4"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55"/>
          <p:cNvSpPr txBox="1"/>
          <p:nvPr>
            <p:ph idx="5"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55"/>
          <p:cNvSpPr txBox="1"/>
          <p:nvPr>
            <p:ph idx="6"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5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5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6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6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7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8"/>
          <p:cNvSpPr txBox="1"/>
          <p:nvPr>
            <p:ph idx="1"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9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9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9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9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0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0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0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0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1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1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41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6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6.jpg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oogle Shape;6;p28"/>
          <p:cNvCxnSpPr/>
          <p:nvPr/>
        </p:nvCxnSpPr>
        <p:spPr>
          <a:xfrm>
            <a:off x="-9000" y="5787720"/>
            <a:ext cx="3405240" cy="1084320"/>
          </a:xfrm>
          <a:prstGeom prst="straightConnector1">
            <a:avLst/>
          </a:prstGeom>
          <a:noFill/>
          <a:ln cap="flat" cmpd="sng" w="12050">
            <a:solidFill>
              <a:srgbClr val="A75500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7" name="Google Shape;7;p28"/>
          <p:cNvSpPr/>
          <p:nvPr/>
        </p:nvSpPr>
        <p:spPr>
          <a:xfrm>
            <a:off x="0" y="4664160"/>
            <a:ext cx="9150120" cy="360"/>
          </a:xfrm>
          <a:prstGeom prst="rtTriangle">
            <a:avLst/>
          </a:prstGeom>
          <a:gradFill>
            <a:gsLst>
              <a:gs pos="0">
                <a:srgbClr val="9D5000"/>
              </a:gs>
              <a:gs pos="100000">
                <a:srgbClr val="FF8E4F"/>
              </a:gs>
            </a:gsLst>
            <a:lin ang="3000000" scaled="0"/>
          </a:gradFill>
          <a:ln>
            <a:noFill/>
          </a:ln>
          <a:effectLst>
            <a:outerShdw blurRad="50800" rotWithShape="0" dir="5400000" dist="3816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" name="Google Shape;8;p28"/>
          <p:cNvGrpSpPr/>
          <p:nvPr/>
        </p:nvGrpSpPr>
        <p:grpSpPr>
          <a:xfrm>
            <a:off x="-3600" y="4952880"/>
            <a:ext cx="9147600" cy="1911240"/>
            <a:chOff x="-3600" y="4952880"/>
            <a:chExt cx="9147600" cy="1911240"/>
          </a:xfrm>
        </p:grpSpPr>
        <p:sp>
          <p:nvSpPr>
            <p:cNvPr id="9" name="Google Shape;9;p28"/>
            <p:cNvSpPr/>
            <p:nvPr/>
          </p:nvSpPr>
          <p:spPr>
            <a:xfrm>
              <a:off x="1687680" y="4952880"/>
              <a:ext cx="7455240" cy="487080"/>
            </a:xfrm>
            <a:custGeom>
              <a:rect b="b" l="l" r="r" t="t"/>
              <a:pathLst>
                <a:path extrusionOk="0" h="367" w="469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FBB597">
                <a:alpha val="40000"/>
              </a:srgbClr>
            </a:solidFill>
            <a:ln>
              <a:noFill/>
            </a:ln>
          </p:spPr>
        </p:sp>
        <p:sp>
          <p:nvSpPr>
            <p:cNvPr id="10" name="Google Shape;10;p28"/>
            <p:cNvSpPr/>
            <p:nvPr/>
          </p:nvSpPr>
          <p:spPr>
            <a:xfrm>
              <a:off x="35280" y="5237640"/>
              <a:ext cx="9107640" cy="787680"/>
            </a:xfrm>
            <a:custGeom>
              <a:rect b="b" l="l" r="r" t="t"/>
              <a:pathLst>
                <a:path extrusionOk="0" h="528" w="576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11" name="Google Shape;11;p28"/>
            <p:cNvSpPr/>
            <p:nvPr/>
          </p:nvSpPr>
          <p:spPr>
            <a:xfrm>
              <a:off x="0" y="5001120"/>
              <a:ext cx="9142920" cy="1863000"/>
            </a:xfrm>
            <a:custGeom>
              <a:rect b="b" l="l" r="r" t="t"/>
              <a:pathLst>
                <a:path extrusionOk="0" h="1248" w="576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">
                <a:alphaModFix amt="50000"/>
              </a:blip>
              <a:tile algn="tl" flip="none" tx="0" sx="100000" ty="0" sy="100000"/>
            </a:blipFill>
            <a:ln>
              <a:noFill/>
            </a:ln>
            <a:effectLst>
              <a:outerShdw blurRad="50800" rotWithShape="0" dir="5400000" dist="38160">
                <a:srgbClr val="000000">
                  <a:alpha val="34901"/>
                </a:srgbClr>
              </a:outerShdw>
            </a:effectLst>
          </p:spPr>
        </p:sp>
        <p:cxnSp>
          <p:nvCxnSpPr>
            <p:cNvPr id="12" name="Google Shape;12;p28"/>
            <p:cNvCxnSpPr/>
            <p:nvPr/>
          </p:nvCxnSpPr>
          <p:spPr>
            <a:xfrm>
              <a:off x="-3600" y="4997520"/>
              <a:ext cx="9147600" cy="790200"/>
            </a:xfrm>
            <a:prstGeom prst="straightConnector1">
              <a:avLst/>
            </a:prstGeom>
            <a:noFill/>
            <a:ln cap="flat" cmpd="sng" w="12050">
              <a:solidFill>
                <a:srgbClr val="A75500"/>
              </a:solidFill>
              <a:prstDash val="solid"/>
              <a:miter lim="8000"/>
              <a:headEnd len="sm" w="sm" type="none"/>
              <a:tailEnd len="sm" w="sm" type="none"/>
            </a:ln>
            <a:effectLst>
              <a:outerShdw blurRad="40000" rotWithShape="0" dir="5400000" dist="20000">
                <a:srgbClr val="000000">
                  <a:alpha val="37647"/>
                </a:srgbClr>
              </a:outerShdw>
            </a:effectLst>
          </p:spPr>
        </p:cxnSp>
      </p:grpSp>
      <p:sp>
        <p:nvSpPr>
          <p:cNvPr id="13" name="Google Shape;13;p28"/>
          <p:cNvSpPr txBox="1"/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4" name="Google Shape;14;p28"/>
          <p:cNvSpPr txBox="1"/>
          <p:nvPr>
            <p:ph idx="1"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0"/>
          <p:cNvSpPr/>
          <p:nvPr/>
        </p:nvSpPr>
        <p:spPr>
          <a:xfrm>
            <a:off x="499320" y="5945040"/>
            <a:ext cx="4939560" cy="920160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FBB597">
              <a:alpha val="40000"/>
            </a:srgbClr>
          </a:solidFill>
          <a:ln>
            <a:noFill/>
          </a:ln>
        </p:spPr>
      </p:sp>
      <p:sp>
        <p:nvSpPr>
          <p:cNvPr id="65" name="Google Shape;65;p30"/>
          <p:cNvSpPr/>
          <p:nvPr/>
        </p:nvSpPr>
        <p:spPr>
          <a:xfrm>
            <a:off x="485640" y="5938920"/>
            <a:ext cx="3689280" cy="93240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</p:sp>
      <p:sp>
        <p:nvSpPr>
          <p:cNvPr id="66" name="Google Shape;66;p30"/>
          <p:cNvSpPr/>
          <p:nvPr/>
        </p:nvSpPr>
        <p:spPr>
          <a:xfrm>
            <a:off x="-6120" y="5791320"/>
            <a:ext cx="3401280" cy="1079640"/>
          </a:xfrm>
          <a:prstGeom prst="rtTriangle">
            <a:avLst/>
          </a:prstGeom>
          <a:blipFill rotWithShape="1">
            <a:blip r:embed="rId1">
              <a:alphaModFix amt="50000"/>
            </a:blip>
            <a:tile algn="tl" flip="none" tx="0" sx="100000" ty="0" sy="100000"/>
          </a:blipFill>
          <a:ln>
            <a:noFill/>
          </a:ln>
          <a:effectLst>
            <a:outerShdw blurRad="50800" rotWithShape="0" dir="5400000" dist="38160">
              <a:srgbClr val="000000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7" name="Google Shape;67;p30"/>
          <p:cNvCxnSpPr/>
          <p:nvPr/>
        </p:nvCxnSpPr>
        <p:spPr>
          <a:xfrm>
            <a:off x="-9000" y="5787720"/>
            <a:ext cx="3405240" cy="1084320"/>
          </a:xfrm>
          <a:prstGeom prst="straightConnector1">
            <a:avLst/>
          </a:prstGeom>
          <a:noFill/>
          <a:ln cap="flat" cmpd="sng" w="12050">
            <a:solidFill>
              <a:srgbClr val="A75500"/>
            </a:solidFill>
            <a:prstDash val="solid"/>
            <a:miter lim="8000"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68" name="Google Shape;68;p30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Google Shape;69;p30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indent="-228600" lvl="1" marL="914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-228600" lvl="2" marL="1371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-228600" lvl="3" marL="1828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-228600" lvl="4" marL="22860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jpg"/><Relationship Id="rId4" Type="http://schemas.openxmlformats.org/officeDocument/2006/relationships/image" Target="../media/image1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9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5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"/>
          <p:cNvSpPr/>
          <p:nvPr/>
        </p:nvSpPr>
        <p:spPr>
          <a:xfrm>
            <a:off x="1259640" y="332640"/>
            <a:ext cx="6333480" cy="1438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b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8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REUNIÓ D</a:t>
            </a:r>
            <a:r>
              <a:rPr b="1" lang="ca-ES" sz="48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’AULA DE 1r</a:t>
            </a:r>
            <a:endParaRPr b="1" sz="4800">
              <a:solidFill>
                <a:srgbClr val="32323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48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CURS 22-23</a:t>
            </a:r>
            <a:r>
              <a:rPr b="1" i="0" lang="ca-ES" sz="48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3" name="Google Shape;12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640" y="2061000"/>
            <a:ext cx="3167280" cy="4223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68000" y="2781000"/>
            <a:ext cx="4642920" cy="164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/>
          <p:nvPr/>
        </p:nvSpPr>
        <p:spPr>
          <a:xfrm>
            <a:off x="179640" y="1481400"/>
            <a:ext cx="850608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-254879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1618"/>
              <a:buFont typeface="Noto Sans Symbols"/>
              <a:buChar char="🞂"/>
            </a:pPr>
            <a:r>
              <a:rPr b="0" i="0" lang="ca-ES" sz="238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És el vehicle de comunicació entre l’escola i la família.</a:t>
            </a:r>
            <a:endParaRPr b="0" i="0" sz="23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3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618"/>
              <a:buFont typeface="Noto Sans Symbols"/>
              <a:buChar char="🞂"/>
            </a:pPr>
            <a:r>
              <a:rPr b="0" i="0" lang="ca-ES" sz="238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Apuntem les feines , recordem les sortides  i els materials a dur.</a:t>
            </a:r>
            <a:endParaRPr b="0" i="0" sz="23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3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618"/>
              <a:buFont typeface="Noto Sans Symbols"/>
              <a:buChar char="🞂"/>
            </a:pPr>
            <a:r>
              <a:rPr b="0" i="0" lang="ca-ES" sz="238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 posem les hores d’entrevista i comunicacions importants.</a:t>
            </a:r>
            <a:endParaRPr b="0" i="0" sz="23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3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618"/>
              <a:buFont typeface="Noto Sans Symbols"/>
              <a:buChar char="🞂"/>
            </a:pPr>
            <a:r>
              <a:rPr b="0" i="0" lang="ca-ES" sz="238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Les faltes d’assistència i retard es justifiquen per escrit a l’agenda.</a:t>
            </a:r>
            <a:endParaRPr b="0" i="0" sz="23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3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618"/>
              <a:buFont typeface="Noto Sans Symbols"/>
              <a:buChar char="🞂"/>
            </a:pPr>
            <a:r>
              <a:rPr b="0" i="0" lang="ca-ES" sz="238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S’ha de revisar cada dia, i cal signar les notificacions, si n’hi ha... Si  ens feu un escrit, recordeu al nen/a que ens l’ensenyi. </a:t>
            </a:r>
            <a:endParaRPr b="0" i="0" sz="23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3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38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1"/>
          <p:cNvSpPr/>
          <p:nvPr/>
        </p:nvSpPr>
        <p:spPr>
          <a:xfrm>
            <a:off x="457200" y="272880"/>
            <a:ext cx="8228520" cy="1141920"/>
          </a:xfrm>
          <a:prstGeom prst="rect">
            <a:avLst/>
          </a:prstGeom>
          <a:solidFill>
            <a:srgbClr val="F9B266"/>
          </a:solidFill>
          <a:ln>
            <a:noFill/>
          </a:ln>
        </p:spPr>
        <p:txBody>
          <a:bodyPr anchorCtr="0" anchor="ctr" bIns="45000" lIns="90000" spcFirstLastPara="1" rIns="90000" wrap="square" tIns="450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1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                  ÚS DE L’AGENDA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genda.jpg" id="187" name="Google Shape;187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56360" y="5517360"/>
            <a:ext cx="975600" cy="1110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2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0" lvl="0" marL="109799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18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481"/>
              <a:buFont typeface="Noto Sans Symbols"/>
              <a:buChar char="🞂"/>
            </a:pPr>
            <a:r>
              <a:rPr b="0" i="0" lang="ca-ES" sz="2178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 material d’ús habitual serà individual</a:t>
            </a:r>
            <a:r>
              <a:rPr lang="ca-ES" sz="2178"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217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17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481"/>
              <a:buFont typeface="Noto Sans Symbols"/>
              <a:buChar char="🞂"/>
            </a:pPr>
            <a:r>
              <a:rPr b="0" i="0" lang="ca-ES" sz="2178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 material d’ús menys freqüent és comunitari (retoladors, regle, etc.). Han de respectar-lo. </a:t>
            </a:r>
            <a:r>
              <a:rPr b="0" i="0" lang="ca-ES" sz="21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 haver pagat la quota de material comú. </a:t>
            </a:r>
            <a:endParaRPr b="0" i="0" sz="217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17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481"/>
              <a:buFont typeface="Noto Sans Symbols"/>
              <a:buChar char="🞂"/>
            </a:pPr>
            <a:r>
              <a:rPr b="0" i="0" lang="ca-ES" sz="2178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 cas d’haver-ne  fet un mal ús, la família es farà càrrec de la despesa del material.</a:t>
            </a:r>
            <a:endParaRPr b="0" i="0" sz="217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6119" lvl="0" marL="457200" marR="0" rtl="0" algn="l">
              <a:lnSpc>
                <a:spcPct val="80000"/>
              </a:lnSpc>
              <a:spcBef>
                <a:spcPts val="601"/>
              </a:spcBef>
              <a:spcAft>
                <a:spcPts val="0"/>
              </a:spcAft>
              <a:buNone/>
            </a:pPr>
            <a:r>
              <a:t/>
            </a:r>
            <a:endParaRPr b="0" i="0" sz="217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6119" lvl="0" marL="457200" marR="0" rtl="0" algn="l">
              <a:lnSpc>
                <a:spcPct val="80000"/>
              </a:lnSpc>
              <a:spcBef>
                <a:spcPts val="601"/>
              </a:spcBef>
              <a:spcAft>
                <a:spcPts val="0"/>
              </a:spcAft>
              <a:buNone/>
            </a:pPr>
            <a:r>
              <a:rPr b="0" i="0" lang="ca-ES" sz="1848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  <a:endParaRPr b="0" i="0" sz="18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2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1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MATERIAL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"/>
          <p:cNvSpPr/>
          <p:nvPr/>
        </p:nvSpPr>
        <p:spPr>
          <a:xfrm>
            <a:off x="457200" y="1176600"/>
            <a:ext cx="8228400" cy="45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53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50"/>
              <a:buFont typeface="Noto Sans Symbols"/>
              <a:buChar char="🞂"/>
            </a:pPr>
            <a:r>
              <a:rPr b="0" i="0" lang="ca-ES" sz="27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l’escola NO es pot portar cap tipus d’aparells electrònics, diners, joguines, cromos, vambes de rodes, </a:t>
            </a:r>
            <a:r>
              <a:rPr lang="ca-ES" sz="2720">
                <a:latin typeface="Calibri"/>
                <a:ea typeface="Calibri"/>
                <a:cs typeface="Calibri"/>
                <a:sym typeface="Calibri"/>
              </a:rPr>
              <a:t>bambes</a:t>
            </a:r>
            <a:r>
              <a:rPr b="0" i="0" lang="ca-ES" sz="27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amb llums...</a:t>
            </a:r>
            <a:endParaRPr b="0" i="0" sz="272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2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50"/>
              <a:buFont typeface="Noto Sans Symbols"/>
              <a:buChar char="🞂"/>
            </a:pPr>
            <a:r>
              <a:rPr b="0" i="0" lang="ca-ES" sz="27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es troba algun d’aquests objectes es portarà a direcció i l’hauran de venir a recollir els pares.</a:t>
            </a:r>
            <a:endParaRPr b="0" i="0" sz="272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2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50"/>
              <a:buFont typeface="Noto Sans Symbols"/>
              <a:buChar char="🞂"/>
            </a:pPr>
            <a:r>
              <a:rPr b="0" i="0" lang="ca-ES" sz="27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Aniversaris: no es pot portar menjar que no sigui comprat. P</a:t>
            </a:r>
            <a:r>
              <a:rPr lang="ca-ES" sz="2720">
                <a:latin typeface="Calibri"/>
                <a:ea typeface="Calibri"/>
                <a:cs typeface="Calibri"/>
                <a:sym typeface="Calibri"/>
              </a:rPr>
              <a:t>ortar-ho divendres de la setmana que fa anys.</a:t>
            </a:r>
            <a:endParaRPr b="0" i="0" sz="272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2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50"/>
              <a:buFont typeface="Noto Sans Symbols"/>
              <a:buChar char="🞂"/>
            </a:pPr>
            <a:r>
              <a:rPr b="0" i="0" lang="ca-ES" sz="272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es poden donar les targetes d’invitació dins de la classe.</a:t>
            </a:r>
            <a:endParaRPr b="0" i="0" sz="272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4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ca-ES" sz="28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ANIVERSARIS,</a:t>
            </a:r>
            <a:br>
              <a:rPr b="0" i="0" lang="ca-E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ca-E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APARELLS ELECTRÒNICS, JOGUINES, DINERS 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3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-254879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1904"/>
              <a:buFont typeface="Noto Sans Symbols"/>
              <a:buChar char="🞂"/>
            </a:pPr>
            <a:r>
              <a:rPr b="0" i="0" lang="ca-E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Els divendres portaran la carpeta groga amb els deures i un llibre de lectura.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904"/>
              <a:buFont typeface="Noto Sans Symbols"/>
              <a:buChar char="🞂"/>
            </a:pPr>
            <a:r>
              <a:rPr b="0" i="0" lang="ca-E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Els dilluns s’han de portar els deures fets dins la carpeta i hauran de tornar el llibre de lectura.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904"/>
              <a:buFont typeface="Noto Sans Symbols"/>
              <a:buChar char="🞂"/>
            </a:pPr>
            <a:r>
              <a:rPr b="0" i="0" lang="ca-E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S’ha de llegir cada dia.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904"/>
              <a:buFont typeface="Noto Sans Symbols"/>
              <a:buChar char="🞂"/>
            </a:pPr>
            <a:r>
              <a:rPr b="0" i="0" lang="ca-E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És important que facin els deures sols i després els reviseu. 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9799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9799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9799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3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0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DEURES 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s://encrypted-tbn1.gstatic.com/images?q=tbn:ANd9GcTQUnd7uA1pwqpEk6DT93JbvVxeZyDwZeZ152rCo2FOg2QVg_70EQ" id="206" name="Google Shape;20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5680" y="274680"/>
            <a:ext cx="1460880" cy="1194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5"/>
          <p:cNvSpPr/>
          <p:nvPr/>
        </p:nvSpPr>
        <p:spPr>
          <a:xfrm>
            <a:off x="457200" y="1481400"/>
            <a:ext cx="8228520" cy="5109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-254879" lvl="0" marL="36576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1173"/>
              <a:buFont typeface="Noto Sans Symbols"/>
              <a:buChar char="🞂"/>
            </a:pPr>
            <a:r>
              <a:rPr b="1" i="0" lang="ca-ES" sz="1725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HIGIENE I SALUT: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1725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1725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 Cal venir net a l’escola.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173"/>
              <a:buFont typeface="Noto Sans Symbols"/>
              <a:buChar char="⭶"/>
            </a:pPr>
            <a:r>
              <a:rPr b="0" i="0" lang="ca-ES" sz="1725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venir a escola quan tingui: febre, diarrea, erupcions contagioses, polls i llémenes.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173"/>
              <a:buFont typeface="Noto Sans Symbols"/>
              <a:buChar char="⭶"/>
            </a:pPr>
            <a:r>
              <a:rPr b="0" i="0" lang="ca-ES" sz="1725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Administració de medicaments amb recepta mèdica i autorització signada.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173"/>
              <a:buFont typeface="Noto Sans Symbols"/>
              <a:buChar char="⭶"/>
            </a:pPr>
            <a:r>
              <a:rPr b="0" i="0" lang="ca-ES" sz="1725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Autorització administració paracetamol (signatura digital).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173"/>
              <a:buFont typeface="Noto Sans Symbols"/>
              <a:buChar char="⭶"/>
            </a:pPr>
            <a:r>
              <a:rPr b="0" i="0" lang="ca-ES" sz="1725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cobertura mèdica dels alumnes és la mateixa que les famílies.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173"/>
              <a:buFont typeface="Noto Sans Symbols"/>
              <a:buChar char="⭶"/>
            </a:pPr>
            <a:r>
              <a:rPr b="0" i="0" lang="ca-ES" sz="1725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Portar dues caixes de mocadors de paper i dos rotlles de paper de cuina.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173"/>
              <a:buFont typeface="Noto Sans Symbols"/>
              <a:buChar char="⭶"/>
            </a:pPr>
            <a:r>
              <a:rPr b="0" i="0" lang="ca-ES" sz="1725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Esmorzars:                     Dimarts i dijous fruita. 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1725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Dilluns i dimecres entrepà.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600200" marR="0" rtl="0" algn="l">
              <a:lnSpc>
                <a:spcPct val="80000"/>
              </a:lnSpc>
              <a:spcBef>
                <a:spcPts val="349"/>
              </a:spcBef>
              <a:spcAft>
                <a:spcPts val="0"/>
              </a:spcAft>
              <a:buNone/>
            </a:pPr>
            <a:r>
              <a:rPr b="0" i="0" lang="ca-ES" sz="1725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Divendres lliure.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600200" marR="0" rtl="0" algn="l">
              <a:lnSpc>
                <a:spcPct val="80000"/>
              </a:lnSpc>
              <a:spcBef>
                <a:spcPts val="349"/>
              </a:spcBef>
              <a:spcAft>
                <a:spcPts val="0"/>
              </a:spcAft>
              <a:buNone/>
            </a:pPr>
            <a:r>
              <a:rPr b="0" i="0" lang="ca-ES" sz="1725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</a:t>
            </a:r>
            <a:r>
              <a:rPr b="1" i="0" lang="ca-ES" sz="1725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Sempre dins d’una carmanyola.</a:t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6002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1725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15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1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HÀBITS SALUDABLES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3" name="Google Shape;21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6360" y="5070208"/>
            <a:ext cx="1959120" cy="1311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6"/>
          <p:cNvSpPr/>
          <p:nvPr/>
        </p:nvSpPr>
        <p:spPr>
          <a:xfrm>
            <a:off x="457200" y="1481400"/>
            <a:ext cx="8228520" cy="4538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632"/>
              <a:buFont typeface="Noto Sans Symbols"/>
              <a:buChar char="🞂"/>
            </a:pPr>
            <a:r>
              <a:rPr b="1" i="0" lang="ca-ES" sz="24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NORMES: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És important el seu compliment per tal d’aprendre a viure en societat. Estan escrites a l’agenda.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632"/>
              <a:buFont typeface="Noto Sans Symbols"/>
              <a:buChar char="🞂"/>
            </a:pPr>
            <a:r>
              <a:rPr b="1" i="0" lang="ca-ES" sz="24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AUTONOMIA: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Ajudar els vostres fills a preparar-se  la motxilla d’E.F (bossa amb tovallola petita i samarreta de recanvi)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Fer-los responsables de portar el material i els deures.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6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1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HÀBITS I NORMES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7"/>
          <p:cNvSpPr/>
          <p:nvPr/>
        </p:nvSpPr>
        <p:spPr>
          <a:xfrm>
            <a:off x="685800" y="188640"/>
            <a:ext cx="7771320" cy="790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b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ca-ES" sz="36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BIBLIOTECA</a:t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17"/>
          <p:cNvSpPr/>
          <p:nvPr/>
        </p:nvSpPr>
        <p:spPr>
          <a:xfrm>
            <a:off x="755640" y="1124640"/>
            <a:ext cx="7015680" cy="4512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45700" spcFirstLastPara="1" rIns="45700" wrap="square" tIns="45000">
            <a:normAutofit/>
          </a:bodyPr>
          <a:lstStyle/>
          <a:p>
            <a:pPr indent="-45612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1904"/>
              <a:buFont typeface="Arial"/>
              <a:buChar char="•"/>
            </a:pPr>
            <a:r>
              <a:rPr b="0" i="0" lang="ca-E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 haurà una biblioteca de préstec d’aula.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612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904"/>
              <a:buFont typeface="Arial"/>
              <a:buChar char="•"/>
            </a:pPr>
            <a:r>
              <a:rPr b="0" i="0" lang="ca-E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Aquest curs intentarem reprendre el servei de biblioteca escolar.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612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904"/>
              <a:buFont typeface="Arial"/>
              <a:buChar char="•"/>
            </a:pPr>
            <a:r>
              <a:rPr b="0" i="0" lang="ca-E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S’han d’acostumar a utilitzar les biblioteques que tenen al seu abast (Pompeu Fabra, Antoni Comas...).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6" name="Google Shape;22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50800" y="3861000"/>
            <a:ext cx="946440" cy="102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8"/>
          <p:cNvSpPr/>
          <p:nvPr/>
        </p:nvSpPr>
        <p:spPr>
          <a:xfrm>
            <a:off x="457200" y="1412640"/>
            <a:ext cx="8228520" cy="4967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-254879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Recordem que els llibres són una eina d’ajuda, una eina més de treball. No l’única.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i="0" lang="ca-ES" sz="2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MATEMÀTIQUES I LLENGÜES: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les àrees de matemàtiques, català i anglès es farà una sessió de GRUPS INTERACTIUS.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Tant a </a:t>
            </a:r>
            <a:r>
              <a:rPr b="1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català com a castellà </a:t>
            </a: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 treballa a partir de tipologies textuals. 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18"/>
          <p:cNvSpPr/>
          <p:nvPr/>
        </p:nvSpPr>
        <p:spPr>
          <a:xfrm>
            <a:off x="611640" y="11664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4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ÀREES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3" name="Google Shape;23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0360" y="2388600"/>
            <a:ext cx="1870560" cy="10238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9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0" lvl="0" marL="10979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i="0" lang="ca-ES" sz="32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MEDI NATURAL I SOCIAL: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Medi natural: </a:t>
            </a: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projecte Ciències 6.12.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b="1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Medi Social: </a:t>
            </a: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temes de proximitat.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19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4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ÀREES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0" name="Google Shape;24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36360" y="1513080"/>
            <a:ext cx="851760" cy="1199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0"/>
          <p:cNvSpPr/>
          <p:nvPr/>
        </p:nvSpPr>
        <p:spPr>
          <a:xfrm>
            <a:off x="457200" y="1481400"/>
            <a:ext cx="8506080" cy="5186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-254879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1" i="0" lang="ca-ES" sz="27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TALLERS: </a:t>
            </a: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 faran </a:t>
            </a:r>
            <a:r>
              <a:rPr lang="ca-ES" sz="2700"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tallers rotatoris amb el grup-classe: informàtica, pintura</a:t>
            </a:r>
            <a:r>
              <a:rPr lang="ca-ES" sz="2700">
                <a:latin typeface="Calibri"/>
                <a:ea typeface="Calibri"/>
                <a:cs typeface="Calibri"/>
                <a:sym typeface="Calibri"/>
              </a:rPr>
              <a:t> i creació artística (volum, collage…</a:t>
            </a: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1" i="0" lang="ca-ES" sz="27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EDUCACIÓ EN VALORS/ CULTURA RELIGIOSA: </a:t>
            </a: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àmbit avaluable + acció tutorial (individual i col·lectiva ).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1" i="0" lang="ca-ES" sz="27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EDUCACIÓ FÍSICA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just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>
                <a:srgbClr val="94C600"/>
              </a:buClr>
              <a:buSzPts val="1520"/>
              <a:buFont typeface="Comic Sans MS"/>
              <a:buChar char="-"/>
            </a:pPr>
            <a:r>
              <a:rPr b="0" i="0" lang="ca-E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Equipació adient per fer l’àrea.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just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>
                <a:srgbClr val="94C600"/>
              </a:buClr>
              <a:buSzPts val="1520"/>
              <a:buFont typeface="Comic Sans MS"/>
              <a:buChar char="-"/>
            </a:pPr>
            <a:r>
              <a:rPr b="0" i="0" lang="ca-E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Samarreta de recanvi  i tovallola.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just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>
                <a:srgbClr val="94C600"/>
              </a:buClr>
              <a:buSzPts val="1520"/>
              <a:buFont typeface="Comic Sans MS"/>
              <a:buChar char="-"/>
            </a:pPr>
            <a:r>
              <a:rPr b="0" i="0" lang="ca-E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Problemes físics puntuals, nota a l’agenda.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just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>
                <a:srgbClr val="94C600"/>
              </a:buClr>
              <a:buSzPts val="1520"/>
              <a:buFont typeface="Comic Sans MS"/>
              <a:buChar char="-"/>
            </a:pPr>
            <a:r>
              <a:rPr b="0" i="0" lang="ca-E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Problemes físics greus, cal certificat mèdic.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20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1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À</a:t>
            </a:r>
            <a:r>
              <a:rPr b="1" lang="ca-ES" sz="4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REES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7" name="Google Shape;24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46440" y="4077000"/>
            <a:ext cx="1151280" cy="1553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" y="404640"/>
            <a:ext cx="945360" cy="1075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"/>
          <p:cNvSpPr/>
          <p:nvPr/>
        </p:nvSpPr>
        <p:spPr>
          <a:xfrm>
            <a:off x="457200" y="274680"/>
            <a:ext cx="8228400" cy="114180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4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ENTRADES I SORTIDES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"/>
          <p:cNvSpPr/>
          <p:nvPr/>
        </p:nvSpPr>
        <p:spPr>
          <a:xfrm>
            <a:off x="5508104" y="2420888"/>
            <a:ext cx="2856600" cy="460200"/>
          </a:xfrm>
          <a:prstGeom prst="rect">
            <a:avLst/>
          </a:prstGeom>
          <a:solidFill>
            <a:srgbClr val="FFFFFF"/>
          </a:solidFill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2400" u="none" cap="none" strike="noStrike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RECORREGUT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"/>
          <p:cNvSpPr/>
          <p:nvPr/>
        </p:nvSpPr>
        <p:spPr>
          <a:xfrm>
            <a:off x="5429160" y="3643200"/>
            <a:ext cx="2856600" cy="91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1800" u="none" cap="none" strike="noStrike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rPr>
              <a:t>Passadís principal i passadís rosa fins la classe.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1"/>
          <p:cNvSpPr/>
          <p:nvPr/>
        </p:nvSpPr>
        <p:spPr>
          <a:xfrm>
            <a:off x="457200" y="1481400"/>
            <a:ext cx="8228520" cy="4394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-254879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1" i="0" lang="ca-ES" sz="27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MÚSICA: </a:t>
            </a: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ús del quadern pautat, danses i cançons populars.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1" i="0" lang="ca-ES" sz="27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PROJECTES: </a:t>
            </a: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treballarem dins l’horari una sessió a la setmana, partint dels interessos dels alumnes.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1" i="0" lang="ca-ES" sz="27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PROJECTE NOM DE LA CLASSE: 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 treballarem durant el mes de setembre i us demanarem la vostra col·laboració. 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2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4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ÀREES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2"/>
          <p:cNvSpPr/>
          <p:nvPr/>
        </p:nvSpPr>
        <p:spPr>
          <a:xfrm>
            <a:off x="457800" y="1882375"/>
            <a:ext cx="8228400" cy="43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254880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1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GRUPS INTERACTIUS: </a:t>
            </a: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quatre grups i quatre activitats diferents amb un mínim de dos mestres a l’aula.</a:t>
            </a:r>
            <a:r>
              <a:rPr lang="ca-ES" sz="27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ca-ES" sz="2700">
                <a:latin typeface="Calibri"/>
                <a:ea typeface="Calibri"/>
                <a:cs typeface="Calibri"/>
                <a:sym typeface="Calibri"/>
              </a:rPr>
            </a:br>
            <a:r>
              <a:rPr b="1" lang="ca-E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* A partir d’octubre us informarem respecte a l’organització de voluntaris.</a:t>
            </a:r>
            <a:endParaRPr sz="2700">
              <a:solidFill>
                <a:schemeClr val="dk1"/>
              </a:solidFill>
            </a:endParaRPr>
          </a:p>
          <a:p>
            <a:pPr indent="-254880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1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TERTÚLIES LITERÀRIES DIALÒGIQUES: </a:t>
            </a: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Lectura de clàssics universals</a:t>
            </a:r>
            <a:r>
              <a:rPr lang="ca-ES" sz="2700">
                <a:latin typeface="Calibri"/>
                <a:ea typeface="Calibri"/>
                <a:cs typeface="Calibri"/>
                <a:sym typeface="Calibri"/>
              </a:rPr>
              <a:t>.</a:t>
            </a:r>
            <a:endParaRPr sz="2700">
              <a:latin typeface="Calibri"/>
              <a:ea typeface="Calibri"/>
              <a:cs typeface="Calibri"/>
              <a:sym typeface="Calibri"/>
            </a:endParaRPr>
          </a:p>
          <a:p>
            <a:pPr indent="-345186" lvl="0" marL="45720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</a:pPr>
            <a:r>
              <a:rPr b="1" lang="ca-ES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 DIALÒGIC DE PREVENCIÓ I RESOLUCIÓ DE CONFLICTES: </a:t>
            </a:r>
            <a:r>
              <a:rPr lang="ca-ES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norma d’escola i el club dels Valents.</a:t>
            </a:r>
            <a:endParaRPr sz="2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1" lang="ca-ES" sz="2700">
                <a:latin typeface="Calibri"/>
                <a:ea typeface="Calibri"/>
                <a:cs typeface="Calibri"/>
                <a:sym typeface="Calibri"/>
              </a:rPr>
              <a:t>COMISSIONS MIXTES.</a:t>
            </a:r>
            <a:endParaRPr b="1" i="0" sz="2700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22"/>
          <p:cNvSpPr/>
          <p:nvPr/>
        </p:nvSpPr>
        <p:spPr>
          <a:xfrm>
            <a:off x="457200" y="33840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3792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COMUNITAT D’APRENENTATGE     (Actuacions educatives d’èxit)</a:t>
            </a:r>
            <a:endParaRPr b="0" i="0" sz="3792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4"/>
          <p:cNvSpPr/>
          <p:nvPr/>
        </p:nvSpPr>
        <p:spPr>
          <a:xfrm>
            <a:off x="311700" y="1196701"/>
            <a:ext cx="8228400" cy="54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0" lvl="0" marL="109799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 PAGAMENT ES FARÀ A TRAVÉS 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rPr b="1" i="0" lang="ca-E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DEL TPV SORTIDA PER SORTIDA. 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rPr b="1" i="0" lang="ca-E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 TPV ES TANCARÀ </a:t>
            </a:r>
            <a:r>
              <a:rPr b="1" i="0" lang="ca-ES" sz="21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DOS</a:t>
            </a:r>
            <a:r>
              <a:rPr b="1" i="0" lang="ca-E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DIES ABANS 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rPr b="1" i="0" lang="ca-E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 LA SORTIDA. 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rPr b="1" i="0" lang="ca-E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 COMUNICARÀ LA SORTIDA PER 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800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rPr b="1" i="0" lang="ca-E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TPV 15 DIES ABANS.</a:t>
            </a:r>
            <a:endParaRPr b="1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09800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rPr b="1" lang="ca-ES" sz="2100">
                <a:latin typeface="Calibri"/>
                <a:ea typeface="Calibri"/>
                <a:cs typeface="Calibri"/>
                <a:sym typeface="Calibri"/>
              </a:rPr>
              <a:t>ÉS IMPORTANT TENIR LA SIGNATURA </a:t>
            </a:r>
            <a:endParaRPr b="1" sz="2100">
              <a:latin typeface="Calibri"/>
              <a:ea typeface="Calibri"/>
              <a:cs typeface="Calibri"/>
              <a:sym typeface="Calibri"/>
            </a:endParaRPr>
          </a:p>
          <a:p>
            <a:pPr indent="0" lvl="0" marL="109799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rPr b="1" lang="ca-ES" sz="2100">
                <a:latin typeface="Calibri"/>
                <a:ea typeface="Calibri"/>
                <a:cs typeface="Calibri"/>
                <a:sym typeface="Calibri"/>
              </a:rPr>
              <a:t>ELECTRÒNICA.</a:t>
            </a:r>
            <a:endParaRPr b="1" sz="2100">
              <a:latin typeface="Calibri"/>
              <a:ea typeface="Calibri"/>
              <a:cs typeface="Calibri"/>
              <a:sym typeface="Calibri"/>
            </a:endParaRPr>
          </a:p>
          <a:p>
            <a:pPr indent="0" lvl="0" marL="109800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rPr b="1" i="0" lang="ca-ES" sz="21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UN COP TANCAT NO S’ADMETRÀ CAP </a:t>
            </a:r>
            <a:endParaRPr b="1" i="0" sz="21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09800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rPr b="1" i="0" lang="ca-ES" sz="21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PAGAMENT.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just">
              <a:lnSpc>
                <a:spcPct val="115000"/>
              </a:lnSpc>
              <a:spcBef>
                <a:spcPts val="1401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24"/>
          <p:cNvSpPr/>
          <p:nvPr/>
        </p:nvSpPr>
        <p:spPr>
          <a:xfrm>
            <a:off x="457200" y="274680"/>
            <a:ext cx="8228520" cy="84888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32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SORTIDES I ACTIVITATS CULTURALS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67" name="Google Shape;267;p24"/>
          <p:cNvGraphicFramePr/>
          <p:nvPr/>
        </p:nvGraphicFramePr>
        <p:xfrm>
          <a:off x="5796136" y="119675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{B1FBD24E-4B73-4FD4-A5F8-4DB87411536E}</a:tableStyleId>
              </a:tblPr>
              <a:tblGrid>
                <a:gridCol w="2743975"/>
              </a:tblGrid>
              <a:tr h="321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a-ES" sz="1600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PRIMER TRIMESTRE</a:t>
                      </a:r>
                      <a:endParaRPr b="0" sz="1600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87952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Sant Simó i Castanyada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72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Sortida de tardor: C</a:t>
                      </a:r>
                      <a:r>
                        <a:rPr lang="ca-ES" sz="1100"/>
                        <a:t>orredor del Montnegre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Santa Cecília 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Paradetes de Nadal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Cagar el tió i cantada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SEGON TRIMESTRE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87952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Denip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Teatre Monumental: </a:t>
                      </a:r>
                      <a:r>
                        <a:rPr lang="ca-ES" sz="1100"/>
                        <a:t>Galetes de formatge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Dijous llarder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Carnaval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Setmana cultural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Biblioteca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7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Fundació Miró</a:t>
                      </a:r>
                      <a:endParaRPr/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21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a-ES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TERCER TRIMESTRE</a:t>
                      </a:r>
                      <a:endParaRPr b="0" sz="1100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87952"/>
                    </a:solidFill>
                  </a:tcPr>
                </a:tc>
              </a:tr>
              <a:tr h="3129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ca-ES" sz="1100">
                          <a:solidFill>
                            <a:schemeClr val="dk1"/>
                          </a:solidFill>
                        </a:rPr>
                        <a:t>Sala Cabanyes: El llibre de la jungla</a:t>
                      </a:r>
                      <a:endParaRPr sz="600" strike="noStrike"/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76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ca-ES" sz="1100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Aquàrium</a:t>
                      </a:r>
                      <a:endParaRPr/>
                    </a:p>
                  </a:txBody>
                  <a:tcPr marT="45725" marB="45725" marR="68400" marL="68400">
                    <a:lnL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2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5"/>
          <p:cNvSpPr/>
          <p:nvPr/>
        </p:nvSpPr>
        <p:spPr>
          <a:xfrm>
            <a:off x="457200" y="2084040"/>
            <a:ext cx="822852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254879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2448"/>
              <a:buFont typeface="Noto Sans Symbols"/>
              <a:buChar char="🞂"/>
            </a:pPr>
            <a:r>
              <a:rPr b="0" i="0" lang="ca-E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roba, les motxilles</a:t>
            </a:r>
            <a:r>
              <a:rPr lang="ca-ES" sz="36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ca-E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les carmanyoles han d’anar marcades amb el nom i curs.</a:t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448"/>
              <a:buFont typeface="Noto Sans Symbols"/>
              <a:buChar char="🞂"/>
            </a:pPr>
            <a:r>
              <a:rPr b="0" i="0" lang="ca-E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Els abrics, jaquetes, jerseis i bates marcats i amb </a:t>
            </a:r>
            <a:r>
              <a:rPr lang="ca-ES" sz="3600">
                <a:latin typeface="Calibri"/>
                <a:ea typeface="Calibri"/>
                <a:cs typeface="Calibri"/>
                <a:sym typeface="Calibri"/>
              </a:rPr>
              <a:t>vetes</a:t>
            </a:r>
            <a:r>
              <a:rPr b="0" i="0" lang="ca-E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per poder-los penjar.</a:t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5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1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ALTRES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6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-254879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1836"/>
              <a:buFont typeface="Noto Sans Symbols"/>
              <a:buChar char="🞂"/>
            </a:pP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Telèfon de l ’ A</a:t>
            </a:r>
            <a:r>
              <a:rPr lang="ca-ES" sz="2700"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A: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8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616882779 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És important que el tingueu gravat a la vostra agenda per tal de poder rebre informació. 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6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1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b="1" lang="ca-ES" sz="4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1" i="0" lang="ca-ES" sz="41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7"/>
          <p:cNvSpPr/>
          <p:nvPr/>
        </p:nvSpPr>
        <p:spPr>
          <a:xfrm>
            <a:off x="457750" y="1416475"/>
            <a:ext cx="8228400" cy="50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109799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lang="ca-ES" sz="3200">
                <a:latin typeface="Calibri"/>
                <a:ea typeface="Calibri"/>
                <a:cs typeface="Calibri"/>
                <a:sym typeface="Calibri"/>
              </a:rPr>
              <a:t>Correu electrònic: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0" lvl="0" marL="1024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lang="ca-ES" sz="3200">
                <a:latin typeface="Calibri"/>
                <a:ea typeface="Calibri"/>
                <a:cs typeface="Calibri"/>
                <a:sym typeface="Calibri"/>
              </a:rPr>
              <a:t>1r A </a:t>
            </a:r>
            <a:r>
              <a:rPr b="1" i="1" lang="ca-ES" sz="3200">
                <a:latin typeface="Calibri"/>
                <a:ea typeface="Calibri"/>
                <a:cs typeface="Calibri"/>
                <a:sym typeface="Calibri"/>
              </a:rPr>
              <a:t>ANA REINA:</a:t>
            </a:r>
            <a:r>
              <a:rPr b="1" lang="ca-ES" sz="3200"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0" lvl="0" marL="23958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ca-E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areina3@camidelcros.cat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395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ca-E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Dijous de 15:30 a 16:30 h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024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024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lang="ca-E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1r B </a:t>
            </a:r>
            <a:r>
              <a:rPr b="1" i="1" lang="ca-E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LOURDES BORREGO:</a:t>
            </a:r>
            <a:endParaRPr b="1" i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3958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ca-E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lborreg4@camidelcros.cat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ca-E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Dilluns de 11:30 a 12:30 h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3958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395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i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27"/>
          <p:cNvSpPr/>
          <p:nvPr/>
        </p:nvSpPr>
        <p:spPr>
          <a:xfrm>
            <a:off x="457200" y="274680"/>
            <a:ext cx="8228400" cy="114180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4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COMUNICACIÓ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149f21f5bf4_0_0"/>
          <p:cNvSpPr/>
          <p:nvPr/>
        </p:nvSpPr>
        <p:spPr>
          <a:xfrm>
            <a:off x="457200" y="1481400"/>
            <a:ext cx="8228400" cy="45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109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8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8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GRÀCIES PER LA VOSTRA ATENCIÓ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8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8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BENVINGUTS I BON CURS 202</a:t>
            </a:r>
            <a:r>
              <a:rPr b="1" lang="ca-ES" sz="3200"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1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-202</a:t>
            </a:r>
            <a:r>
              <a:rPr b="1" lang="ca-ES" sz="3200"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g149f21f5bf4_0_0"/>
          <p:cNvSpPr/>
          <p:nvPr/>
        </p:nvSpPr>
        <p:spPr>
          <a:xfrm>
            <a:off x="457200" y="274680"/>
            <a:ext cx="8228400" cy="114180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1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                PRECS I PREGUNTES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03920" y="3141000"/>
            <a:ext cx="3321720" cy="332028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3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254879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DIRECTOR:  Sergi Luque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CAP D’ESTUDIS: Jordana Garcia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SECRETÀRIA: Carme Jarque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3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1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EQUIP DIRECTIU: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g1495b925c4a_0_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03920" y="3141000"/>
            <a:ext cx="3321720" cy="332028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g1495b925c4a_0_3"/>
          <p:cNvSpPr/>
          <p:nvPr/>
        </p:nvSpPr>
        <p:spPr>
          <a:xfrm>
            <a:off x="457200" y="1481400"/>
            <a:ext cx="8228400" cy="45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254880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ADMINISTRATIVA</a:t>
            </a: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 NÚRIA CALVERONS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80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VETLLADORA</a:t>
            </a: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MARIA VERDE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80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TEI</a:t>
            </a: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SÍLVIA CAPDEVILA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19904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200"/>
              <a:buFont typeface="Calibri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EEE: MARTA PEDRO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19904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200"/>
              <a:buFont typeface="Calibri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TIS: </a:t>
            </a:r>
            <a:r>
              <a:rPr lang="ca-E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ÈRICA BUSTO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319904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200"/>
              <a:buFont typeface="Calibri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CONSERGE: DAVID MARTÍNEZ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0" lvl="0" marL="109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g1495b925c4a_0_3"/>
          <p:cNvSpPr/>
          <p:nvPr/>
        </p:nvSpPr>
        <p:spPr>
          <a:xfrm>
            <a:off x="457200" y="274680"/>
            <a:ext cx="8228400" cy="114180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4100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PERSONAL D’ADMINISTRACIÓ I SERVEIS: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-254879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C600"/>
              </a:buClr>
              <a:buSzPts val="2736"/>
              <a:buFont typeface="Noto Sans Symbols"/>
              <a:buChar char="🞇"/>
            </a:pPr>
            <a:r>
              <a:rPr b="0" i="0" lang="ca-E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TUTORA 1r  A:Ana Reina</a:t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90000"/>
              </a:lnSpc>
              <a:spcBef>
                <a:spcPts val="694"/>
              </a:spcBef>
              <a:spcAft>
                <a:spcPts val="0"/>
              </a:spcAft>
              <a:buClr>
                <a:srgbClr val="94C600"/>
              </a:buClr>
              <a:buSzPts val="2736"/>
              <a:buFont typeface="Noto Sans Symbols"/>
              <a:buChar char="🞇"/>
            </a:pPr>
            <a:r>
              <a:rPr b="0" i="0" lang="ca-E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TUTORA 1r B: </a:t>
            </a:r>
            <a:r>
              <a:rPr lang="ca-E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Lourdes Borrego</a:t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90000"/>
              </a:lnSpc>
              <a:spcBef>
                <a:spcPts val="694"/>
              </a:spcBef>
              <a:spcAft>
                <a:spcPts val="0"/>
              </a:spcAft>
              <a:buClr>
                <a:srgbClr val="94C600"/>
              </a:buClr>
              <a:buSzPts val="2736"/>
              <a:buFont typeface="Noto Sans Symbols"/>
              <a:buChar char="🞇"/>
            </a:pPr>
            <a:r>
              <a:rPr b="0" i="0" lang="ca-E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ANGLÈS: Raquel Verjano</a:t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80" lvl="0" marL="365760" marR="0" rtl="0" algn="l">
              <a:lnSpc>
                <a:spcPct val="90000"/>
              </a:lnSpc>
              <a:spcBef>
                <a:spcPts val="694"/>
              </a:spcBef>
              <a:spcAft>
                <a:spcPts val="0"/>
              </a:spcAft>
              <a:buClr>
                <a:srgbClr val="94C600"/>
              </a:buClr>
              <a:buSzPts val="2736"/>
              <a:buFont typeface="Noto Sans Symbols"/>
              <a:buChar char="🞇"/>
            </a:pPr>
            <a:r>
              <a:rPr b="0" i="0" lang="ca-E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MÚSICA: Glenn Monso</a:t>
            </a:r>
            <a:r>
              <a:rPr lang="ca-ES" sz="3600">
                <a:latin typeface="Calibri"/>
                <a:ea typeface="Calibri"/>
                <a:cs typeface="Calibri"/>
                <a:sym typeface="Calibri"/>
              </a:rPr>
              <a:t>d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254879" lvl="0" marL="365760" marR="0" rtl="0" algn="l">
              <a:lnSpc>
                <a:spcPct val="90000"/>
              </a:lnSpc>
              <a:spcBef>
                <a:spcPts val="694"/>
              </a:spcBef>
              <a:spcAft>
                <a:spcPts val="0"/>
              </a:spcAft>
              <a:buClr>
                <a:srgbClr val="94C600"/>
              </a:buClr>
              <a:buSzPts val="2736"/>
              <a:buFont typeface="Noto Sans Symbols"/>
              <a:buChar char="🞇"/>
            </a:pPr>
            <a:r>
              <a:rPr b="0" i="0" lang="ca-E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Ed. FÍSICA: </a:t>
            </a:r>
            <a:r>
              <a:rPr lang="ca-E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Jordi Fernández</a:t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90000"/>
              </a:lnSpc>
              <a:spcBef>
                <a:spcPts val="694"/>
              </a:spcBef>
              <a:spcAft>
                <a:spcPts val="0"/>
              </a:spcAft>
              <a:buClr>
                <a:srgbClr val="94C600"/>
              </a:buClr>
              <a:buSzPts val="2736"/>
              <a:buFont typeface="Noto Sans Symbols"/>
              <a:buChar char="🞇"/>
            </a:pPr>
            <a:r>
              <a:rPr b="0" i="0" lang="ca-E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Ed. ESPECIAL (SIEI): Laura Facundo</a:t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90000"/>
              </a:lnSpc>
              <a:spcBef>
                <a:spcPts val="694"/>
              </a:spcBef>
              <a:spcAft>
                <a:spcPts val="0"/>
              </a:spcAft>
              <a:buClr>
                <a:srgbClr val="94C600"/>
              </a:buClr>
              <a:buSzPts val="2736"/>
              <a:buFont typeface="Noto Sans Symbols"/>
              <a:buChar char="🞇"/>
            </a:pPr>
            <a:r>
              <a:rPr b="0" i="0" lang="ca-E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Coordinadora: Eva Ortega</a:t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just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6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1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EQUIP DE MESTRES DE 1r</a:t>
            </a:r>
            <a:endParaRPr b="0" i="0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2" name="Google Shape;15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5000" y="2061000"/>
            <a:ext cx="1800720" cy="1816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-254879" lvl="0" marL="36576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3167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ENTREVISTES I INFORMES </a:t>
            </a:r>
            <a:endParaRPr b="0" i="0" sz="3167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167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784"/>
              <a:buFont typeface="Noto Sans Symbols"/>
              <a:buChar char="🞂"/>
            </a:pPr>
            <a:r>
              <a:rPr b="0" i="0" lang="ca-ES" sz="2624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informes, un per trimestre. </a:t>
            </a:r>
            <a:endParaRPr b="0" i="0" sz="2624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624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784"/>
              <a:buFont typeface="Noto Sans Symbols"/>
              <a:buChar char="🞂"/>
            </a:pPr>
            <a:r>
              <a:rPr b="0" i="0" lang="ca-ES" sz="2624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entrevistes al llarg del curs. Les pot sol·licitar la mestra o la família, mitjançant l’agenda. Podran ser presencials o telemàtiques.</a:t>
            </a:r>
            <a:endParaRPr b="0" i="0" sz="2624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624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1784"/>
              <a:buFont typeface="Noto Sans Symbols"/>
              <a:buChar char="🞂"/>
            </a:pPr>
            <a:r>
              <a:rPr b="0" i="0" lang="ca-ES" sz="2624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Les entrevistes són:</a:t>
            </a:r>
            <a:endParaRPr b="0" i="0" sz="2624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7520" lvl="0" marL="1828800" marR="0" rtl="0" algn="l">
              <a:lnSpc>
                <a:spcPct val="80000"/>
              </a:lnSpc>
              <a:spcBef>
                <a:spcPts val="349"/>
              </a:spcBef>
              <a:spcAft>
                <a:spcPts val="0"/>
              </a:spcAft>
              <a:buNone/>
            </a:pPr>
            <a:r>
              <a:rPr b="0" i="0" lang="ca-ES" sz="2624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i="0" lang="ca-ES" sz="26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1r A, dijous de 15:30 a 16:30</a:t>
            </a:r>
            <a:endParaRPr i="0" sz="2624" u="none" cap="none" strike="noStrike">
              <a:solidFill>
                <a:schemeClr val="dk1"/>
              </a:solidFill>
            </a:endParaRPr>
          </a:p>
          <a:p>
            <a:pPr indent="-227520" lvl="0" marL="1828800" marR="0" rtl="0" algn="l">
              <a:lnSpc>
                <a:spcPct val="80000"/>
              </a:lnSpc>
              <a:spcBef>
                <a:spcPts val="349"/>
              </a:spcBef>
              <a:spcAft>
                <a:spcPts val="0"/>
              </a:spcAft>
              <a:buNone/>
            </a:pPr>
            <a:r>
              <a:rPr i="0" lang="ca-ES" sz="26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1r B, </a:t>
            </a:r>
            <a:r>
              <a:rPr lang="ca-E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ca-E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illuns de 11:30 a 12:30 h</a:t>
            </a:r>
            <a:endParaRPr i="0" sz="2624" u="none" cap="none" strike="noStrike">
              <a:solidFill>
                <a:schemeClr val="dk1"/>
              </a:solidFill>
            </a:endParaRPr>
          </a:p>
          <a:p>
            <a:pPr indent="-227520" lvl="0" marL="18288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624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COM ENS COMUNIQUEM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9" name="Google Shape;15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80360" y="351000"/>
            <a:ext cx="1438920" cy="1129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254879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Circulars de l’escola a través del TPV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Cartellera de l’entrada.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Nodes de l’escola 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https://agora.xtec.cat/esc-camidelcros/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176"/>
              <a:buFont typeface="Noto Sans Symbols"/>
              <a:buChar char="🞂"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Xarxes socials: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Facebook: escola camí del cros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Twitter: @CamidelCros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Instagram: @camidelcros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8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ALTRES VIES DE COMUNICACIÓ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-254879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2040"/>
              <a:buFont typeface="Noto Sans Symbols"/>
              <a:buChar char="🞂"/>
            </a:pPr>
            <a:r>
              <a:rPr b="1" i="0" lang="ca-ES" sz="3000" u="none" cap="none" strike="noStrike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Les franges horàries seran: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3000" u="none" cap="none" strike="noStrike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- Dues sessions al matí: abans i després del pati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3000" u="none" cap="none" strike="noStrike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b="1" i="0" lang="ca-ES" sz="3000" u="none" cap="none" strike="noStrike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Pati </a:t>
            </a:r>
            <a:r>
              <a:rPr b="0" i="0" lang="ca-ES" sz="3000" u="none" cap="none" strike="noStrike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de 10:30h a 11:00h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ca-ES" sz="3000" u="none" cap="none" strike="noStrike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- Una</a:t>
            </a:r>
            <a:r>
              <a:rPr b="1" i="0" lang="ca-ES" sz="3000" u="none" cap="none" strike="noStrike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ca-ES" sz="3000" u="none" cap="none" strike="noStrike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sessió a la tarda.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040"/>
              <a:buFont typeface="Noto Sans Symbols"/>
              <a:buChar char="🞂"/>
            </a:pPr>
            <a:r>
              <a:rPr b="0" i="0" lang="ca-E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 farem arribar l’horari per casa. </a:t>
            </a:r>
            <a:r>
              <a:rPr b="0" i="0" lang="ca-ES" sz="3000" u="none" cap="none" strike="noStrike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S’ ha de mirar el que li toca fer cada dia i portar el que calgui.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9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solidFill>
            <a:srgbClr val="F9B268"/>
          </a:solidFill>
          <a:ln>
            <a:noFill/>
          </a:ln>
        </p:spPr>
        <p:txBody>
          <a:bodyPr anchorCtr="0" anchor="ctr" bIns="45000" lIns="90000" spcFirstLastPara="1" rIns="90000" wrap="square" tIns="450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0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HORARIS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titled.png" id="172" name="Google Shape;17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64360" y="265680"/>
            <a:ext cx="1150920" cy="1150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"/>
          <p:cNvSpPr/>
          <p:nvPr/>
        </p:nvSpPr>
        <p:spPr>
          <a:xfrm>
            <a:off x="457200" y="1481400"/>
            <a:ext cx="8228520" cy="452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/>
          <a:p>
            <a:pPr indent="-254879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ts val="2244"/>
              <a:buFont typeface="Noto Sans Symbols"/>
              <a:buChar char="🞂"/>
            </a:pPr>
            <a:r>
              <a:rPr b="0" i="0" lang="ca-ES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 ‘assistència és obligatòria. En cas d’absència cal portar  justificant o justificar-ho a l’agenda per escrit. </a:t>
            </a:r>
            <a:endParaRPr b="0" i="0" sz="3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79" lvl="0" marL="365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07F09"/>
              </a:buClr>
              <a:buSzPts val="2244"/>
              <a:buFont typeface="Noto Sans Symbols"/>
              <a:buChar char="🞂"/>
            </a:pPr>
            <a:r>
              <a:rPr b="0" i="0" lang="ca-ES" sz="3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 arribar puntualment a l’escola. Es portarà un registre d’absències i retards. </a:t>
            </a:r>
            <a:endParaRPr b="0" i="0" sz="3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09799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3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0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0"/>
          <p:cNvSpPr/>
          <p:nvPr/>
        </p:nvSpPr>
        <p:spPr>
          <a:xfrm>
            <a:off x="457200" y="272880"/>
            <a:ext cx="8228520" cy="1141920"/>
          </a:xfrm>
          <a:prstGeom prst="rect">
            <a:avLst/>
          </a:prstGeom>
          <a:solidFill>
            <a:srgbClr val="F9B266"/>
          </a:solidFill>
          <a:ln>
            <a:noFill/>
          </a:ln>
        </p:spPr>
        <p:txBody>
          <a:bodyPr anchorCtr="0" anchor="ctr" bIns="45000" lIns="90000" spcFirstLastPara="1" rIns="90000" wrap="square" tIns="450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ca-ES" sz="4000" u="none" cap="none" strike="noStrike">
                <a:solidFill>
                  <a:srgbClr val="323232"/>
                </a:solidFill>
                <a:latin typeface="Calibri"/>
                <a:ea typeface="Calibri"/>
                <a:cs typeface="Calibri"/>
                <a:sym typeface="Calibri"/>
              </a:rPr>
              <a:t>ASSISTÈNCIA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2014-09-12T15:00:41Z</dcterms:created>
  <dc:creator>usuari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Presentación en pantalla (4:3)</vt:lpwstr>
  </property>
  <property fmtid="{D5CDD505-2E9C-101B-9397-08002B2CF9AE}" pid="3" name="Slides">
    <vt:i4>27</vt:i4>
  </property>
</Properties>
</file>