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7023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64008" lv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Google Shape;24;p2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7" name="Google Shape;27;p2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 type="twoTxTwoObj">
  <p:cSld name="TWO_OBJECTS_WITH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2232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2232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6776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marL="914400" lvl="1" indent="-406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18288" lvl="0" indent="-228600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10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0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1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&amp;esrc=s&amp;source=images&amp;cd=&amp;cad=rja&amp;uact=8&amp;docid=MKhhP2FepcqUAM&amp;tbnid=jM0Bs63Bz6_uEM:&amp;ved=0CAcQjRw&amp;url=http://www.mama2punto0.cl/vida-sana/pruebas-semestrales-claves-para-motivar-a-los-ninos-a-estudiar/attachment/nino-estudiando/&amp;ei=GRYTVMPLDcuVarLqgaAO&amp;psig=AFQjCNEmgvCwUD2e19AX2OZN9vzdr5gYhg&amp;ust=141062336046606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ctrTitle"/>
          </p:nvPr>
        </p:nvSpPr>
        <p:spPr>
          <a:xfrm>
            <a:off x="1259632" y="332656"/>
            <a:ext cx="6334472" cy="1440159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ca-ES" dirty="0">
                <a:latin typeface="Calibri"/>
                <a:ea typeface="Calibri"/>
                <a:cs typeface="Calibri"/>
                <a:sym typeface="Calibri"/>
              </a:rPr>
              <a:t>REUNIÓ DE PARES DE 6è</a:t>
            </a:r>
            <a:endParaRPr dirty="0"/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2060847"/>
            <a:ext cx="3168352" cy="422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5936" y="2852936"/>
            <a:ext cx="4979145" cy="176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7"/>
              <a:buChar char="🞂"/>
            </a:pPr>
            <a:r>
              <a:rPr lang="ca-ES" sz="2805">
                <a:latin typeface="Calibri"/>
                <a:ea typeface="Calibri"/>
                <a:cs typeface="Calibri"/>
                <a:sym typeface="Calibri"/>
              </a:rPr>
              <a:t>L ‘assistència és obligatòria, en cas d’absència cal portar  justificant o justificar-ho a l’agenda per escrit. 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None/>
            </a:pPr>
            <a:endParaRPr sz="2805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Char char="🞂"/>
            </a:pPr>
            <a:r>
              <a:rPr lang="ca-ES" sz="2805">
                <a:latin typeface="Calibri"/>
                <a:ea typeface="Calibri"/>
                <a:cs typeface="Calibri"/>
                <a:sym typeface="Calibri"/>
              </a:rPr>
              <a:t>Cal arribar puntualment a l’escola. Es portarà un registre d’absències i retards. </a:t>
            </a:r>
            <a:endParaRPr/>
          </a:p>
          <a:p>
            <a:pPr marL="365760" lvl="0" indent="-13491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None/>
            </a:pPr>
            <a:endParaRPr sz="2805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Char char="🞂"/>
            </a:pPr>
            <a:r>
              <a:rPr lang="ca-ES" sz="2805">
                <a:latin typeface="Calibri"/>
                <a:ea typeface="Calibri"/>
                <a:cs typeface="Calibri"/>
                <a:sym typeface="Calibri"/>
              </a:rPr>
              <a:t>A la tercera vegada que un alumne arribi passades les 9:10h sense  cap justificació per escrit, es quedarà fora de l’aula la primera sessió.</a:t>
            </a:r>
            <a:endParaRPr/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None/>
            </a:pPr>
            <a:endParaRPr sz="2805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Char char="🞂"/>
            </a:pPr>
            <a:r>
              <a:rPr lang="ca-ES" sz="2805">
                <a:latin typeface="Calibri"/>
                <a:ea typeface="Calibri"/>
                <a:cs typeface="Calibri"/>
                <a:sym typeface="Calibri"/>
              </a:rPr>
              <a:t> Els horaris d’obertura del centre seran a les 8:55h i a les 14:55h.</a:t>
            </a:r>
            <a:endParaRPr/>
          </a:p>
          <a:p>
            <a:pPr marL="365760" lvl="0" indent="-13491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None/>
            </a:pPr>
            <a:endParaRPr sz="2805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5693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61"/>
              <a:buNone/>
            </a:pPr>
            <a:endParaRPr sz="2295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 sz="4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61"/>
              <a:buChar char="🞂"/>
            </a:pPr>
            <a:r>
              <a:rPr lang="ca-ES" sz="2590" dirty="0">
                <a:latin typeface="Calibri"/>
                <a:ea typeface="Calibri"/>
                <a:cs typeface="Calibri"/>
                <a:sym typeface="Calibri"/>
              </a:rPr>
              <a:t>És el vehicle de comunicació entre l’escola i la família.</a:t>
            </a:r>
            <a:endParaRPr dirty="0"/>
          </a:p>
          <a:p>
            <a:pPr marL="365760" lvl="0" indent="-144195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61"/>
              <a:buNone/>
            </a:pPr>
            <a:endParaRPr sz="259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61"/>
              <a:buChar char="🞂"/>
            </a:pPr>
            <a:r>
              <a:rPr lang="ca-ES" sz="2590" dirty="0">
                <a:latin typeface="Calibri"/>
                <a:ea typeface="Calibri"/>
                <a:cs typeface="Calibri"/>
                <a:sym typeface="Calibri"/>
              </a:rPr>
              <a:t>Apuntem les feines, controls i els materials a dur.</a:t>
            </a:r>
            <a:endParaRPr dirty="0"/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61"/>
              <a:buNone/>
            </a:pPr>
            <a:endParaRPr sz="259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61"/>
              <a:buChar char="🞂"/>
            </a:pPr>
            <a:r>
              <a:rPr lang="ca-ES" sz="2590" dirty="0">
                <a:latin typeface="Calibri"/>
                <a:ea typeface="Calibri"/>
                <a:cs typeface="Calibri"/>
                <a:sym typeface="Calibri"/>
              </a:rPr>
              <a:t>Hi posem les hores d’entrevista i comunicacions importants.</a:t>
            </a:r>
            <a:endParaRPr dirty="0"/>
          </a:p>
          <a:p>
            <a:pPr marL="365760" lvl="0" indent="-144195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61"/>
              <a:buNone/>
            </a:pPr>
            <a:endParaRPr sz="259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61"/>
              <a:buChar char="🞂"/>
            </a:pPr>
            <a:r>
              <a:rPr lang="ca-ES" sz="2590" dirty="0">
                <a:latin typeface="Calibri"/>
                <a:ea typeface="Calibri"/>
                <a:cs typeface="Calibri"/>
                <a:sym typeface="Calibri"/>
              </a:rPr>
              <a:t>Les faltes d’assistència i retard es justifiquen per escrit a l’agenda.</a:t>
            </a:r>
            <a:endParaRPr dirty="0"/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61"/>
              <a:buNone/>
            </a:pPr>
            <a:endParaRPr sz="259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61"/>
              <a:buChar char="🞂"/>
            </a:pPr>
            <a:r>
              <a:rPr lang="ca-ES" sz="2590" dirty="0">
                <a:latin typeface="Calibri"/>
                <a:ea typeface="Calibri"/>
                <a:cs typeface="Calibri"/>
                <a:sym typeface="Calibri"/>
              </a:rPr>
              <a:t>S’ha de </a:t>
            </a:r>
            <a:r>
              <a:rPr lang="ca-ES" sz="2590" b="1" dirty="0">
                <a:latin typeface="Calibri"/>
                <a:ea typeface="Calibri"/>
                <a:cs typeface="Calibri"/>
                <a:sym typeface="Calibri"/>
              </a:rPr>
              <a:t>revisar cada dia</a:t>
            </a:r>
            <a:r>
              <a:rPr lang="ca-ES" sz="2590" dirty="0">
                <a:latin typeface="Calibri"/>
                <a:ea typeface="Calibri"/>
                <a:cs typeface="Calibri"/>
                <a:sym typeface="Calibri"/>
              </a:rPr>
              <a:t>, i cal signar les notificacions, si n’hi ha...</a:t>
            </a:r>
            <a:endParaRPr sz="259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48211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endParaRPr sz="2497" dirty="0"/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endParaRPr/>
          </a:p>
        </p:txBody>
      </p:sp>
      <p:sp>
        <p:nvSpPr>
          <p:cNvPr id="183" name="Google Shape;183;p24"/>
          <p:cNvSpPr txBox="1"/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 sz="4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      ÚS DE L’AGENDA</a:t>
            </a:r>
            <a:endParaRPr/>
          </a:p>
        </p:txBody>
      </p:sp>
      <p:pic>
        <p:nvPicPr>
          <p:cNvPr id="184" name="Google Shape;184;p24" descr="agend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6735" y="1916832"/>
            <a:ext cx="1707265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07"/>
              <a:buNone/>
            </a:pPr>
            <a:endParaRPr sz="2805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Char char="🞂"/>
            </a:pPr>
            <a:r>
              <a:rPr lang="ca-ES" sz="2805" dirty="0">
                <a:latin typeface="Calibri"/>
                <a:ea typeface="Calibri"/>
                <a:cs typeface="Calibri"/>
                <a:sym typeface="Calibri"/>
              </a:rPr>
              <a:t>Els llibres són socialitzats i el material, comunitari (colors, </a:t>
            </a:r>
            <a:r>
              <a:rPr lang="ca-ES" sz="2805" dirty="0" smtClean="0">
                <a:latin typeface="Calibri"/>
                <a:ea typeface="Calibri"/>
                <a:cs typeface="Calibri"/>
                <a:sym typeface="Calibri"/>
              </a:rPr>
              <a:t>coles, </a:t>
            </a:r>
            <a:r>
              <a:rPr lang="ca-ES" sz="2805" dirty="0">
                <a:latin typeface="Calibri"/>
                <a:ea typeface="Calibri"/>
                <a:cs typeface="Calibri"/>
                <a:sym typeface="Calibri"/>
              </a:rPr>
              <a:t>regle, etc.). Han de respectar-ho</a:t>
            </a:r>
            <a:r>
              <a:rPr lang="ca-ES" sz="2805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Char char="🞂"/>
            </a:pPr>
            <a:endParaRPr lang="ca-ES" sz="2805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Char char="🞂"/>
            </a:pPr>
            <a:r>
              <a:rPr lang="es-ES" sz="2805" dirty="0" err="1" smtClean="0">
                <a:latin typeface="Calibri"/>
                <a:sym typeface="Calibri"/>
              </a:rPr>
              <a:t>L’estoig</a:t>
            </a:r>
            <a:r>
              <a:rPr lang="es-ES" sz="2805" dirty="0" smtClean="0">
                <a:latin typeface="Calibri"/>
                <a:sym typeface="Calibri"/>
              </a:rPr>
              <a:t> personal no </a:t>
            </a:r>
            <a:r>
              <a:rPr lang="es-ES" sz="2805" dirty="0" err="1" smtClean="0">
                <a:latin typeface="Calibri"/>
                <a:sym typeface="Calibri"/>
              </a:rPr>
              <a:t>pot</a:t>
            </a:r>
            <a:r>
              <a:rPr lang="es-ES" sz="2805" dirty="0" smtClean="0">
                <a:latin typeface="Calibri"/>
                <a:sym typeface="Calibri"/>
              </a:rPr>
              <a:t> ser </a:t>
            </a:r>
            <a:r>
              <a:rPr lang="es-ES" sz="2805" dirty="0" err="1" smtClean="0">
                <a:latin typeface="Calibri"/>
                <a:sym typeface="Calibri"/>
              </a:rPr>
              <a:t>molt</a:t>
            </a:r>
            <a:r>
              <a:rPr lang="es-ES" sz="2805" dirty="0" smtClean="0">
                <a:latin typeface="Calibri"/>
                <a:sym typeface="Calibri"/>
              </a:rPr>
              <a:t> gran.</a:t>
            </a:r>
            <a:endParaRPr dirty="0"/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None/>
            </a:pPr>
            <a:endParaRPr sz="2805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Char char="🞂"/>
            </a:pPr>
            <a:r>
              <a:rPr lang="ca-ES" sz="2805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Cal haver pagat la quota de material comú. També la dels </a:t>
            </a:r>
            <a:r>
              <a:rPr lang="ca-ES" sz="2805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LLIBRES SOCIALITZATS.</a:t>
            </a:r>
            <a:endParaRPr dirty="0"/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None/>
            </a:pPr>
            <a:endParaRPr sz="2805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907"/>
              <a:buChar char="🞂"/>
            </a:pPr>
            <a:r>
              <a:rPr lang="ca-ES" sz="2805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cas d’haver fet un mal ús, la família es farà càrrec de la </a:t>
            </a:r>
            <a:r>
              <a:rPr lang="ca-ES" sz="2805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reposició </a:t>
            </a:r>
            <a:r>
              <a:rPr lang="ca-ES" sz="2805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 material.</a:t>
            </a:r>
            <a:endParaRPr dirty="0"/>
          </a:p>
          <a:p>
            <a:pPr marL="457200" lvl="0" indent="-35443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618"/>
              <a:buNone/>
            </a:pPr>
            <a:endParaRPr sz="238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618"/>
              <a:buNone/>
            </a:pPr>
            <a:r>
              <a:rPr lang="ca-ES" sz="238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endParaRPr sz="2295" dirty="0"/>
          </a:p>
        </p:txBody>
      </p:sp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MATERIAL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18"/>
              <a:buChar char="🞂"/>
            </a:pPr>
            <a:r>
              <a:rPr lang="ca-ES" sz="2380" dirty="0">
                <a:latin typeface="Calibri"/>
                <a:ea typeface="Calibri"/>
                <a:cs typeface="Calibri"/>
                <a:sym typeface="Calibri"/>
              </a:rPr>
              <a:t>Els llibres i llibretes van a casa si tenen deures, no cal que portin els de totes les assignatures, només els que toquin aquell dia.</a:t>
            </a:r>
            <a:endParaRPr dirty="0"/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18"/>
              <a:buNone/>
            </a:pPr>
            <a:endParaRPr sz="238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18"/>
              <a:buChar char="🞂"/>
            </a:pPr>
            <a:r>
              <a:rPr lang="ca-ES" sz="2380" dirty="0">
                <a:latin typeface="Calibri"/>
                <a:ea typeface="Calibri"/>
                <a:cs typeface="Calibri"/>
                <a:sym typeface="Calibri"/>
              </a:rPr>
              <a:t>S’ha de llegir cada dia i anar estudiant els temes que es van treballant, no deixar-ho per l’últim dia.</a:t>
            </a:r>
            <a:endParaRPr dirty="0"/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18"/>
              <a:buNone/>
            </a:pPr>
            <a:endParaRPr sz="238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18"/>
              <a:buChar char="🞂"/>
            </a:pPr>
            <a:r>
              <a:rPr lang="ca-ES" sz="238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no tenen deures, cal repassar el que s’ha treballat a classe,  les taules, </a:t>
            </a:r>
            <a:r>
              <a:rPr lang="ca-ES" sz="238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llegir, revisar el </a:t>
            </a:r>
            <a:r>
              <a:rPr lang="ca-ES" sz="238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classroom</a:t>
            </a:r>
            <a:r>
              <a:rPr lang="ca-ES" sz="238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380" dirty="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18"/>
              <a:buNone/>
            </a:pPr>
            <a:endParaRPr sz="238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18"/>
              <a:buChar char="🞂"/>
            </a:pPr>
            <a:r>
              <a:rPr lang="ca-ES" sz="2380" dirty="0">
                <a:latin typeface="Calibri"/>
                <a:ea typeface="Calibri"/>
                <a:cs typeface="Calibri"/>
                <a:sym typeface="Calibri"/>
              </a:rPr>
              <a:t>Les notes dels controls són orientatives, ja que la qualificació final no només depèn d’una nota sinó també del treball diari, de l’esforç, de l’actitud...</a:t>
            </a:r>
            <a:endParaRPr dirty="0"/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18"/>
              <a:buNone/>
            </a:pPr>
            <a:endParaRPr sz="238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5693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561"/>
              <a:buNone/>
            </a:pPr>
            <a:endParaRPr sz="2295" dirty="0"/>
          </a:p>
        </p:txBody>
      </p:sp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            DEURES I CONTROLS</a:t>
            </a:r>
            <a:endParaRPr/>
          </a:p>
        </p:txBody>
      </p:sp>
      <p:pic>
        <p:nvPicPr>
          <p:cNvPr id="197" name="Google Shape;197;p26" descr="https://encrypted-tbn1.gstatic.com/images?q=tbn:ANd9GcTQUnd7uA1pwqpEk6DT93JbvVxeZyDwZeZ152rCo2FOg2QVg_70EQ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731" y="274638"/>
            <a:ext cx="1461973" cy="119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1489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86"/>
              <a:buNone/>
            </a:pPr>
            <a:endParaRPr sz="248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86"/>
              <a:buChar char="🞂"/>
            </a:pPr>
            <a:r>
              <a:rPr lang="ca-ES" sz="2480" dirty="0">
                <a:latin typeface="Calibri"/>
                <a:ea typeface="Calibri"/>
                <a:cs typeface="Calibri"/>
                <a:sym typeface="Calibri"/>
              </a:rPr>
              <a:t>A l’escola NO es pot portar cap tipus d’aparells electrònics, diners, joguines, cromos, vambes de rodes, vambes amb llums...</a:t>
            </a:r>
            <a:endParaRPr dirty="0"/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86"/>
              <a:buNone/>
            </a:pPr>
            <a:endParaRPr sz="248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86"/>
              <a:buChar char="🞂"/>
            </a:pPr>
            <a:r>
              <a:rPr lang="ca-ES" sz="2480" dirty="0">
                <a:latin typeface="Calibri"/>
                <a:ea typeface="Calibri"/>
                <a:cs typeface="Calibri"/>
                <a:sym typeface="Calibri"/>
              </a:rPr>
              <a:t>Si es troba algun d’aquests objectes es portarà a direcció i l’hauran de venir a recollir els pares.</a:t>
            </a:r>
            <a:endParaRPr dirty="0"/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86"/>
              <a:buNone/>
            </a:pPr>
            <a:endParaRPr sz="248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86"/>
              <a:buChar char="🞂"/>
            </a:pPr>
            <a:r>
              <a:rPr lang="ca-ES" sz="2480" dirty="0">
                <a:latin typeface="Calibri"/>
                <a:ea typeface="Calibri"/>
                <a:cs typeface="Calibri"/>
                <a:sym typeface="Calibri"/>
              </a:rPr>
              <a:t>Aniversaris</a:t>
            </a:r>
            <a:r>
              <a:rPr lang="ca-ES" sz="2480" dirty="0" smtClean="0">
                <a:latin typeface="Calibri"/>
                <a:ea typeface="Calibri"/>
                <a:cs typeface="Calibri"/>
                <a:sym typeface="Calibri"/>
              </a:rPr>
              <a:t>: només productes envasats (capsa de galetes). </a:t>
            </a: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86"/>
              <a:buChar char="🞂"/>
            </a:pPr>
            <a:endParaRPr sz="248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686"/>
              <a:buChar char="🞂"/>
            </a:pPr>
            <a:r>
              <a:rPr lang="ca-ES" sz="2480" dirty="0">
                <a:latin typeface="Calibri"/>
                <a:ea typeface="Calibri"/>
                <a:cs typeface="Calibri"/>
                <a:sym typeface="Calibri"/>
              </a:rPr>
              <a:t>No es poden donar les targetes d’invitació dins de la classe.</a:t>
            </a:r>
            <a:endParaRPr dirty="0"/>
          </a:p>
          <a:p>
            <a:pPr marL="365760" lvl="0" indent="-165699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None/>
            </a:pPr>
            <a:endParaRPr sz="2092" dirty="0"/>
          </a:p>
        </p:txBody>
      </p:sp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ucida Sans"/>
              <a:buNone/>
            </a:pPr>
            <a:r>
              <a:rPr lang="ca-ES" sz="2400"/>
              <a:t/>
            </a:r>
            <a:br>
              <a:rPr lang="ca-ES" sz="2400"/>
            </a:b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ANIVERSARIS,</a:t>
            </a:r>
            <a:br>
              <a:rPr lang="ca-ES" sz="2800">
                <a:latin typeface="Calibri"/>
                <a:ea typeface="Calibri"/>
                <a:cs typeface="Calibri"/>
                <a:sym typeface="Calibri"/>
              </a:rPr>
            </a:br>
            <a:r>
              <a:rPr lang="ca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APARELLS ELECTRÒNICS, JOGUINES, DINERS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511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32"/>
              <a:buChar char="🞂"/>
            </a:pPr>
            <a:r>
              <a:rPr lang="ca-ES" sz="1812" b="1" u="sng">
                <a:latin typeface="Calibri"/>
                <a:ea typeface="Calibri"/>
                <a:cs typeface="Calibri"/>
                <a:sym typeface="Calibri"/>
              </a:rPr>
              <a:t>HIGIENE I SALUT:</a:t>
            </a:r>
            <a:endParaRPr/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None/>
            </a:pPr>
            <a:r>
              <a:rPr lang="ca-ES" sz="1812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Noto Sans Symbols"/>
              <a:buNone/>
            </a:pPr>
            <a:r>
              <a:rPr lang="ca-ES" sz="1812">
                <a:latin typeface="Calibri"/>
                <a:ea typeface="Calibri"/>
                <a:cs typeface="Calibri"/>
                <a:sym typeface="Calibri"/>
              </a:rPr>
              <a:t> -  Cal venir net a l’escola.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Noto Sans Symbols"/>
              <a:buNone/>
            </a:pPr>
            <a:endParaRPr sz="1812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Calibri"/>
              <a:buChar char="-"/>
            </a:pPr>
            <a:r>
              <a:rPr lang="ca-ES" sz="1812">
                <a:latin typeface="Calibri"/>
                <a:ea typeface="Calibri"/>
                <a:cs typeface="Calibri"/>
                <a:sym typeface="Calibri"/>
              </a:rPr>
              <a:t>No venir a escola quan tingui: febre, diarrea, erupcions contagioses, polls i llémenes.</a:t>
            </a:r>
            <a:endParaRPr/>
          </a:p>
          <a:p>
            <a:pPr marL="365760" lvl="0" indent="-177789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Lucida Sans"/>
              <a:buNone/>
            </a:pPr>
            <a:endParaRPr sz="1812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Calibri"/>
              <a:buChar char="-"/>
            </a:pPr>
            <a:r>
              <a:rPr lang="ca-ES" sz="1812">
                <a:latin typeface="Calibri"/>
                <a:ea typeface="Calibri"/>
                <a:cs typeface="Calibri"/>
                <a:sym typeface="Calibri"/>
              </a:rPr>
              <a:t>Administració de medicaments amb recepta mèdica i autorització signada.</a:t>
            </a:r>
            <a:endParaRPr/>
          </a:p>
          <a:p>
            <a:pPr marL="365760" lvl="0" indent="-177789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Lucida Sans"/>
              <a:buNone/>
            </a:pPr>
            <a:endParaRPr sz="1812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Calibri"/>
              <a:buChar char="-"/>
            </a:pPr>
            <a:r>
              <a:rPr lang="ca-ES" sz="1812">
                <a:latin typeface="Calibri"/>
                <a:ea typeface="Calibri"/>
                <a:cs typeface="Calibri"/>
                <a:sym typeface="Calibri"/>
              </a:rPr>
              <a:t>La cobertura mèdica dels alumnes és la mateixa que les famílies.</a:t>
            </a:r>
            <a:endParaRPr/>
          </a:p>
          <a:p>
            <a:pPr marL="365760" lvl="0" indent="-177789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Lucida Sans"/>
              <a:buNone/>
            </a:pPr>
            <a:endParaRPr sz="1812" b="1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Calibri"/>
              <a:buChar char="-"/>
            </a:pPr>
            <a:r>
              <a:rPr lang="ca-ES" sz="1812">
                <a:latin typeface="Calibri"/>
                <a:ea typeface="Calibri"/>
                <a:cs typeface="Calibri"/>
                <a:sym typeface="Calibri"/>
              </a:rPr>
              <a:t>Portar dues caixes de mocadors de paper i dos rotlles de paper de cuina.</a:t>
            </a:r>
            <a:endParaRPr/>
          </a:p>
          <a:p>
            <a:pPr marL="109728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None/>
            </a:pPr>
            <a:endParaRPr sz="1812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232"/>
              <a:buFont typeface="Calibri"/>
              <a:buChar char="-"/>
            </a:pPr>
            <a:r>
              <a:rPr lang="ca-ES" sz="1812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Esmorzars:                     </a:t>
            </a:r>
            <a:endParaRPr/>
          </a:p>
          <a:p>
            <a:pPr marL="859536" lvl="2" indent="-2286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ts val="1812"/>
              <a:buFont typeface="Calibri"/>
              <a:buChar char="-"/>
            </a:pPr>
            <a:r>
              <a:rPr lang="ca-ES" sz="1812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Dilluns i dimecres entrepà a una </a:t>
            </a:r>
            <a:r>
              <a:rPr lang="ca-ES" sz="1812" b="1">
                <a:latin typeface="Calibri"/>
                <a:ea typeface="Calibri"/>
                <a:cs typeface="Calibri"/>
                <a:sym typeface="Calibri"/>
              </a:rPr>
              <a:t>carmanyola.</a:t>
            </a:r>
            <a:r>
              <a:rPr lang="ca-ES" sz="1812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/>
          </a:p>
          <a:p>
            <a:pPr marL="859536" lvl="2" indent="-2286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ts val="1812"/>
              <a:buFont typeface="Calibri"/>
              <a:buChar char="-"/>
            </a:pPr>
            <a:r>
              <a:rPr lang="ca-ES" sz="1812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Dimarts i dijous fruita.</a:t>
            </a:r>
            <a:endParaRPr/>
          </a:p>
          <a:p>
            <a:pPr marL="859536" lvl="2" indent="-2286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ts val="1812"/>
              <a:buFont typeface="Calibri"/>
              <a:buChar char="-"/>
            </a:pPr>
            <a:r>
              <a:rPr lang="ca-ES" sz="1812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Divendres lliure.</a:t>
            </a:r>
            <a:endParaRPr/>
          </a:p>
          <a:p>
            <a:pPr marL="365760" lvl="0" indent="-183187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147"/>
              <a:buNone/>
            </a:pPr>
            <a:endParaRPr sz="1687"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HÀBITS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232" y="265866"/>
            <a:ext cx="2167592" cy="145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10"/>
              <a:buFont typeface="Calibri"/>
              <a:buChar char="-"/>
            </a:pPr>
            <a:r>
              <a:rPr lang="ca-ES" sz="2220" dirty="0">
                <a:latin typeface="Calibri"/>
                <a:ea typeface="Calibri"/>
                <a:cs typeface="Calibri"/>
                <a:sym typeface="Calibri"/>
              </a:rPr>
              <a:t>Portar una </a:t>
            </a:r>
            <a:r>
              <a:rPr lang="ca-ES" sz="2220" b="1" dirty="0">
                <a:latin typeface="Calibri"/>
                <a:ea typeface="Calibri"/>
                <a:cs typeface="Calibri"/>
                <a:sym typeface="Calibri"/>
              </a:rPr>
              <a:t>ampolla d’aigua</a:t>
            </a:r>
            <a:r>
              <a:rPr lang="ca-ES" sz="2220" dirty="0">
                <a:latin typeface="Calibri"/>
                <a:ea typeface="Calibri"/>
                <a:cs typeface="Calibri"/>
                <a:sym typeface="Calibri"/>
              </a:rPr>
              <a:t>, recomanem </a:t>
            </a:r>
            <a:r>
              <a:rPr lang="ca-ES" sz="2220" dirty="0" smtClean="0">
                <a:latin typeface="Calibri"/>
                <a:ea typeface="Calibri"/>
                <a:cs typeface="Calibri"/>
                <a:sym typeface="Calibri"/>
              </a:rPr>
              <a:t>que l’ampolla sigui reutilitzable (no vidre). </a:t>
            </a:r>
            <a:r>
              <a:rPr lang="ca-ES" sz="2220" dirty="0">
                <a:latin typeface="Calibri"/>
                <a:ea typeface="Calibri"/>
                <a:cs typeface="Calibri"/>
                <a:sym typeface="Calibri"/>
              </a:rPr>
              <a:t>Important, que estigui marcada.</a:t>
            </a:r>
            <a:endParaRPr dirty="0"/>
          </a:p>
          <a:p>
            <a:pPr marL="365760" lvl="0" indent="-1601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Font typeface="Lucida Sans"/>
              <a:buNone/>
            </a:pPr>
            <a:endParaRPr sz="222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ca-ES" sz="2220" b="1" u="sng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NORMES:</a:t>
            </a:r>
            <a:endParaRPr dirty="0"/>
          </a:p>
          <a:p>
            <a:pPr marL="109728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endParaRPr sz="2220" b="1" u="sng" dirty="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r>
              <a:rPr lang="ca-ES" sz="222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-És important el seu compliment per tal d’aprendre a viure en societat. Estan escrites a l’agenda.</a:t>
            </a:r>
            <a:endParaRPr dirty="0"/>
          </a:p>
          <a:p>
            <a:pPr marL="365760" lvl="0" indent="-16017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endParaRPr sz="222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Char char="🞂"/>
            </a:pPr>
            <a:r>
              <a:rPr lang="ca-ES" sz="2220" b="1" u="sng" dirty="0">
                <a:latin typeface="Calibri"/>
                <a:ea typeface="Calibri"/>
                <a:cs typeface="Calibri"/>
                <a:sym typeface="Calibri"/>
              </a:rPr>
              <a:t>AUTONOMIA:</a:t>
            </a:r>
            <a:endParaRPr dirty="0"/>
          </a:p>
          <a:p>
            <a:pPr marL="109728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endParaRPr sz="222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Font typeface="Calibri"/>
              <a:buChar char="-"/>
            </a:pPr>
            <a:r>
              <a:rPr lang="ca-ES" sz="2220" dirty="0">
                <a:latin typeface="Calibri"/>
                <a:ea typeface="Calibri"/>
                <a:cs typeface="Calibri"/>
                <a:sym typeface="Calibri"/>
              </a:rPr>
              <a:t>Preparar-se ells mateixos la motxilla.</a:t>
            </a:r>
            <a:endParaRPr dirty="0"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Font typeface="Calibri"/>
              <a:buChar char="-"/>
            </a:pPr>
            <a:r>
              <a:rPr lang="ca-ES" sz="2220" dirty="0">
                <a:latin typeface="Calibri"/>
                <a:ea typeface="Calibri"/>
                <a:cs typeface="Calibri"/>
                <a:sym typeface="Calibri"/>
              </a:rPr>
              <a:t>Revisar diàriament l’agenda per fer les feines.</a:t>
            </a:r>
            <a:endParaRPr dirty="0"/>
          </a:p>
          <a:p>
            <a:pPr marL="109728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endParaRPr sz="2497" dirty="0"/>
          </a:p>
        </p:txBody>
      </p:sp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D5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HÀBITS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ctrTitle"/>
          </p:nvPr>
        </p:nvSpPr>
        <p:spPr>
          <a:xfrm>
            <a:off x="685800" y="188640"/>
            <a:ext cx="7772400" cy="792088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20"/>
              <a:buFont typeface="Lucida Sans"/>
              <a:buNone/>
            </a:pPr>
            <a:r>
              <a:rPr lang="ca-ES" sz="4320"/>
              <a:t/>
            </a:r>
            <a:br>
              <a:rPr lang="ca-ES" sz="4320"/>
            </a:br>
            <a:r>
              <a:rPr lang="ca-ES" sz="4320"/>
              <a:t/>
            </a:r>
            <a:br>
              <a:rPr lang="ca-ES" sz="4320"/>
            </a:br>
            <a:r>
              <a:rPr lang="ca-ES" sz="4320"/>
              <a:t/>
            </a:r>
            <a:br>
              <a:rPr lang="ca-ES" sz="4320"/>
            </a:br>
            <a:r>
              <a:rPr lang="ca-ES" sz="4320"/>
              <a:t/>
            </a:r>
            <a:br>
              <a:rPr lang="ca-ES" sz="4320"/>
            </a:br>
            <a:r>
              <a:rPr lang="ca-ES" sz="4320"/>
              <a:t/>
            </a:r>
            <a:br>
              <a:rPr lang="ca-ES" sz="4320"/>
            </a:br>
            <a:r>
              <a:rPr lang="ca-ES" sz="4320"/>
              <a:t/>
            </a:r>
            <a:br>
              <a:rPr lang="ca-ES" sz="4320"/>
            </a:br>
            <a:r>
              <a:rPr lang="ca-ES" sz="4320"/>
              <a:t/>
            </a:r>
            <a:br>
              <a:rPr lang="ca-ES" sz="4320"/>
            </a:br>
            <a:r>
              <a:rPr lang="ca-ES" sz="4320"/>
              <a:t/>
            </a:r>
            <a:br>
              <a:rPr lang="ca-ES" sz="4320"/>
            </a:br>
            <a:r>
              <a:rPr lang="ca-ES" sz="4320"/>
              <a:t/>
            </a:r>
            <a:br>
              <a:rPr lang="ca-ES" sz="4320"/>
            </a:br>
            <a:r>
              <a:rPr lang="ca-ES" sz="4320"/>
              <a:t/>
            </a:r>
            <a:br>
              <a:rPr lang="ca-ES" sz="4320"/>
            </a:br>
            <a:r>
              <a:rPr lang="ca-ES" sz="4320"/>
              <a:t/>
            </a:r>
            <a:br>
              <a:rPr lang="ca-ES" sz="4320"/>
            </a:br>
            <a:r>
              <a:rPr lang="ca-ES" sz="4320"/>
              <a:t/>
            </a:r>
            <a:br>
              <a:rPr lang="ca-ES" sz="4320"/>
            </a:br>
            <a:r>
              <a:rPr lang="ca-ES" sz="4320"/>
              <a:t/>
            </a:r>
            <a:br>
              <a:rPr lang="ca-ES" sz="4320"/>
            </a:br>
            <a:r>
              <a:rPr lang="ca-ES" sz="4320"/>
              <a:t/>
            </a:r>
            <a:br>
              <a:rPr lang="ca-ES" sz="4320"/>
            </a:br>
            <a:r>
              <a:rPr lang="ca-ES" sz="4320"/>
              <a:t/>
            </a:r>
            <a:br>
              <a:rPr lang="ca-ES" sz="4320"/>
            </a:br>
            <a:r>
              <a:rPr lang="ca-ES" sz="4320">
                <a:latin typeface="Calibri"/>
                <a:ea typeface="Calibri"/>
                <a:cs typeface="Calibri"/>
                <a:sym typeface="Calibri"/>
              </a:rPr>
              <a:t>BIBLIOTECA</a:t>
            </a:r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subTitle" idx="1"/>
          </p:nvPr>
        </p:nvSpPr>
        <p:spPr>
          <a:xfrm>
            <a:off x="755576" y="1124744"/>
            <a:ext cx="7016824" cy="451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1904"/>
              <a:buFont typeface="Arial"/>
              <a:buChar char="•"/>
            </a:pPr>
            <a:r>
              <a:rPr lang="ca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haurà una biblioteca en préstec </a:t>
            </a:r>
            <a:r>
              <a:rPr lang="ca-E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d’aula.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04"/>
            </a:pPr>
            <a:endParaRPr lang="ca-ES" dirty="0">
              <a:ea typeface="Calibri"/>
              <a:cs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1904"/>
              <a:buFont typeface="Arial"/>
              <a:buChar char="•"/>
            </a:pPr>
            <a:r>
              <a:rPr lang="ca-ES" sz="2800" spc="-1" dirty="0" smtClean="0">
                <a:solidFill>
                  <a:srgbClr val="000000"/>
                </a:solidFill>
                <a:latin typeface="Calibri"/>
              </a:rPr>
              <a:t>Aquest </a:t>
            </a:r>
            <a:r>
              <a:rPr lang="ca-ES" sz="2800" spc="-1" dirty="0">
                <a:solidFill>
                  <a:srgbClr val="000000"/>
                </a:solidFill>
                <a:latin typeface="Calibri"/>
              </a:rPr>
              <a:t>curs intentarem reprendre el servei de biblioteca escolar</a:t>
            </a:r>
            <a:r>
              <a:rPr lang="ca-ES" sz="2800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ca-ES" sz="2800" spc="-1" dirty="0" smtClean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04"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400"/>
              </a:spcBef>
              <a:spcAft>
                <a:spcPts val="0"/>
              </a:spcAft>
              <a:buSzPts val="1904"/>
              <a:buFont typeface="Arial"/>
              <a:buChar char="•"/>
            </a:pPr>
            <a:r>
              <a:rPr lang="ca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S’han d’acostumar a utilitzar les biblioteques que tenen al seu abast (Pompeu Fabra, Antoni Comas...).</a:t>
            </a:r>
            <a:endParaRPr dirty="0"/>
          </a:p>
          <a:p>
            <a:pPr marL="457200" lvl="0" indent="-340614" algn="l" rtl="0">
              <a:spcBef>
                <a:spcPts val="400"/>
              </a:spcBef>
              <a:spcAft>
                <a:spcPts val="0"/>
              </a:spcAft>
              <a:buSzPts val="1836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223" name="Google Shape;22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272" y="3068960"/>
            <a:ext cx="1677987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457200" y="1412776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ca-ES" dirty="0">
                <a:latin typeface="Calibri"/>
                <a:ea typeface="Calibri"/>
                <a:cs typeface="Calibri"/>
                <a:sym typeface="Calibri"/>
              </a:rPr>
              <a:t>Recordem que els llibres són una eina d’ajuda, una eina més de treball. No l’única.</a:t>
            </a:r>
            <a:endParaRPr dirty="0"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rPr lang="ca-ES" sz="2800" b="1" u="sng" dirty="0">
                <a:latin typeface="Calibri"/>
                <a:ea typeface="Calibri"/>
                <a:cs typeface="Calibri"/>
                <a:sym typeface="Calibri"/>
              </a:rPr>
              <a:t>MATEMÀTIQUES I LLENGÜES:</a:t>
            </a:r>
            <a:endParaRPr dirty="0"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 dirty="0">
                <a:latin typeface="Calibri"/>
                <a:ea typeface="Calibri"/>
                <a:cs typeface="Calibri"/>
                <a:sym typeface="Calibri"/>
              </a:rPr>
              <a:t>A les àrees de matemàtiques, </a:t>
            </a:r>
            <a:r>
              <a:rPr lang="ca-ES" dirty="0" smtClean="0">
                <a:latin typeface="Calibri"/>
                <a:ea typeface="Calibri"/>
                <a:cs typeface="Calibri"/>
                <a:sym typeface="Calibri"/>
              </a:rPr>
              <a:t>català i </a:t>
            </a:r>
            <a:r>
              <a:rPr lang="ca-ES" dirty="0">
                <a:latin typeface="Calibri"/>
                <a:ea typeface="Calibri"/>
                <a:cs typeface="Calibri"/>
                <a:sym typeface="Calibri"/>
              </a:rPr>
              <a:t>anglès es farà 1 sessió de GRUPS INTERACTIUS.</a:t>
            </a:r>
            <a:endParaRPr dirty="0"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 dirty="0">
                <a:latin typeface="Calibri"/>
                <a:ea typeface="Calibri"/>
                <a:cs typeface="Calibri"/>
                <a:sym typeface="Calibri"/>
              </a:rPr>
              <a:t>Tant a </a:t>
            </a:r>
            <a:r>
              <a:rPr lang="ca-ES" b="1" dirty="0">
                <a:latin typeface="Calibri"/>
                <a:ea typeface="Calibri"/>
                <a:cs typeface="Calibri"/>
                <a:sym typeface="Calibri"/>
              </a:rPr>
              <a:t>català com a castellà </a:t>
            </a:r>
            <a:r>
              <a:rPr lang="ca-ES" dirty="0">
                <a:latin typeface="Calibri"/>
                <a:ea typeface="Calibri"/>
                <a:cs typeface="Calibri"/>
                <a:sym typeface="Calibri"/>
              </a:rPr>
              <a:t>es treballa a partir de tipologies textuals. </a:t>
            </a:r>
            <a:endParaRPr dirty="0"/>
          </a:p>
        </p:txBody>
      </p:sp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ÀMBITS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0192" y="2388755"/>
            <a:ext cx="1871662" cy="1024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lvl="0" indent="0" algn="l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 dirty="0"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ca-ES" sz="3200" b="1" u="sng" dirty="0">
                <a:latin typeface="Calibri"/>
                <a:ea typeface="Calibri"/>
                <a:cs typeface="Calibri"/>
                <a:sym typeface="Calibri"/>
              </a:rPr>
              <a:t>MEDI NATURAL I SOCIAL:</a:t>
            </a:r>
            <a:endParaRPr dirty="0"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200" b="1" dirty="0">
                <a:latin typeface="Calibri"/>
                <a:ea typeface="Calibri"/>
                <a:cs typeface="Calibri"/>
                <a:sym typeface="Calibri"/>
              </a:rPr>
              <a:t>Medi natural: </a:t>
            </a:r>
            <a:r>
              <a:rPr lang="ca-ES" sz="3200" dirty="0">
                <a:latin typeface="Calibri"/>
                <a:ea typeface="Calibri"/>
                <a:cs typeface="Calibri"/>
                <a:sym typeface="Calibri"/>
              </a:rPr>
              <a:t>projecte Ciències 6.12.</a:t>
            </a:r>
            <a:endParaRPr dirty="0"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3200" b="1" dirty="0">
                <a:latin typeface="Calibri"/>
                <a:ea typeface="Calibri"/>
                <a:cs typeface="Calibri"/>
                <a:sym typeface="Calibri"/>
              </a:rPr>
              <a:t>Medi Social: </a:t>
            </a:r>
            <a:r>
              <a:rPr lang="ca-ES" sz="3200" dirty="0">
                <a:latin typeface="Calibri"/>
                <a:ea typeface="Calibri"/>
                <a:cs typeface="Calibri"/>
                <a:sym typeface="Calibri"/>
              </a:rPr>
              <a:t>temes de proximitat.</a:t>
            </a:r>
            <a:endParaRPr dirty="0"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/>
          </a:p>
        </p:txBody>
      </p:sp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D5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ÀMBITS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6296" y="1513118"/>
            <a:ext cx="853008" cy="120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4048" y="3140968"/>
            <a:ext cx="3322693" cy="332140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DIRECTOR:  Sergi Luque</a:t>
            </a:r>
            <a:endParaRPr/>
          </a:p>
          <a:p>
            <a:pPr marL="365760" lvl="0" indent="-117855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CAP D’ESTUDIS: Jordana Garcia</a:t>
            </a:r>
            <a:endParaRPr/>
          </a:p>
          <a:p>
            <a:pPr marL="365760" lvl="0" indent="-117855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SECRETÀRIA: Carme Jarque</a:t>
            </a:r>
            <a:endParaRPr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EQUIP DIRECTIU: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507288" cy="461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98"/>
              <a:buChar char="🞂"/>
            </a:pPr>
            <a:r>
              <a:rPr lang="ca-ES" sz="2497" b="1" u="sng" dirty="0">
                <a:latin typeface="Calibri"/>
                <a:ea typeface="Calibri"/>
                <a:cs typeface="Calibri"/>
                <a:sym typeface="Calibri"/>
              </a:rPr>
              <a:t>TALLERS</a:t>
            </a:r>
            <a:r>
              <a:rPr lang="ca-ES" sz="2497" b="1" u="sng" dirty="0" smtClean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a-ES" sz="2497" dirty="0" smtClean="0">
                <a:latin typeface="Calibri"/>
                <a:ea typeface="Calibri"/>
                <a:cs typeface="Calibri"/>
                <a:sym typeface="Calibri"/>
              </a:rPr>
              <a:t>informàtica, taller artístic i lineal.</a:t>
            </a:r>
            <a:endParaRPr dirty="0" smtClean="0"/>
          </a:p>
          <a:p>
            <a:pPr marL="365760" lvl="0" indent="-14821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endParaRPr sz="2497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Char char="🞂"/>
            </a:pPr>
            <a:r>
              <a:rPr lang="ca-ES" sz="2497" b="1" u="sng" dirty="0" smtClean="0">
                <a:latin typeface="Calibri"/>
                <a:ea typeface="Calibri"/>
                <a:cs typeface="Calibri"/>
                <a:sym typeface="Calibri"/>
              </a:rPr>
              <a:t>EDUCACIÓ </a:t>
            </a:r>
            <a:r>
              <a:rPr lang="ca-ES" sz="2497" b="1" u="sng" dirty="0">
                <a:latin typeface="Calibri"/>
                <a:ea typeface="Calibri"/>
                <a:cs typeface="Calibri"/>
                <a:sym typeface="Calibri"/>
              </a:rPr>
              <a:t>EN VALORS/ CULTURA RELIGIOSA: </a:t>
            </a:r>
            <a:r>
              <a:rPr lang="ca-ES" sz="2497" dirty="0">
                <a:latin typeface="Calibri"/>
                <a:ea typeface="Calibri"/>
                <a:cs typeface="Calibri"/>
                <a:sym typeface="Calibri"/>
              </a:rPr>
              <a:t>àmbit avaluable + acció </a:t>
            </a:r>
            <a:r>
              <a:rPr lang="ca-ES" sz="2497" dirty="0" err="1">
                <a:latin typeface="Calibri"/>
                <a:ea typeface="Calibri"/>
                <a:cs typeface="Calibri"/>
                <a:sym typeface="Calibri"/>
              </a:rPr>
              <a:t>tutorial</a:t>
            </a:r>
            <a:r>
              <a:rPr lang="ca-ES" sz="2497" dirty="0">
                <a:latin typeface="Calibri"/>
                <a:ea typeface="Calibri"/>
                <a:cs typeface="Calibri"/>
                <a:sym typeface="Calibri"/>
              </a:rPr>
              <a:t> (individual i col·lectiva ).</a:t>
            </a:r>
            <a:endParaRPr dirty="0"/>
          </a:p>
          <a:p>
            <a:pPr marL="109728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endParaRPr sz="2497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Char char="🞂"/>
            </a:pPr>
            <a:r>
              <a:rPr lang="ca-ES" sz="2497" b="1" u="sng" dirty="0">
                <a:latin typeface="Calibri"/>
                <a:ea typeface="Calibri"/>
                <a:cs typeface="Calibri"/>
                <a:sym typeface="Calibri"/>
              </a:rPr>
              <a:t>EDUCACIÓ FÍSICA: </a:t>
            </a:r>
            <a:endParaRPr dirty="0"/>
          </a:p>
          <a:p>
            <a:pPr marL="365760" lvl="0" indent="-256032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4C600"/>
              </a:buClr>
              <a:buSzPts val="1968"/>
              <a:buFont typeface="Comic Sans MS"/>
              <a:buChar char="-"/>
            </a:pPr>
            <a:r>
              <a:rPr lang="ca-ES" sz="259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590" dirty="0" err="1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Equipació</a:t>
            </a:r>
            <a:r>
              <a:rPr lang="ca-ES" sz="259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adient per fer l’àrea.</a:t>
            </a:r>
            <a:endParaRPr dirty="0"/>
          </a:p>
          <a:p>
            <a:pPr marL="365760" lvl="0" indent="-256032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4C600"/>
              </a:buClr>
              <a:buSzPts val="1968"/>
              <a:buFont typeface="Comic Sans MS"/>
              <a:buChar char="-"/>
            </a:pPr>
            <a:r>
              <a:rPr lang="ca-ES" sz="259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Roba de recanvi i tovallola</a:t>
            </a:r>
            <a:r>
              <a:rPr lang="ca-ES" sz="2590" dirty="0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000" dirty="0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(A la tercera falta, </a:t>
            </a:r>
          </a:p>
          <a:p>
            <a:pPr marL="109728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4C600"/>
              </a:buClr>
              <a:buSzPts val="1968"/>
              <a:buNone/>
            </a:pPr>
            <a:r>
              <a:rPr lang="es-ES" sz="2000" dirty="0">
                <a:solidFill>
                  <a:srgbClr val="3E3D2D"/>
                </a:solidFill>
                <a:latin typeface="Calibri"/>
                <a:sym typeface="Calibri"/>
              </a:rPr>
              <a:t> </a:t>
            </a:r>
            <a:r>
              <a:rPr lang="es-ES" sz="2000" dirty="0" smtClean="0">
                <a:solidFill>
                  <a:srgbClr val="3E3D2D"/>
                </a:solidFill>
                <a:latin typeface="Calibri"/>
                <a:sym typeface="Calibri"/>
              </a:rPr>
              <a:t>     no </a:t>
            </a:r>
            <a:r>
              <a:rPr lang="es-ES" sz="2000" dirty="0" err="1" smtClean="0">
                <a:solidFill>
                  <a:srgbClr val="3E3D2D"/>
                </a:solidFill>
                <a:latin typeface="Calibri"/>
                <a:sym typeface="Calibri"/>
              </a:rPr>
              <a:t>farà</a:t>
            </a:r>
            <a:r>
              <a:rPr lang="es-ES" sz="2000" dirty="0" smtClean="0">
                <a:solidFill>
                  <a:srgbClr val="3E3D2D"/>
                </a:solidFill>
                <a:latin typeface="Calibri"/>
                <a:sym typeface="Calibri"/>
              </a:rPr>
              <a:t> la </a:t>
            </a:r>
            <a:r>
              <a:rPr lang="es-ES" sz="2000" dirty="0" err="1" smtClean="0">
                <a:solidFill>
                  <a:srgbClr val="3E3D2D"/>
                </a:solidFill>
                <a:latin typeface="Calibri"/>
                <a:sym typeface="Calibri"/>
              </a:rPr>
              <a:t>pràctica</a:t>
            </a:r>
            <a:r>
              <a:rPr lang="es-ES" sz="2000" dirty="0" smtClean="0">
                <a:solidFill>
                  <a:srgbClr val="3E3D2D"/>
                </a:solidFill>
                <a:latin typeface="Calibri"/>
                <a:sym typeface="Calibri"/>
              </a:rPr>
              <a:t>).</a:t>
            </a:r>
            <a:endParaRPr sz="2000" dirty="0"/>
          </a:p>
          <a:p>
            <a:pPr marL="365760" lvl="0" indent="-256032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4C600"/>
              </a:buClr>
              <a:buSzPts val="1968"/>
              <a:buFont typeface="Comic Sans MS"/>
              <a:buChar char="-"/>
            </a:pPr>
            <a:r>
              <a:rPr lang="ca-ES" sz="259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Problemes físics puntuals, nota a l’agenda.</a:t>
            </a:r>
            <a:endParaRPr dirty="0"/>
          </a:p>
          <a:p>
            <a:pPr marL="365760" lvl="0" indent="-256032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4C600"/>
              </a:buClr>
              <a:buSzPts val="1968"/>
              <a:buFont typeface="Comic Sans MS"/>
              <a:buChar char="-"/>
            </a:pPr>
            <a:r>
              <a:rPr lang="ca-ES" sz="259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Problemes físics greus, cal certificat mèdic.</a:t>
            </a:r>
            <a:endParaRPr sz="2497" dirty="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endParaRPr sz="2497"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365760" lvl="0" indent="-14821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endParaRPr sz="2497" dirty="0"/>
          </a:p>
          <a:p>
            <a:pPr marL="365760" lvl="0" indent="-14821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endParaRPr sz="2497" dirty="0"/>
          </a:p>
        </p:txBody>
      </p:sp>
      <p:sp>
        <p:nvSpPr>
          <p:cNvPr id="244" name="Google Shape;244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1FAD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ÀMBITS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6287" y="4077072"/>
            <a:ext cx="1152475" cy="155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" y="404581"/>
            <a:ext cx="946448" cy="1076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3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endParaRPr lang="ca-ES" b="1" u="sng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ca-ES" b="1" u="sng" dirty="0" smtClean="0">
                <a:latin typeface="Calibri"/>
                <a:ea typeface="Calibri"/>
                <a:cs typeface="Calibri"/>
                <a:sym typeface="Calibri"/>
              </a:rPr>
              <a:t>MÚSICA</a:t>
            </a:r>
            <a:r>
              <a:rPr lang="ca-ES" dirty="0" smtClean="0">
                <a:latin typeface="Calibri"/>
                <a:ea typeface="Calibri"/>
                <a:cs typeface="Calibri"/>
                <a:sym typeface="Calibri"/>
              </a:rPr>
              <a:t>: 1 hora setmanal a càrrec de l’especialista.</a:t>
            </a:r>
          </a:p>
          <a:p>
            <a:pPr marL="36576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 b="1" u="sng" dirty="0">
                <a:latin typeface="Calibri"/>
                <a:ea typeface="Calibri"/>
                <a:cs typeface="Calibri"/>
                <a:sym typeface="Calibri"/>
              </a:rPr>
              <a:t>PROJECTES: </a:t>
            </a:r>
            <a:r>
              <a:rPr lang="ca-ES" dirty="0">
                <a:latin typeface="Calibri"/>
                <a:ea typeface="Calibri"/>
                <a:cs typeface="Calibri"/>
                <a:sym typeface="Calibri"/>
              </a:rPr>
              <a:t>treballarem dins l’horari una tarda a la setmana, partint dels interessos dels alumnes.</a:t>
            </a:r>
            <a:endParaRPr dirty="0"/>
          </a:p>
          <a:p>
            <a:pPr marL="109728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b="1" u="sng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 b="1" u="sng" dirty="0">
                <a:latin typeface="Calibri"/>
                <a:ea typeface="Calibri"/>
                <a:cs typeface="Calibri"/>
                <a:sym typeface="Calibri"/>
              </a:rPr>
              <a:t>TEMA DE L’ANY</a:t>
            </a:r>
            <a:r>
              <a:rPr lang="ca-E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dirty="0" smtClean="0">
                <a:latin typeface="Calibri"/>
                <a:ea typeface="Calibri"/>
                <a:cs typeface="Calibri"/>
                <a:sym typeface="Calibri"/>
              </a:rPr>
              <a:t>: La convivència</a:t>
            </a:r>
            <a:endParaRPr dirty="0"/>
          </a:p>
          <a:p>
            <a:pPr marL="109728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 b="1" u="sng" dirty="0">
                <a:latin typeface="Calibri"/>
                <a:ea typeface="Calibri"/>
                <a:cs typeface="Calibri"/>
                <a:sym typeface="Calibri"/>
              </a:rPr>
              <a:t>PROJECTE NOM DE LA </a:t>
            </a:r>
            <a:r>
              <a:rPr lang="ca-ES" b="1" u="sng" dirty="0" smtClean="0">
                <a:latin typeface="Calibri"/>
                <a:ea typeface="Calibri"/>
                <a:cs typeface="Calibri"/>
                <a:sym typeface="Calibri"/>
              </a:rPr>
              <a:t>CLASSE: </a:t>
            </a:r>
            <a:r>
              <a:rPr lang="ca-ES" dirty="0" smtClean="0">
                <a:latin typeface="Calibri"/>
                <a:ea typeface="Calibri"/>
                <a:cs typeface="Calibri"/>
                <a:sym typeface="Calibri"/>
              </a:rPr>
              <a:t>Es treballarà durant les dues primeres setmanes del curs.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3944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/>
          </a:p>
        </p:txBody>
      </p:sp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D5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ÀMBITS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body" idx="1"/>
          </p:nvPr>
        </p:nvSpPr>
        <p:spPr>
          <a:xfrm>
            <a:off x="492369" y="184482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ca-ES" b="1" dirty="0">
                <a:latin typeface="Calibri"/>
                <a:ea typeface="Calibri"/>
                <a:cs typeface="Calibri"/>
                <a:sym typeface="Calibri"/>
              </a:rPr>
              <a:t>GRUPS INTERACTIUS: </a:t>
            </a:r>
            <a:r>
              <a:rPr lang="ca-ES" dirty="0">
                <a:latin typeface="Calibri"/>
                <a:ea typeface="Calibri"/>
                <a:cs typeface="Calibri"/>
                <a:sym typeface="Calibri"/>
              </a:rPr>
              <a:t>quatre grups i quatre activitats diferents amb un mínim de dos mestres a l’aula. </a:t>
            </a:r>
            <a:endParaRPr dirty="0"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 b="1" dirty="0">
                <a:latin typeface="Calibri"/>
                <a:ea typeface="Calibri"/>
                <a:cs typeface="Calibri"/>
                <a:sym typeface="Calibri"/>
              </a:rPr>
              <a:t>TERTÚLIES LITERÀRIES DIALÒGIQUES: </a:t>
            </a:r>
            <a:r>
              <a:rPr lang="ca-ES" dirty="0">
                <a:latin typeface="Calibri"/>
                <a:ea typeface="Calibri"/>
                <a:cs typeface="Calibri"/>
                <a:sym typeface="Calibri"/>
              </a:rPr>
              <a:t>Lectura de clàssics universals. </a:t>
            </a:r>
            <a:endParaRPr dirty="0"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 b="1" dirty="0">
                <a:latin typeface="Calibri"/>
                <a:ea typeface="Calibri"/>
                <a:cs typeface="Calibri"/>
                <a:sym typeface="Calibri"/>
              </a:rPr>
              <a:t>VOLUNTARIAT: </a:t>
            </a:r>
            <a:r>
              <a:rPr lang="ca-ES" dirty="0">
                <a:latin typeface="Calibri"/>
                <a:ea typeface="Calibri"/>
                <a:cs typeface="Calibri"/>
                <a:sym typeface="Calibri"/>
              </a:rPr>
              <a:t>borsa de voluntaris per grups interactius i sortides. </a:t>
            </a:r>
            <a:endParaRPr lang="ca-ES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ctr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es-ES" b="1" dirty="0" smtClean="0">
                <a:solidFill>
                  <a:srgbClr val="FF0000"/>
                </a:solidFill>
                <a:latin typeface="Calibri"/>
                <a:sym typeface="Calibri"/>
              </a:rPr>
              <a:t>* A partir </a:t>
            </a:r>
            <a:r>
              <a:rPr lang="es-ES" b="1" dirty="0" err="1" smtClean="0">
                <a:solidFill>
                  <a:srgbClr val="FF0000"/>
                </a:solidFill>
                <a:latin typeface="Calibri"/>
                <a:sym typeface="Calibri"/>
              </a:rPr>
              <a:t>d’octubre</a:t>
            </a:r>
            <a:r>
              <a:rPr lang="es-ES" b="1" dirty="0" smtClean="0">
                <a:solidFill>
                  <a:srgbClr val="FF0000"/>
                </a:solidFill>
                <a:latin typeface="Calibri"/>
                <a:sym typeface="Calibri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alibri"/>
                <a:sym typeface="Calibri"/>
              </a:rPr>
              <a:t>us</a:t>
            </a:r>
            <a:r>
              <a:rPr lang="es-ES" b="1" dirty="0" smtClean="0">
                <a:solidFill>
                  <a:srgbClr val="FF0000"/>
                </a:solidFill>
                <a:latin typeface="Calibri"/>
                <a:sym typeface="Calibri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latin typeface="Calibri"/>
                <a:sym typeface="Calibri"/>
              </a:rPr>
              <a:t>informarem</a:t>
            </a:r>
            <a:r>
              <a:rPr lang="es-ES" b="1" dirty="0" smtClean="0">
                <a:solidFill>
                  <a:srgbClr val="FF0000"/>
                </a:solidFill>
                <a:latin typeface="Calibri"/>
                <a:sym typeface="Calibri"/>
              </a:rPr>
              <a:t> respecte a </a:t>
            </a:r>
            <a:r>
              <a:rPr lang="es-ES" b="1" dirty="0" err="1" smtClean="0">
                <a:solidFill>
                  <a:srgbClr val="FF0000"/>
                </a:solidFill>
                <a:latin typeface="Calibri"/>
                <a:sym typeface="Calibri"/>
              </a:rPr>
              <a:t>l’organització</a:t>
            </a:r>
            <a:r>
              <a:rPr lang="es-ES" b="1" dirty="0" smtClean="0">
                <a:solidFill>
                  <a:srgbClr val="FF0000"/>
                </a:solidFill>
                <a:latin typeface="Calibri"/>
                <a:sym typeface="Calibri"/>
              </a:rPr>
              <a:t> de </a:t>
            </a:r>
            <a:r>
              <a:rPr lang="es-ES" b="1" dirty="0" err="1" smtClean="0">
                <a:solidFill>
                  <a:srgbClr val="FF0000"/>
                </a:solidFill>
                <a:latin typeface="Calibri"/>
                <a:sym typeface="Calibri"/>
              </a:rPr>
              <a:t>voluntaris</a:t>
            </a:r>
            <a:r>
              <a:rPr lang="es-ES" b="1" dirty="0" smtClean="0">
                <a:solidFill>
                  <a:srgbClr val="FF0000"/>
                </a:solidFill>
                <a:latin typeface="Calibri"/>
                <a:sym typeface="Calibri"/>
              </a:rPr>
              <a:t>.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143000"/>
          </a:xfrm>
          <a:prstGeom prst="rect">
            <a:avLst/>
          </a:prstGeom>
          <a:solidFill>
            <a:srgbClr val="77D5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Calibri"/>
              <a:buNone/>
            </a:pPr>
            <a:r>
              <a:rPr lang="ca-ES" sz="3690">
                <a:latin typeface="Calibri"/>
                <a:ea typeface="Calibri"/>
                <a:cs typeface="Calibri"/>
                <a:sym typeface="Calibri"/>
              </a:rPr>
              <a:t>COMUNITAT D’APRENENTATGE     (Actuacions educatives d’èxit)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>
            <a:spLocks noGrp="1"/>
          </p:cNvSpPr>
          <p:nvPr>
            <p:ph type="body" idx="1"/>
          </p:nvPr>
        </p:nvSpPr>
        <p:spPr>
          <a:xfrm>
            <a:off x="395536" y="1340768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38"/>
              <a:buNone/>
            </a:pPr>
            <a:endParaRPr sz="1820" b="1" dirty="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just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38"/>
              <a:buNone/>
            </a:pPr>
            <a:r>
              <a:rPr lang="ca-ES" sz="1820" b="1" dirty="0">
                <a:latin typeface="Calibri"/>
                <a:ea typeface="Calibri"/>
                <a:cs typeface="Calibri"/>
                <a:sym typeface="Calibri"/>
              </a:rPr>
              <a:t>EL PAGAMENT ES FARÀ A TRAVÉS DEL</a:t>
            </a:r>
            <a:endParaRPr dirty="0"/>
          </a:p>
          <a:p>
            <a:pPr marL="109728" lvl="0" indent="0" algn="just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38"/>
              <a:buNone/>
            </a:pPr>
            <a:r>
              <a:rPr lang="ca-ES" sz="1820" b="1" dirty="0">
                <a:latin typeface="Calibri"/>
                <a:ea typeface="Calibri"/>
                <a:cs typeface="Calibri"/>
                <a:sym typeface="Calibri"/>
              </a:rPr>
              <a:t>TPV. ES FARÀ SORTIDA PER SORTIDA.</a:t>
            </a:r>
            <a:endParaRPr dirty="0"/>
          </a:p>
          <a:p>
            <a:pPr marL="109728" lvl="0" indent="0" algn="just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38"/>
              <a:buNone/>
            </a:pPr>
            <a:r>
              <a:rPr lang="ca-ES" sz="1820" b="1" dirty="0">
                <a:latin typeface="Calibri"/>
                <a:ea typeface="Calibri"/>
                <a:cs typeface="Calibri"/>
                <a:sym typeface="Calibri"/>
              </a:rPr>
              <a:t>EL TPV ES TANCARÀ </a:t>
            </a:r>
            <a:r>
              <a:rPr lang="ca-ES" sz="1820" b="1" dirty="0" smtClean="0"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  <a:p>
            <a:pPr marL="109728" lvl="0" indent="0" algn="just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38"/>
              <a:buNone/>
            </a:pPr>
            <a:r>
              <a:rPr lang="ca-ES" sz="1820" b="1" dirty="0">
                <a:latin typeface="Calibri"/>
                <a:ea typeface="Calibri"/>
                <a:cs typeface="Calibri"/>
                <a:sym typeface="Calibri"/>
              </a:rPr>
              <a:t>DIES ABANS DE CADA SORTIDA. </a:t>
            </a:r>
            <a:r>
              <a:rPr lang="ca-ES" sz="182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COP </a:t>
            </a:r>
            <a:endParaRPr dirty="0"/>
          </a:p>
          <a:p>
            <a:pPr marL="109728" lvl="0" indent="0" algn="just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38"/>
              <a:buNone/>
            </a:pPr>
            <a:r>
              <a:rPr lang="ca-ES" sz="182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TANCAT NO S’ADMETRÀ CAP PAGAMENT.</a:t>
            </a:r>
            <a:endParaRPr dirty="0"/>
          </a:p>
          <a:p>
            <a:pPr marL="109728" lvl="0" indent="0" algn="just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809"/>
              <a:buNone/>
            </a:pPr>
            <a:endParaRPr sz="1190" b="1" dirty="0">
              <a:solidFill>
                <a:srgbClr val="FF0000"/>
              </a:solidFill>
              <a:highlight>
                <a:srgbClr val="D3D3D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just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38"/>
              <a:buNone/>
            </a:pPr>
            <a:r>
              <a:rPr lang="ca-ES" sz="1820" b="1" dirty="0">
                <a:latin typeface="Calibri"/>
                <a:ea typeface="Calibri"/>
                <a:cs typeface="Calibri"/>
                <a:sym typeface="Calibri"/>
              </a:rPr>
              <a:t>Colònies: </a:t>
            </a:r>
            <a:r>
              <a:rPr lang="ca-ES" sz="1820" dirty="0"/>
              <a:t> A Cala </a:t>
            </a:r>
            <a:r>
              <a:rPr lang="ca-ES" sz="1820" dirty="0" err="1"/>
              <a:t>Montjoi</a:t>
            </a:r>
            <a:r>
              <a:rPr lang="ca-ES" sz="1820"/>
              <a:t> </a:t>
            </a:r>
            <a:r>
              <a:rPr lang="ca-ES" sz="1820" smtClean="0"/>
              <a:t> (</a:t>
            </a:r>
            <a:r>
              <a:rPr lang="ca-ES" sz="1820" dirty="0"/>
              <a:t>Entre Roses i </a:t>
            </a:r>
            <a:endParaRPr dirty="0"/>
          </a:p>
          <a:p>
            <a:pPr marL="109728" lvl="0" indent="0" algn="just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38"/>
              <a:buNone/>
            </a:pPr>
            <a:r>
              <a:rPr lang="ca-ES" sz="1820" dirty="0"/>
              <a:t>Cadaqués) els dies </a:t>
            </a:r>
            <a:r>
              <a:rPr lang="ca-ES" sz="1820" dirty="0" smtClean="0"/>
              <a:t>15, 16 </a:t>
            </a:r>
            <a:r>
              <a:rPr lang="ca-ES" sz="1820" dirty="0"/>
              <a:t>i </a:t>
            </a:r>
            <a:r>
              <a:rPr lang="ca-ES" sz="1820" dirty="0" smtClean="0"/>
              <a:t>17 </a:t>
            </a:r>
            <a:r>
              <a:rPr lang="ca-ES" sz="1820" dirty="0"/>
              <a:t>de juny </a:t>
            </a:r>
            <a:endParaRPr dirty="0"/>
          </a:p>
          <a:p>
            <a:pPr marL="109728" lvl="0" indent="0" algn="just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38"/>
              <a:buNone/>
            </a:pPr>
            <a:r>
              <a:rPr lang="ca-ES" sz="1820" dirty="0"/>
              <a:t>de </a:t>
            </a:r>
            <a:r>
              <a:rPr lang="ca-ES" sz="1820" dirty="0" smtClean="0"/>
              <a:t>2022</a:t>
            </a:r>
            <a:r>
              <a:rPr lang="ca-ES" sz="1820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1820" dirty="0"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  <a:p>
            <a:pPr marL="109728" lvl="0" indent="0" algn="just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380"/>
              <a:buNone/>
            </a:pPr>
            <a:r>
              <a:rPr lang="ca-ES" sz="2029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Es faran 3 pagaments. Ja anirem informant</a:t>
            </a:r>
            <a:r>
              <a:rPr lang="ca-ES" sz="224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29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ACTIVITATS I SORTIDES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3" t="24630" r="36563" b="6296"/>
          <a:stretch/>
        </p:blipFill>
        <p:spPr bwMode="auto">
          <a:xfrm>
            <a:off x="5619750" y="1191461"/>
            <a:ext cx="3088143" cy="561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>
            <a:spLocks noGrp="1"/>
          </p:cNvSpPr>
          <p:nvPr>
            <p:ph type="body" idx="1"/>
          </p:nvPr>
        </p:nvSpPr>
        <p:spPr>
          <a:xfrm>
            <a:off x="457200" y="208415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1" algn="l" rtl="0">
              <a:spcBef>
                <a:spcPts val="0"/>
              </a:spcBef>
              <a:spcAft>
                <a:spcPts val="0"/>
              </a:spcAft>
              <a:buSzPts val="2448"/>
              <a:buChar char="🞂"/>
            </a:pPr>
            <a:r>
              <a:rPr lang="ca-ES" sz="3600" dirty="0">
                <a:latin typeface="Calibri"/>
                <a:ea typeface="Calibri"/>
                <a:cs typeface="Calibri"/>
                <a:sym typeface="Calibri"/>
              </a:rPr>
              <a:t>La roba, les motxilles i les carmanyoles han d’anar marcades amb el nom i curs.</a:t>
            </a:r>
            <a:endParaRPr dirty="0"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2448"/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1" algn="l" rtl="0">
              <a:spcBef>
                <a:spcPts val="400"/>
              </a:spcBef>
              <a:spcAft>
                <a:spcPts val="0"/>
              </a:spcAft>
              <a:buSzPts val="2448"/>
              <a:buChar char="🞂"/>
            </a:pPr>
            <a:r>
              <a:rPr lang="ca-ES" sz="3600" dirty="0">
                <a:latin typeface="Calibri"/>
                <a:ea typeface="Calibri"/>
                <a:cs typeface="Calibri"/>
                <a:sym typeface="Calibri"/>
              </a:rPr>
              <a:t>Els abrics, jaquetes, jerseis i bates marcats i amb betes per poder-los penjar.</a:t>
            </a:r>
            <a:endParaRPr dirty="0"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>
              <a:latin typeface="Lucida Sans"/>
              <a:ea typeface="Lucida Sans"/>
              <a:cs typeface="Lucida Sans"/>
              <a:sym typeface="Lucida Sans"/>
            </a:endParaRPr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/>
          </a:p>
        </p:txBody>
      </p:sp>
      <p:sp>
        <p:nvSpPr>
          <p:cNvPr id="271" name="Google Shape;271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D5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ALTRES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Telèfon de l ’ AMPA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ctr" rtl="0">
              <a:spcBef>
                <a:spcPts val="400"/>
              </a:spcBef>
              <a:spcAft>
                <a:spcPts val="0"/>
              </a:spcAft>
              <a:buSzPts val="2720"/>
              <a:buNone/>
            </a:pPr>
            <a:r>
              <a:rPr lang="ca-E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616882779</a:t>
            </a:r>
            <a:endParaRPr/>
          </a:p>
          <a:p>
            <a:pPr marL="109728" lvl="0" indent="0" algn="ctr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És important que el tingueu gravat a la vostra agenda per tal de poder rebre informació. </a:t>
            </a:r>
            <a:endParaRPr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Hi ha un pare/mare delegat.</a:t>
            </a:r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AMPA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lvl="0" indent="0" algn="ctr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 dirty="0"/>
          </a:p>
          <a:p>
            <a:pPr marL="109728" lvl="0" indent="0" algn="ctr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/>
          </a:p>
          <a:p>
            <a:pPr marL="109728" lvl="0" indent="0" algn="ctr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ca-ES" sz="3200" dirty="0">
                <a:latin typeface="Calibri"/>
                <a:ea typeface="Calibri"/>
                <a:cs typeface="Calibri"/>
                <a:sym typeface="Calibri"/>
              </a:rPr>
              <a:t>GRÀCIES PER LA VOSTRA ATENCIÓ</a:t>
            </a:r>
            <a:endParaRPr dirty="0"/>
          </a:p>
          <a:p>
            <a:pPr marL="109728" lvl="0" indent="0" algn="ctr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ctr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ctr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ca-ES" sz="3200" dirty="0">
                <a:latin typeface="Calibri"/>
                <a:ea typeface="Calibri"/>
                <a:cs typeface="Calibri"/>
                <a:sym typeface="Calibri"/>
              </a:rPr>
              <a:t>BENVINGUTS I BON CURS </a:t>
            </a:r>
            <a:r>
              <a:rPr lang="ca-ES" sz="3200" dirty="0" smtClean="0">
                <a:latin typeface="Calibri"/>
                <a:ea typeface="Calibri"/>
                <a:cs typeface="Calibri"/>
                <a:sym typeface="Calibri"/>
              </a:rPr>
              <a:t>2021 </a:t>
            </a:r>
            <a:r>
              <a:rPr lang="ca-ES" sz="3200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a-ES" sz="3200" dirty="0" smtClean="0"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                PRECS I PREGUNTES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 sz="4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MESURES COVID-19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730369" y="166102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</a:pPr>
            <a:r>
              <a:rPr lang="ca-ES" sz="3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Prevenció d’higiene i salut </a:t>
            </a:r>
            <a:endParaRPr dirty="0"/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72"/>
              <a:buFont typeface="Noto Sans Symbols"/>
              <a:buNone/>
            </a:pPr>
            <a:endParaRPr sz="2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72"/>
              <a:buFont typeface="Noto Sans Symbols"/>
              <a:buChar char="🞂"/>
            </a:pPr>
            <a:r>
              <a:rPr lang="ca-E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Distanciament físic</a:t>
            </a:r>
            <a:endParaRPr dirty="0"/>
          </a:p>
          <a:p>
            <a:pPr marL="621792" marR="0" lvl="1" indent="-228600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Char char="◦"/>
            </a:pPr>
            <a:r>
              <a:rPr lang="ca-ES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Entrades i sortides controlades.</a:t>
            </a:r>
            <a:endParaRPr dirty="0"/>
          </a:p>
          <a:p>
            <a:pPr marL="621792" marR="0" lvl="1" indent="-228600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Char char="◦"/>
            </a:pPr>
            <a:r>
              <a:rPr lang="ca-ES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de flux de </a:t>
            </a:r>
            <a:r>
              <a:rPr lang="ca-ES" sz="2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circulació</a:t>
            </a:r>
            <a:endParaRPr dirty="0"/>
          </a:p>
          <a:p>
            <a:pPr marL="621792" marR="0" lvl="1" indent="-228600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Char char="◦"/>
            </a:pPr>
            <a:r>
              <a:rPr lang="ca-ES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Grups estables.</a:t>
            </a:r>
            <a:endParaRPr dirty="0"/>
          </a:p>
          <a:p>
            <a:pPr marL="621792" marR="0" lvl="1" indent="-69850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Verdana"/>
              <a:buNone/>
            </a:pPr>
            <a:endParaRPr sz="2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72"/>
              <a:buFont typeface="Noto Sans Symbols"/>
              <a:buChar char="🞂"/>
            </a:pPr>
            <a:r>
              <a:rPr lang="ca-ES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Higiene de mans</a:t>
            </a:r>
            <a:endParaRPr dirty="0"/>
          </a:p>
          <a:p>
            <a:pPr marL="621792" marR="0" lvl="1" indent="-82550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</a:pPr>
            <a:endParaRPr sz="2300" b="0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/>
        </p:nvSpPr>
        <p:spPr>
          <a:xfrm>
            <a:off x="609600" y="166102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</a:pPr>
            <a:r>
              <a:rPr lang="ca-ES" sz="26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Ús de mascareta</a:t>
            </a:r>
            <a:endParaRPr dirty="0"/>
          </a:p>
          <a:p>
            <a:pPr marL="621792" marR="0" lvl="1" indent="-228600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Verdana"/>
              <a:buChar char="◦"/>
            </a:pPr>
            <a:r>
              <a:rPr lang="ca-ES" sz="2312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Obligatòria a tots els espais </a:t>
            </a:r>
            <a:r>
              <a:rPr lang="ca-ES" sz="2312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escolars, excepte a hores de pati i educació física.</a:t>
            </a:r>
            <a:endParaRPr dirty="0"/>
          </a:p>
          <a:p>
            <a:pPr marL="621792" marR="0" lvl="1" indent="-81787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Verdana"/>
              <a:buNone/>
            </a:pP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</a:pPr>
            <a:r>
              <a:rPr lang="ca-ES" sz="26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Requisits d’accés al centre educatiu</a:t>
            </a:r>
            <a:endParaRPr dirty="0"/>
          </a:p>
          <a:p>
            <a:pPr marL="621792" marR="0" lvl="1" indent="-228600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Verdana"/>
              <a:buChar char="◦"/>
            </a:pPr>
            <a:r>
              <a:rPr lang="ca-ES" sz="2312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Signar la declaració de responsabilitat on ens comprometem a:</a:t>
            </a:r>
            <a:endParaRPr dirty="0"/>
          </a:p>
          <a:p>
            <a:pPr marL="1143000" marR="0" lvl="3" indent="-2286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757"/>
              <a:buFont typeface="Noto Sans Symbols"/>
              <a:buChar char="●"/>
            </a:pPr>
            <a:r>
              <a:rPr lang="ca-ES" sz="175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presentar cap símptoma COVID (malestar general, mal de cap, tos, febre, mal de coll, diarrea i vòmits)</a:t>
            </a:r>
            <a:endParaRPr dirty="0"/>
          </a:p>
          <a:p>
            <a:pPr marL="1143000" marR="0" lvl="3" indent="-2286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757"/>
              <a:buFont typeface="Noto Sans Symbols"/>
              <a:buChar char="●"/>
            </a:pPr>
            <a:r>
              <a:rPr lang="ca-ES" sz="175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haver estat en contacte amb cap cas positiu de COVID en els últims </a:t>
            </a:r>
            <a:r>
              <a:rPr lang="ca-ES" sz="1757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ca-ES" sz="1757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dies.</a:t>
            </a:r>
            <a:endParaRPr dirty="0"/>
          </a:p>
          <a:p>
            <a:pPr marL="621792" marR="0" lvl="1" indent="-93535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127"/>
              <a:buFont typeface="Verdana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🞂"/>
            </a:pPr>
            <a:r>
              <a:rPr lang="ca-ES" sz="2682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de símptomes</a:t>
            </a:r>
            <a:endParaRPr sz="2312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1792" marR="0" lvl="1" indent="-228600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12"/>
              <a:buFont typeface="Verdana"/>
              <a:buChar char="◦"/>
            </a:pPr>
            <a:r>
              <a:rPr lang="ca-ES" sz="2312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Espais COVID d’aïllament.</a:t>
            </a:r>
            <a:endParaRPr dirty="0"/>
          </a:p>
          <a:p>
            <a:pPr marL="621792" marR="0" lvl="1" indent="-93535" algn="l" rtl="0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127"/>
              <a:buFont typeface="Verdana"/>
              <a:buNone/>
            </a:pPr>
            <a:endParaRPr sz="2127" b="0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 sz="4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MESURES COVID-19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/>
        </p:nvSpPr>
        <p:spPr>
          <a:xfrm>
            <a:off x="609600" y="166102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13944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 sz="4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Entrades, sortides i recorregut</a:t>
            </a:r>
            <a:endParaRPr sz="41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607267" y="2120444"/>
            <a:ext cx="365072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RECORREGUT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Entrada per la porta lateral, creuen els til·lers i entren per la terrasseta de cada aula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607267" y="4165997"/>
            <a:ext cx="365072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IMPORTANT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Sempre seguir les fletxes que marquen el recorregut.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6" t="7924" r="26516" b="9216"/>
          <a:stretch/>
        </p:blipFill>
        <p:spPr bwMode="auto">
          <a:xfrm>
            <a:off x="4066099" y="1617398"/>
            <a:ext cx="4892689" cy="47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329529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ts val="2326"/>
              <a:buFont typeface="Noto Sans Symbols"/>
              <a:buChar char="🞇"/>
            </a:pPr>
            <a:endParaRPr lang="ca-ES" sz="3060" dirty="0" smtClean="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lang="ca-ES" sz="2000" dirty="0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Tutora </a:t>
            </a:r>
            <a:r>
              <a:rPr lang="ca-ES" sz="200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6è A : </a:t>
            </a:r>
            <a:r>
              <a:rPr lang="ca-ES" sz="2000" dirty="0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Ana López</a:t>
            </a:r>
            <a:endParaRPr sz="2000" dirty="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1" algn="l" rtl="0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lang="ca-ES" sz="200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Tutora 6è B: Anna </a:t>
            </a:r>
            <a:r>
              <a:rPr lang="ca-ES" sz="2000" dirty="0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Vila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1" algn="l" rtl="0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lang="ca-ES" sz="200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Anglès: </a:t>
            </a:r>
            <a:r>
              <a:rPr lang="ca-ES" sz="2000" dirty="0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Raquel </a:t>
            </a:r>
            <a:r>
              <a:rPr lang="ca-ES" sz="2000" dirty="0" err="1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Verjano</a:t>
            </a:r>
            <a:endParaRPr sz="1800" dirty="0"/>
          </a:p>
          <a:p>
            <a:pPr marL="365760" lvl="0" indent="-256031" algn="l" rtl="0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lang="ca-ES" sz="200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Música: </a:t>
            </a:r>
            <a:r>
              <a:rPr lang="ca-ES" sz="2000" dirty="0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Màxim Escrivà</a:t>
            </a:r>
            <a:endParaRPr sz="1800" dirty="0"/>
          </a:p>
          <a:p>
            <a:pPr marL="109729" lvl="0" indent="0" algn="l" rtl="0">
              <a:lnSpc>
                <a:spcPct val="7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ts val="2326"/>
              <a:buNone/>
            </a:pPr>
            <a:r>
              <a:rPr lang="ca-ES" sz="2000" dirty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95" dirty="0"/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 dirty="0">
                <a:latin typeface="Calibri"/>
                <a:ea typeface="Calibri"/>
                <a:cs typeface="Calibri"/>
                <a:sym typeface="Calibri"/>
              </a:rPr>
              <a:t>EQUIP DE MESTRES DE </a:t>
            </a:r>
            <a:r>
              <a:rPr lang="ca-ES" dirty="0" smtClean="0">
                <a:latin typeface="Calibri"/>
                <a:ea typeface="Calibri"/>
                <a:cs typeface="Calibri"/>
                <a:sym typeface="Calibri"/>
              </a:rPr>
              <a:t>Cicle Superior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2" b="4119"/>
          <a:stretch/>
        </p:blipFill>
        <p:spPr>
          <a:xfrm>
            <a:off x="1333554" y="3378673"/>
            <a:ext cx="5551433" cy="321190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588589" y="1776599"/>
            <a:ext cx="4572000" cy="18261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0" indent="-256031">
              <a:lnSpc>
                <a:spcPct val="70000"/>
              </a:lnSpc>
              <a:spcBef>
                <a:spcPts val="695"/>
              </a:spcBef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lang="ca-ES" sz="2000" dirty="0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Ed. Física: Jordi Fernàndez</a:t>
            </a:r>
            <a:endParaRPr lang="ca-ES" sz="2000" dirty="0" smtClean="0"/>
          </a:p>
          <a:p>
            <a:pPr marL="365760" lvl="0" indent="-256031">
              <a:lnSpc>
                <a:spcPct val="70000"/>
              </a:lnSpc>
              <a:spcBef>
                <a:spcPts val="695"/>
              </a:spcBef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lang="ca-ES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000" dirty="0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Ed. Especial: Núria Torres</a:t>
            </a:r>
          </a:p>
          <a:p>
            <a:pPr marL="365760" lvl="0" indent="-256031">
              <a:lnSpc>
                <a:spcPct val="70000"/>
              </a:lnSpc>
              <a:spcBef>
                <a:spcPts val="695"/>
              </a:spcBef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lang="ca-ES" sz="2000" dirty="0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Referent SIEI: Jennifer Díaz</a:t>
            </a:r>
          </a:p>
          <a:p>
            <a:pPr marL="365760" lvl="0" indent="-256031">
              <a:lnSpc>
                <a:spcPct val="70000"/>
              </a:lnSpc>
              <a:spcBef>
                <a:spcPts val="695"/>
              </a:spcBef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lang="es-ES" sz="2000" dirty="0" err="1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Referent</a:t>
            </a:r>
            <a:r>
              <a:rPr lang="es-ES" sz="2000" dirty="0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E.Directiu</a:t>
            </a:r>
            <a:r>
              <a:rPr lang="es-ES" sz="2000" dirty="0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: Carme </a:t>
            </a:r>
            <a:r>
              <a:rPr lang="es-ES" sz="2000" dirty="0" err="1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Jarque</a:t>
            </a:r>
            <a:endParaRPr lang="ca-ES" sz="20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1">
              <a:lnSpc>
                <a:spcPct val="70000"/>
              </a:lnSpc>
              <a:spcBef>
                <a:spcPts val="695"/>
              </a:spcBef>
              <a:buClr>
                <a:srgbClr val="94C600"/>
              </a:buClr>
              <a:buSzPts val="2326"/>
              <a:buFont typeface="Noto Sans Symbols"/>
              <a:buChar char="🞇"/>
            </a:pPr>
            <a:r>
              <a:rPr lang="ca-ES" sz="2000" dirty="0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Coordinadora: Raquel </a:t>
            </a:r>
            <a:r>
              <a:rPr lang="ca-ES" sz="2000" dirty="0" err="1" smtClean="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Verjano</a:t>
            </a:r>
            <a:endParaRPr lang="ca-ES" sz="2000" dirty="0" smtClean="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9728" lvl="0" algn="just">
              <a:lnSpc>
                <a:spcPct val="80000"/>
              </a:lnSpc>
              <a:spcBef>
                <a:spcPts val="400"/>
              </a:spcBef>
              <a:buSzPts val="1561"/>
            </a:pPr>
            <a:endParaRPr lang="ca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457200" y="1391982"/>
            <a:ext cx="8229600" cy="5102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1"/>
              <a:buNone/>
            </a:pPr>
            <a:r>
              <a:rPr lang="ca-ES" sz="3237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ENTREVISTES I INFORMES </a:t>
            </a:r>
            <a:endParaRPr lang="ca-ES" sz="3237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1"/>
              <a:buNone/>
            </a:pPr>
            <a:endParaRPr sz="2682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1"/>
              <a:buChar char="🞂"/>
            </a:pPr>
            <a:r>
              <a:rPr lang="ca-ES" sz="2590" dirty="0">
                <a:latin typeface="Calibri"/>
                <a:ea typeface="Calibri"/>
                <a:cs typeface="Calibri"/>
                <a:sym typeface="Calibri"/>
              </a:rPr>
              <a:t>3 informes, un per trimestre. </a:t>
            </a:r>
            <a:endParaRPr dirty="0"/>
          </a:p>
          <a:p>
            <a:pPr marL="365760" lvl="0" indent="-14419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1"/>
              <a:buNone/>
            </a:pPr>
            <a:endParaRPr sz="2590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1"/>
              <a:buChar char="🞂"/>
            </a:pPr>
            <a:r>
              <a:rPr lang="ca-ES" sz="2590" dirty="0">
                <a:latin typeface="Calibri"/>
                <a:ea typeface="Calibri"/>
                <a:cs typeface="Calibri"/>
                <a:sym typeface="Calibri"/>
              </a:rPr>
              <a:t>2 entrevistes al llarg del curs. Les pot sol·licitar el mestre o els pares, via </a:t>
            </a:r>
            <a:r>
              <a:rPr lang="ca-ES" sz="2590" dirty="0" smtClean="0">
                <a:latin typeface="Calibri"/>
                <a:ea typeface="Calibri"/>
                <a:cs typeface="Calibri"/>
                <a:sym typeface="Calibri"/>
              </a:rPr>
              <a:t>agenda.</a:t>
            </a:r>
            <a:r>
              <a:rPr lang="ca-ES" dirty="0">
                <a:ea typeface="Calibri"/>
                <a:cs typeface="Calibri"/>
              </a:rPr>
              <a:t> </a:t>
            </a:r>
            <a:r>
              <a:rPr lang="ca-ES" dirty="0" smtClean="0">
                <a:ea typeface="Calibri"/>
                <a:cs typeface="Calibri"/>
              </a:rPr>
              <a:t>(</a:t>
            </a:r>
            <a:r>
              <a:rPr lang="ca-ES" sz="1850" dirty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ca-ES" sz="1850" dirty="0" smtClean="0">
                <a:latin typeface="Calibri"/>
                <a:ea typeface="Calibri"/>
                <a:cs typeface="Calibri"/>
                <a:sym typeface="Calibri"/>
              </a:rPr>
              <a:t>ossibilitat </a:t>
            </a:r>
            <a:r>
              <a:rPr lang="ca-ES" sz="1850" dirty="0">
                <a:latin typeface="Calibri"/>
                <a:ea typeface="Calibri"/>
                <a:cs typeface="Calibri"/>
                <a:sym typeface="Calibri"/>
              </a:rPr>
              <a:t>de fer-les telemàticament</a:t>
            </a:r>
            <a:r>
              <a:rPr lang="ca-ES" sz="1850" dirty="0" smtClean="0">
                <a:latin typeface="Calibri"/>
                <a:ea typeface="Calibri"/>
                <a:cs typeface="Calibri"/>
                <a:sym typeface="Calibri"/>
              </a:rPr>
              <a:t>.)</a:t>
            </a:r>
            <a:endParaRPr dirty="0"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1"/>
              <a:buChar char="🞂"/>
            </a:pPr>
            <a:r>
              <a:rPr lang="ca-ES" sz="2590" dirty="0">
                <a:latin typeface="Calibri"/>
                <a:ea typeface="Calibri"/>
                <a:cs typeface="Calibri"/>
                <a:sym typeface="Calibri"/>
              </a:rPr>
              <a:t>Les entrevistes són:</a:t>
            </a:r>
            <a:endParaRPr dirty="0"/>
          </a:p>
          <a:p>
            <a:pPr marL="1828800" lvl="6" indent="-2286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ts val="2590"/>
              <a:buChar char="■"/>
            </a:pPr>
            <a:r>
              <a:rPr lang="ca-ES" sz="2590" dirty="0">
                <a:latin typeface="Calibri"/>
                <a:ea typeface="Calibri"/>
                <a:cs typeface="Calibri"/>
                <a:sym typeface="Calibri"/>
              </a:rPr>
              <a:t>6è A, a determinar</a:t>
            </a:r>
            <a:endParaRPr dirty="0"/>
          </a:p>
          <a:p>
            <a:pPr marL="1828800" lvl="6" indent="-2286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ts val="2590"/>
              <a:buChar char="■"/>
            </a:pPr>
            <a:r>
              <a:rPr lang="ca-ES" sz="2590" dirty="0">
                <a:latin typeface="Calibri"/>
                <a:ea typeface="Calibri"/>
                <a:cs typeface="Calibri"/>
                <a:sym typeface="Calibri"/>
              </a:rPr>
              <a:t>6è B, a determinar</a:t>
            </a:r>
            <a:endParaRPr dirty="0"/>
          </a:p>
          <a:p>
            <a:pPr marL="1828800" lvl="6" indent="-58292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ts val="2682"/>
              <a:buNone/>
            </a:pPr>
            <a:endParaRPr sz="2682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 ENS COMUNIQUEM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312" y="351028"/>
            <a:ext cx="1439863" cy="11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2176"/>
              <a:buChar char="🞂"/>
            </a:pPr>
            <a:r>
              <a:rPr lang="ca-ES" sz="2400" dirty="0" smtClean="0">
                <a:latin typeface="Calibri"/>
                <a:ea typeface="Calibri"/>
                <a:cs typeface="Calibri"/>
                <a:sym typeface="Calibri"/>
              </a:rPr>
              <a:t>A través de la aplicació TPV escola.</a:t>
            </a:r>
          </a:p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2176"/>
              <a:buChar char="🞂"/>
            </a:pPr>
            <a:r>
              <a:rPr lang="ca-ES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dirty="0" err="1" smtClean="0">
                <a:latin typeface="Calibri"/>
                <a:ea typeface="Calibri"/>
                <a:cs typeface="Calibri"/>
                <a:sym typeface="Calibri"/>
              </a:rPr>
              <a:t>Via</a:t>
            </a:r>
            <a:r>
              <a:rPr lang="es-ES" sz="2400" dirty="0" smtClean="0">
                <a:latin typeface="Calibri"/>
                <a:ea typeface="Calibri"/>
                <a:cs typeface="Calibri"/>
                <a:sym typeface="Calibri"/>
              </a:rPr>
              <a:t> agenda.</a:t>
            </a:r>
            <a:endParaRPr sz="2000" dirty="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2400" dirty="0">
                <a:latin typeface="Calibri"/>
                <a:ea typeface="Calibri"/>
                <a:cs typeface="Calibri"/>
                <a:sym typeface="Calibri"/>
              </a:rPr>
              <a:t>Cartellera de l’entrada.</a:t>
            </a:r>
            <a:endParaRPr sz="2000" dirty="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2400" dirty="0" err="1">
                <a:latin typeface="Calibri"/>
                <a:ea typeface="Calibri"/>
                <a:cs typeface="Calibri"/>
                <a:sym typeface="Calibri"/>
              </a:rPr>
              <a:t>Noodes</a:t>
            </a:r>
            <a:r>
              <a:rPr lang="ca-ES" sz="2400" dirty="0">
                <a:latin typeface="Calibri"/>
                <a:ea typeface="Calibri"/>
                <a:cs typeface="Calibri"/>
                <a:sym typeface="Calibri"/>
              </a:rPr>
              <a:t> d’escola </a:t>
            </a:r>
            <a:endParaRPr sz="2000" dirty="0"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ca-E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https://agora.xtec.cat/esc-camidelcros/</a:t>
            </a:r>
            <a:endParaRPr sz="2000" dirty="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2400" dirty="0">
                <a:latin typeface="Calibri"/>
                <a:ea typeface="Calibri"/>
                <a:cs typeface="Calibri"/>
                <a:sym typeface="Calibri"/>
              </a:rPr>
              <a:t>Xarxes socials:</a:t>
            </a:r>
            <a:endParaRPr sz="2000" dirty="0"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ca-ES" sz="24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a-ES" sz="2400" dirty="0" err="1">
                <a:latin typeface="Calibri"/>
                <a:ea typeface="Calibri"/>
                <a:cs typeface="Calibri"/>
                <a:sym typeface="Calibri"/>
              </a:rPr>
              <a:t>Facebook</a:t>
            </a:r>
            <a:r>
              <a:rPr lang="ca-ES" sz="24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ca-ES" sz="2400" dirty="0" smtClean="0">
                <a:latin typeface="Calibri"/>
                <a:ea typeface="Calibri"/>
                <a:cs typeface="Calibri"/>
                <a:sym typeface="Calibri"/>
              </a:rPr>
              <a:t>Escola </a:t>
            </a:r>
            <a:r>
              <a:rPr lang="ca-ES" sz="2400" dirty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ca-ES" sz="2400" dirty="0" smtClean="0">
                <a:latin typeface="Calibri"/>
                <a:ea typeface="Calibri"/>
                <a:cs typeface="Calibri"/>
                <a:sym typeface="Calibri"/>
              </a:rPr>
              <a:t>amí </a:t>
            </a:r>
            <a:r>
              <a:rPr lang="ca-ES" sz="2400" dirty="0">
                <a:latin typeface="Calibri"/>
                <a:ea typeface="Calibri"/>
                <a:cs typeface="Calibri"/>
                <a:sym typeface="Calibri"/>
              </a:rPr>
              <a:t>del </a:t>
            </a:r>
            <a:r>
              <a:rPr lang="ca-ES" sz="2400" dirty="0" smtClean="0">
                <a:latin typeface="Calibri"/>
                <a:ea typeface="Calibri"/>
                <a:cs typeface="Calibri"/>
                <a:sym typeface="Calibri"/>
              </a:rPr>
              <a:t>Cros</a:t>
            </a:r>
            <a:endParaRPr sz="2000" dirty="0"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ca-ES" sz="24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a-ES" sz="2400" dirty="0" err="1">
                <a:latin typeface="Calibri"/>
                <a:ea typeface="Calibri"/>
                <a:cs typeface="Calibri"/>
                <a:sym typeface="Calibri"/>
              </a:rPr>
              <a:t>Twitter</a:t>
            </a:r>
            <a:r>
              <a:rPr lang="ca-ES" sz="2400" dirty="0">
                <a:latin typeface="Calibri"/>
                <a:ea typeface="Calibri"/>
                <a:cs typeface="Calibri"/>
                <a:sym typeface="Calibri"/>
              </a:rPr>
              <a:t>: @</a:t>
            </a:r>
            <a:r>
              <a:rPr lang="ca-ES" sz="2400" dirty="0" err="1">
                <a:latin typeface="Calibri"/>
                <a:ea typeface="Calibri"/>
                <a:cs typeface="Calibri"/>
                <a:sym typeface="Calibri"/>
              </a:rPr>
              <a:t>CamidelCros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ca-ES" sz="24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a-ES" sz="2400" dirty="0" err="1">
                <a:latin typeface="Calibri"/>
                <a:ea typeface="Calibri"/>
                <a:cs typeface="Calibri"/>
                <a:sym typeface="Calibri"/>
              </a:rPr>
              <a:t>Instagram</a:t>
            </a:r>
            <a:r>
              <a:rPr lang="ca-ES" sz="2400" dirty="0">
                <a:latin typeface="Calibri"/>
                <a:ea typeface="Calibri"/>
                <a:cs typeface="Calibri"/>
                <a:sym typeface="Calibri"/>
              </a:rPr>
              <a:t>: @</a:t>
            </a:r>
            <a:r>
              <a:rPr lang="ca-ES" sz="2400" dirty="0" err="1" smtClean="0">
                <a:latin typeface="Calibri"/>
                <a:ea typeface="Calibri"/>
                <a:cs typeface="Calibri"/>
                <a:sym typeface="Calibri"/>
              </a:rPr>
              <a:t>camidelcros</a:t>
            </a:r>
            <a:endParaRPr lang="ca-ES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109728" lvl="0" indent="0" algn="ctr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es-ES" sz="2400" b="1" dirty="0" err="1" smtClean="0">
                <a:latin typeface="Calibri"/>
                <a:ea typeface="Calibri"/>
                <a:cs typeface="Calibri"/>
                <a:sym typeface="Calibri"/>
              </a:rPr>
              <a:t>Telèfon</a:t>
            </a:r>
            <a:r>
              <a:rPr lang="es-ES" sz="2400" b="1" dirty="0" smtClean="0">
                <a:latin typeface="Calibri"/>
                <a:ea typeface="Calibri"/>
                <a:cs typeface="Calibri"/>
                <a:sym typeface="Calibri"/>
              </a:rPr>
              <a:t> de contacte de </a:t>
            </a:r>
            <a:r>
              <a:rPr lang="es-ES" sz="2400" b="1" dirty="0" err="1" smtClean="0">
                <a:latin typeface="Calibri"/>
                <a:ea typeface="Calibri"/>
                <a:cs typeface="Calibri"/>
                <a:sym typeface="Calibri"/>
              </a:rPr>
              <a:t>l’escola</a:t>
            </a:r>
            <a:r>
              <a:rPr lang="es-ES" sz="2400" b="1" dirty="0" smtClean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2400" dirty="0" smtClean="0">
                <a:latin typeface="Calibri"/>
                <a:ea typeface="Calibri"/>
                <a:cs typeface="Calibri"/>
                <a:sym typeface="Calibri"/>
              </a:rPr>
              <a:t>634800143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dirty="0"/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ALTRES VIES DE COMUNICACIÓ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2040"/>
              <a:buChar char="🞂"/>
            </a:pPr>
            <a:r>
              <a:rPr lang="ca-ES" sz="3000" b="1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Les franges horàries seran:</a:t>
            </a:r>
            <a:endParaRPr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2040"/>
              <a:buNone/>
            </a:pP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a-ES" sz="3000" b="1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Sessió 1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de 9:00h a 10:30h</a:t>
            </a:r>
            <a:endParaRPr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2040"/>
              <a:buNone/>
            </a:pP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a-ES" sz="3000" b="1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Pati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de 10:30h a 11:00h</a:t>
            </a:r>
            <a:endParaRPr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2040"/>
              <a:buNone/>
            </a:pP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a-ES" sz="3000" b="1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Sessió 2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d’11:00h a 12:30h </a:t>
            </a:r>
            <a:endParaRPr/>
          </a:p>
          <a:p>
            <a:pPr marL="109728" lvl="0" indent="0" algn="l" rtl="0">
              <a:spcBef>
                <a:spcPts val="400"/>
              </a:spcBef>
              <a:spcAft>
                <a:spcPts val="0"/>
              </a:spcAft>
              <a:buSzPts val="2040"/>
              <a:buNone/>
            </a:pP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ca-ES" sz="3000" b="1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Sessió 3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de 15:00h a 16:30h.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040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040"/>
              <a:buChar char="🞂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Plantilla amb horari a l’agenda i per casa. S’ ha de mirar el que li toca fer cada dia i portar el que calgui.</a:t>
            </a:r>
            <a:endParaRPr/>
          </a:p>
          <a:p>
            <a:pPr marL="365760" lvl="0" indent="-139446" algn="l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C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HORARIS</a:t>
            </a:r>
            <a:endParaRPr/>
          </a:p>
        </p:txBody>
      </p:sp>
      <p:pic>
        <p:nvPicPr>
          <p:cNvPr id="169" name="Google Shape;169;p22" descr="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288" y="265510"/>
            <a:ext cx="1152128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1306</Words>
  <Application>Microsoft Office PowerPoint</Application>
  <PresentationFormat>Presentación en pantalla (4:3)</PresentationFormat>
  <Paragraphs>228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Concurrencia</vt:lpstr>
      <vt:lpstr>REUNIÓ DE PARES DE 6è</vt:lpstr>
      <vt:lpstr>EQUIP DIRECTIU:</vt:lpstr>
      <vt:lpstr>Presentación de PowerPoint</vt:lpstr>
      <vt:lpstr>Presentación de PowerPoint</vt:lpstr>
      <vt:lpstr>Presentación de PowerPoint</vt:lpstr>
      <vt:lpstr>EQUIP DE MESTRES DE Cicle Superior</vt:lpstr>
      <vt:lpstr>COM ENS COMUNIQUEM</vt:lpstr>
      <vt:lpstr>ALTRES VIES DE COMUNICACIÓ</vt:lpstr>
      <vt:lpstr>HORARIS</vt:lpstr>
      <vt:lpstr>Presentación de PowerPoint</vt:lpstr>
      <vt:lpstr>Presentación de PowerPoint</vt:lpstr>
      <vt:lpstr>MATERIAL</vt:lpstr>
      <vt:lpstr>            DEURES I CONTROLS</vt:lpstr>
      <vt:lpstr> ANIVERSARIS, APARELLS ELECTRÒNICS, JOGUINES, DINERS </vt:lpstr>
      <vt:lpstr>HÀBITS</vt:lpstr>
      <vt:lpstr>HÀBITS</vt:lpstr>
      <vt:lpstr>               BIBLIOTECA</vt:lpstr>
      <vt:lpstr>ÀMBITS</vt:lpstr>
      <vt:lpstr>ÀMBITS</vt:lpstr>
      <vt:lpstr>ÀMBITS</vt:lpstr>
      <vt:lpstr>ÀMBITS</vt:lpstr>
      <vt:lpstr>COMUNITAT D’APRENENTATGE     (Actuacions educatives d’èxit)</vt:lpstr>
      <vt:lpstr>ACTIVITATS I SORTIDES</vt:lpstr>
      <vt:lpstr>ALTRES</vt:lpstr>
      <vt:lpstr>AMPA</vt:lpstr>
      <vt:lpstr>                PRECS I PREGUNTES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DE PARES DE 6è</dc:title>
  <dc:creator>Prof</dc:creator>
  <cp:lastModifiedBy>Prof</cp:lastModifiedBy>
  <cp:revision>11</cp:revision>
  <dcterms:modified xsi:type="dcterms:W3CDTF">2021-09-06T11:51:50Z</dcterms:modified>
</cp:coreProperties>
</file>