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sldIdLst>
    <p:sldId id="256" r:id="rId2"/>
    <p:sldId id="263" r:id="rId3"/>
    <p:sldId id="295" r:id="rId4"/>
    <p:sldId id="296" r:id="rId5"/>
    <p:sldId id="298" r:id="rId6"/>
    <p:sldId id="257" r:id="rId7"/>
    <p:sldId id="282" r:id="rId8"/>
    <p:sldId id="283" r:id="rId9"/>
    <p:sldId id="284" r:id="rId10"/>
    <p:sldId id="285" r:id="rId11"/>
    <p:sldId id="286" r:id="rId12"/>
    <p:sldId id="273" r:id="rId13"/>
    <p:sldId id="287" r:id="rId14"/>
    <p:sldId id="293" r:id="rId15"/>
    <p:sldId id="288" r:id="rId16"/>
    <p:sldId id="289" r:id="rId17"/>
    <p:sldId id="275" r:id="rId18"/>
    <p:sldId id="262" r:id="rId19"/>
    <p:sldId id="271" r:id="rId20"/>
    <p:sldId id="276" r:id="rId21"/>
    <p:sldId id="274" r:id="rId22"/>
    <p:sldId id="278" r:id="rId23"/>
    <p:sldId id="290" r:id="rId24"/>
    <p:sldId id="291" r:id="rId25"/>
    <p:sldId id="292" r:id="rId26"/>
    <p:sldId id="299" r:id="rId27"/>
    <p:sldId id="277" r:id="rId28"/>
    <p:sldId id="267" r:id="rId29"/>
    <p:sldId id="268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>
        <p:scale>
          <a:sx n="60" d="100"/>
          <a:sy n="60" d="100"/>
        </p:scale>
        <p:origin x="-188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C88B-2D83-4911-9C9E-161D76759771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4BA48-2AC6-45E4-B19D-274571ED01F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2781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es/url?sa=i&amp;rct=j&amp;q=&amp;esrc=s&amp;source=images&amp;cd=&amp;cad=rja&amp;uact=8&amp;docid=MKhhP2FepcqUAM&amp;tbnid=jM0Bs63Bz6_uEM:&amp;ved=0CAcQjRw&amp;url=http://www.mama2punto0.cl/vida-sana/pruebas-semestrales-claves-para-motivar-a-los-ninos-a-estudiar/attachment/nino-estudiando/&amp;ei=GRYTVMPLDcuVarLqgaAO&amp;psig=AFQjCNEmgvCwUD2e19AX2OZN9vzdr5gYhg&amp;ust=141062336046606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gora.xtec.cat/esc-camidelcro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6334472" cy="144015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REUNIÓ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D’AULA DE 3r</a:t>
            </a:r>
            <a:b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CURS 2021-22 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7"/>
            <a:ext cx="3168352" cy="422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Argo1\p\LOGOTIP ESCOLA\Còpia de Logo-Cami-Cros-JPG-150p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292" y="2479036"/>
            <a:ext cx="4705235" cy="1664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A56FF45E-F676-4F00-8FE5-1F371CC3C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a-ES" sz="3300" dirty="0">
                <a:latin typeface="Calibri" panose="020F0502020204030204" pitchFamily="34" charset="0"/>
                <a:cs typeface="Calibri" panose="020F0502020204030204" pitchFamily="34" charset="0"/>
              </a:rPr>
              <a:t>L ‘assistència és obligatòria, en cas d’absència cal portar  justificant o justificar-ho a l’agenda per escrit. </a:t>
            </a:r>
          </a:p>
          <a:p>
            <a:pPr>
              <a:buNone/>
            </a:pPr>
            <a:endParaRPr lang="es-E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3300" dirty="0">
                <a:latin typeface="Calibri" panose="020F0502020204030204" pitchFamily="34" charset="0"/>
                <a:cs typeface="Calibri" panose="020F0502020204030204" pitchFamily="34" charset="0"/>
              </a:rPr>
              <a:t>Cal arribar </a:t>
            </a:r>
            <a:r>
              <a:rPr lang="ca-ES" sz="3300" dirty="0">
                <a:latin typeface="Calibri" panose="020F0502020204030204" pitchFamily="34" charset="0"/>
                <a:cs typeface="Calibri" panose="020F0502020204030204" pitchFamily="34" charset="0"/>
              </a:rPr>
              <a:t>puntualment a l’escola. Es portarà un registre d’absències i retards. </a:t>
            </a:r>
          </a:p>
          <a:p>
            <a:pPr marL="109728" indent="0">
              <a:buNone/>
            </a:pPr>
            <a:endParaRPr lang="ca-E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300" dirty="0">
                <a:latin typeface="Calibri" panose="020F0502020204030204" pitchFamily="34" charset="0"/>
                <a:cs typeface="Calibri" panose="020F0502020204030204" pitchFamily="34" charset="0"/>
              </a:rPr>
              <a:t> Els horaris d’obertura del centre seran a les 8:55h i a les 14:55h</a:t>
            </a:r>
            <a:r>
              <a:rPr lang="ca-E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a-E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FF75C9FC-E451-46C7-83FE-265BB8CB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6 Título">
            <a:extLst>
              <a:ext uri="{FF2B5EF4-FFF2-40B4-BE49-F238E27FC236}">
                <a16:creationId xmlns:a16="http://schemas.microsoft.com/office/drawing/2014/main" xmlns="" id="{A92E6AED-6762-4E6A-967A-F9BC353F7E2D}"/>
              </a:ext>
            </a:extLst>
          </p:cNvPr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ASSISTÈNCIA</a:t>
            </a:r>
          </a:p>
        </p:txBody>
      </p:sp>
    </p:spTree>
    <p:extLst>
      <p:ext uri="{BB962C8B-B14F-4D97-AF65-F5344CB8AC3E}">
        <p14:creationId xmlns:p14="http://schemas.microsoft.com/office/powerpoint/2010/main" xmlns="" val="1491093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C4698AE9-AA7F-48A7-B45D-807ED4058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És el vehicle de comunicació entre l’escola i la família.</a:t>
            </a:r>
          </a:p>
          <a:p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Apuntem les feines, controls i els materials a dur.</a:t>
            </a:r>
          </a:p>
          <a:p>
            <a:pPr marL="109728" indent="0">
              <a:buNone/>
            </a:pP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Hi posem les hores d’entrevista i comunicacions importants.</a:t>
            </a:r>
          </a:p>
          <a:p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Les faltes d’assistència i retard es justifiquen per escrit a l’agenda.</a:t>
            </a:r>
          </a:p>
          <a:p>
            <a:pPr marL="109728" indent="0">
              <a:buNone/>
            </a:pP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S’ha de revisar cada dia i cal signar les notificacions, si n’hi ha</a:t>
            </a:r>
            <a:r>
              <a:rPr lang="ca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A297B298-D655-4E20-8EC9-D39AC1DF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0B2F3456-69C7-4966-9E97-7BC8D9895775}"/>
              </a:ext>
            </a:extLst>
          </p:cNvPr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ÚS DE L’AGENDA</a:t>
            </a:r>
          </a:p>
        </p:txBody>
      </p:sp>
      <p:pic>
        <p:nvPicPr>
          <p:cNvPr id="5" name="6 Marcador de contenido" descr="agenda.jpg">
            <a:extLst>
              <a:ext uri="{FF2B5EF4-FFF2-40B4-BE49-F238E27FC236}">
                <a16:creationId xmlns:a16="http://schemas.microsoft.com/office/drawing/2014/main" xmlns="" id="{A386EF76-AB84-4C05-B55B-2C84DEFD74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6735" y="1916832"/>
            <a:ext cx="170726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600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es-E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300" dirty="0">
                <a:latin typeface="Calibri" panose="020F0502020204030204" pitchFamily="34" charset="0"/>
                <a:cs typeface="Calibri" panose="020F0502020204030204" pitchFamily="34" charset="0"/>
              </a:rPr>
              <a:t>Els llibres són socialitzats i el material, comunitari (colors, estoigs, regle, </a:t>
            </a:r>
            <a:r>
              <a:rPr lang="ca-E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etc). </a:t>
            </a:r>
            <a:r>
              <a:rPr lang="ca-ES" sz="3300" dirty="0">
                <a:latin typeface="Calibri" panose="020F0502020204030204" pitchFamily="34" charset="0"/>
                <a:cs typeface="Calibri" panose="020F0502020204030204" pitchFamily="34" charset="0"/>
              </a:rPr>
              <a:t>S’ha de respectar. Signar acord.</a:t>
            </a:r>
          </a:p>
          <a:p>
            <a:pPr marL="109728" indent="0">
              <a:buNone/>
            </a:pPr>
            <a:endParaRPr lang="ca-E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30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Cal haver pagat la quota de material comú. També la dels </a:t>
            </a:r>
            <a:r>
              <a:rPr lang="ca-ES" sz="33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LLIBRES SOCIALITZATS.</a:t>
            </a:r>
          </a:p>
          <a:p>
            <a:pPr marL="109728" indent="0">
              <a:buNone/>
            </a:pPr>
            <a:endParaRPr lang="ca-ES" sz="3300" dirty="0">
              <a:solidFill>
                <a:srgbClr val="000000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r>
              <a:rPr lang="ca-ES" sz="33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En cas d’haver fet un mal ús, la família es farà càrrec de la despesa del material.</a:t>
            </a:r>
          </a:p>
          <a:p>
            <a:pPr marL="457200" indent="-457200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a-ES" sz="2800" dirty="0">
              <a:solidFill>
                <a:srgbClr val="000000"/>
              </a:solidFill>
              <a:latin typeface="Comic Sans MS" pitchFamily="66" charset="0"/>
              <a:ea typeface="Arial Unicode MS" pitchFamily="2"/>
              <a:cs typeface="Tahoma" pitchFamily="2"/>
            </a:endParaRPr>
          </a:p>
          <a:p>
            <a:pPr marL="0" lvl="0" indent="0">
              <a:spcBef>
                <a:spcPts val="60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800" dirty="0">
                <a:solidFill>
                  <a:srgbClr val="000000"/>
                </a:solidFill>
                <a:latin typeface="Comic Sans MS" pitchFamily="66" charset="0"/>
                <a:ea typeface="Arial Unicode MS" pitchFamily="2"/>
                <a:cs typeface="Tahoma" pitchFamily="2"/>
              </a:rPr>
              <a:t>		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06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400B7AA7-18CD-494F-844F-F173057E6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Els llibres i llibretes van a casa si tenen deures, només cal portar els que toquin aquell dia</a:t>
            </a:r>
            <a:r>
              <a:rPr lang="ca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ca-E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Classroom</a:t>
            </a:r>
            <a:r>
              <a:rPr lang="ca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S’ha de llegir cada dia i anar estudiant els temes que es van treballant, no deixar-ho per l’últim dia.</a:t>
            </a:r>
          </a:p>
          <a:p>
            <a:pPr marL="109728" indent="0">
              <a:buNone/>
            </a:pP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Si no tenen deures, cal repassar el que s’ha treballat a classe,  les taules, llegir, estudiar...</a:t>
            </a: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Les notes dels controls són orientatives, ja que la qualificació final no només depèn d’una nota sinó també del treball diari, de l’esforç, de l’actitud...</a:t>
            </a:r>
          </a:p>
          <a:p>
            <a:pPr marL="109728" indent="0">
              <a:buNone/>
            </a:pP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B9A9102A-8F9C-4EFD-AB44-8B8E2562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   DEURES I CONTROLS</a:t>
            </a:r>
          </a:p>
        </p:txBody>
      </p:sp>
      <p:pic>
        <p:nvPicPr>
          <p:cNvPr id="5" name="Picture 2" descr="https://encrypted-tbn1.gstatic.com/images?q=tbn:ANd9GcTQUnd7uA1pwqpEk6DT93JbvVxeZyDwZeZ152rCo2FOg2QVg_70EQ">
            <a:hlinkClick r:id="rId2"/>
            <a:extLst>
              <a:ext uri="{FF2B5EF4-FFF2-40B4-BE49-F238E27FC236}">
                <a16:creationId xmlns:a16="http://schemas.microsoft.com/office/drawing/2014/main" xmlns="" id="{EBEAC03B-A3FB-4284-89BE-FFFA005C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31" y="274638"/>
            <a:ext cx="1461973" cy="1195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208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429C0EF8-1BA3-44C4-AE6C-9460742FC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UN </a:t>
            </a:r>
            <a:r>
              <a:rPr lang="ca-ES" dirty="0"/>
              <a:t>ÀLBUM A FINAL DE CURS.</a:t>
            </a:r>
          </a:p>
          <a:p>
            <a:pPr marL="109728" indent="0">
              <a:buNone/>
            </a:pPr>
            <a:endParaRPr lang="ca-ES" dirty="0"/>
          </a:p>
          <a:p>
            <a:r>
              <a:rPr lang="ca-ES" dirty="0"/>
              <a:t>LLIBRETES: </a:t>
            </a:r>
            <a:r>
              <a:rPr lang="ca-ES" dirty="0" smtClean="0"/>
              <a:t>català, castellà, </a:t>
            </a:r>
            <a:r>
              <a:rPr lang="ca-ES" dirty="0"/>
              <a:t>mates</a:t>
            </a:r>
            <a:r>
              <a:rPr lang="ca-ES" dirty="0" smtClean="0"/>
              <a:t>,</a:t>
            </a:r>
          </a:p>
          <a:p>
            <a:pPr>
              <a:buNone/>
            </a:pPr>
            <a:r>
              <a:rPr lang="ca-ES" dirty="0" smtClean="0"/>
              <a:t>i medi. </a:t>
            </a:r>
            <a:r>
              <a:rPr lang="ca-ES" dirty="0"/>
              <a:t>Normes d’ús.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B9F673C5-CADF-4DBE-9E23-8CCFF6E5DAA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ca-ES" dirty="0"/>
              <a:t>ÀLBUM I LLIBRETES</a:t>
            </a:r>
          </a:p>
        </p:txBody>
      </p:sp>
    </p:spTree>
    <p:extLst>
      <p:ext uri="{BB962C8B-B14F-4D97-AF65-F5344CB8AC3E}">
        <p14:creationId xmlns:p14="http://schemas.microsoft.com/office/powerpoint/2010/main" xmlns="" val="161752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2EC9C472-A8F5-4E2B-8D30-F9DB85168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A l’escola NO es pot portar cap tipus d’aparells electrònics, diners, joguines, cromos, vambes de rodes, vambes amb llums...</a:t>
            </a:r>
          </a:p>
          <a:p>
            <a:pPr marL="109728" indent="0">
              <a:buNone/>
            </a:pP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Si es troba cap d’aquests objectes es portarà a direcció i l’hauran de venir a recollir 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famílies.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Aniversaris: per la situació excepcional de la COVID-19</a:t>
            </a:r>
            <a:r>
              <a:rPr lang="ca-E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es pot portar menjar fet a casa.</a:t>
            </a:r>
          </a:p>
          <a:p>
            <a:pPr marL="109728" indent="0">
              <a:buNone/>
            </a:pP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No es poden donar les targetes d’invitació dins 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l’escola.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2D869870-3DF8-4A6A-9BAF-4A904D5CE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2400" dirty="0"/>
              <a:t/>
            </a:r>
            <a:br>
              <a:rPr lang="es-ES" sz="2400" dirty="0"/>
            </a:b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ANIVERSARIS,</a:t>
            </a:r>
            <a:b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APARELLS ELECTRÒNICS, JOGUINES, DINERS </a:t>
            </a:r>
            <a:endParaRPr lang="ca-ES" sz="28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875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4EEC5052-D6B8-413C-92C5-2C56231A4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0806"/>
          </a:xfrm>
        </p:spPr>
        <p:txBody>
          <a:bodyPr>
            <a:normAutofit fontScale="62500" lnSpcReduction="20000"/>
          </a:bodyPr>
          <a:lstStyle/>
          <a:p>
            <a:r>
              <a:rPr lang="ca-ES" sz="2900" b="1" u="sng" dirty="0">
                <a:latin typeface="Calibri" panose="020F0502020204030204" pitchFamily="34" charset="0"/>
                <a:cs typeface="Calibri" panose="020F0502020204030204" pitchFamily="34" charset="0"/>
              </a:rPr>
              <a:t>HIGIENE I SALUT:</a:t>
            </a:r>
          </a:p>
          <a:p>
            <a:pPr marL="109728" indent="0">
              <a:buNone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 -  Cal venir net a l’escola.</a:t>
            </a:r>
          </a:p>
          <a:p>
            <a:pPr>
              <a:buFont typeface="Wingdings 2" pitchFamily="18" charset="2"/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No venir a escola quan tingui: febre, diarrea, erupcions contagioses, polls i llémenes.</a:t>
            </a:r>
          </a:p>
          <a:p>
            <a:pPr>
              <a:buFontTx/>
              <a:buChar char="-"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Administració de medicaments amb recepta mèdica i autorització signada. Autorització per administració de paracetamol a l’escola signada.</a:t>
            </a:r>
          </a:p>
          <a:p>
            <a:pPr>
              <a:buFontTx/>
              <a:buChar char="-"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La cobertura mèdica dels alumnes és la mateixa que les famílies.</a:t>
            </a:r>
          </a:p>
          <a:p>
            <a:pPr>
              <a:buFontTx/>
              <a:buChar char="-"/>
            </a:pPr>
            <a:endParaRPr lang="ca-ES" sz="2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Portar dues caixes de mocadors de paper i dos rotlles de paper de cuina.</a:t>
            </a:r>
          </a:p>
          <a:p>
            <a:pPr marL="109728" indent="0"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a-ES" sz="29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Esmorzars:       </a:t>
            </a:r>
          </a:p>
          <a:p>
            <a:pPr marL="109728" indent="0">
              <a:buNone/>
            </a:pPr>
            <a:r>
              <a:rPr lang="ca-ES" sz="29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                                            Dilluns i dimecres, entrepà </a:t>
            </a:r>
            <a:r>
              <a:rPr lang="ca-ES" sz="29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en </a:t>
            </a:r>
            <a:r>
              <a:rPr lang="ca-ES" sz="29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una </a:t>
            </a:r>
            <a:r>
              <a:rPr lang="ca-ES" sz="2900" b="1" u="sng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carmanyola.</a:t>
            </a:r>
          </a:p>
          <a:p>
            <a:pPr marL="109728" indent="0">
              <a:buNone/>
            </a:pPr>
            <a:r>
              <a:rPr lang="ca-ES" sz="29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                                            Dimarts i dijous,fruita.</a:t>
            </a:r>
            <a:endParaRPr lang="ca-ES" sz="2900" b="1" u="sng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marL="1600200" lvl="6" indent="0">
              <a:buNone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ca-ES" sz="29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Divendres</a:t>
            </a:r>
            <a:r>
              <a:rPr lang="ca-ES" sz="29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, lliure.</a:t>
            </a:r>
          </a:p>
          <a:p>
            <a:endParaRPr lang="ca-ES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70F9BA95-E5FC-4A75-A20C-F4BEC8F47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HÀBITS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1 Imagen">
            <a:extLst>
              <a:ext uri="{FF2B5EF4-FFF2-40B4-BE49-F238E27FC236}">
                <a16:creationId xmlns:a16="http://schemas.microsoft.com/office/drawing/2014/main" xmlns="" id="{44C8FADB-B07B-4B2E-93E4-528D1123A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80728"/>
            <a:ext cx="2167592" cy="145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1332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399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u="sng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NORMES:</a:t>
            </a:r>
          </a:p>
          <a:p>
            <a:pPr marL="109728" indent="0">
              <a:buNone/>
            </a:pPr>
            <a:endParaRPr lang="ca-ES" sz="2400" b="1" u="sng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a-ES" sz="24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-És important el seu compliment per tal d’aprendre a viure en societat. Estan escrites a l’agenda.</a:t>
            </a:r>
          </a:p>
          <a:p>
            <a:endParaRPr lang="ca-E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AUTONOMIA:</a:t>
            </a:r>
          </a:p>
          <a:p>
            <a:pPr marL="109728" indent="0">
              <a:buNone/>
            </a:pPr>
            <a:endParaRPr lang="ca-E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a-ES" sz="2400" dirty="0">
                <a:latin typeface="Calibri" panose="020F0502020204030204" pitchFamily="34" charset="0"/>
                <a:cs typeface="Calibri" panose="020F0502020204030204" pitchFamily="34" charset="0"/>
              </a:rPr>
              <a:t>Preparar-se ells mateixos la motxilla.</a:t>
            </a:r>
          </a:p>
          <a:p>
            <a:pPr>
              <a:buFontTx/>
              <a:buChar char="-"/>
            </a:pPr>
            <a:r>
              <a:rPr lang="ca-ES" sz="2400" dirty="0">
                <a:latin typeface="Calibri" panose="020F0502020204030204" pitchFamily="34" charset="0"/>
                <a:cs typeface="Calibri" panose="020F0502020204030204" pitchFamily="34" charset="0"/>
              </a:rPr>
              <a:t>Revisar diàriament l’agenda per fer les feines.</a:t>
            </a:r>
          </a:p>
          <a:p>
            <a:pPr marL="109728" indent="0">
              <a:buNone/>
            </a:pPr>
            <a:endParaRPr lang="ca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265212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HÀBITS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998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79208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BIBLIOTECA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016824" cy="451405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 haurà una biblioteca en préstec d’aula.</a:t>
            </a:r>
          </a:p>
          <a:p>
            <a:pPr algn="l"/>
            <a:endParaRPr lang="ca-E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 aquest curs s’activarà el servei de biblioteca escolar.</a:t>
            </a:r>
          </a:p>
          <a:p>
            <a:pPr algn="l"/>
            <a:endParaRPr lang="ca-E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S’han d’acostumar a utilitzar les biblioteques que tenen al seu abast (Pompeu Fabra, Antoni Comas...).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a-ES" dirty="0">
              <a:solidFill>
                <a:schemeClr val="tx1"/>
              </a:solidFill>
            </a:endParaRPr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68960"/>
            <a:ext cx="167798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Recordem que els llibres són una eina d’ajuda, una eina més de treball. No l’única.</a:t>
            </a:r>
          </a:p>
          <a:p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a-E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MATEMÀTIQUES I LLENGÜES:</a:t>
            </a:r>
          </a:p>
          <a:p>
            <a:pPr marL="109728" indent="0">
              <a:buNone/>
            </a:pP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A les àrees de </a:t>
            </a:r>
            <a:r>
              <a:rPr lang="ca-E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matemàtiques, català i anglès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es farà 1 sessió setmanal de GRUPS INTERACTIUS.</a:t>
            </a:r>
          </a:p>
          <a:p>
            <a:pPr marL="109728" indent="0">
              <a:buNone/>
            </a:pP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Tant a </a:t>
            </a:r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català com a castellà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es treballa a partir de tipologies textuals. 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ÀMBITS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88755"/>
            <a:ext cx="1871662" cy="102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284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4048" y="3140968"/>
            <a:ext cx="3322693" cy="33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DIRECTOR:  Sergi Luque</a:t>
            </a:r>
          </a:p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CAP D’ESTUDIS: Jordana Garcia</a:t>
            </a:r>
          </a:p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SECRETÀRIA: Carme Jarque</a:t>
            </a:r>
          </a:p>
          <a:p>
            <a:pPr marL="109728" indent="0">
              <a:buNone/>
            </a:pPr>
            <a:endParaRPr lang="ca-ES" dirty="0">
              <a:latin typeface="+mj-lt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EQUIP DIRECTIU: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4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ca-ES" dirty="0"/>
          </a:p>
          <a:p>
            <a:pPr marL="109728" indent="0">
              <a:buNone/>
            </a:pPr>
            <a:r>
              <a:rPr lang="ca-E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MEDI NATURAL I SOCIAL:</a:t>
            </a:r>
          </a:p>
          <a:p>
            <a:pPr marL="109728" indent="0">
              <a:buNone/>
            </a:pPr>
            <a:endParaRPr lang="ca-ES" sz="3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Medi natural</a:t>
            </a:r>
            <a:r>
              <a:rPr lang="ca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projecte Ciències 6.12.</a:t>
            </a:r>
          </a:p>
          <a:p>
            <a:pPr marL="109728" indent="0">
              <a:buNone/>
            </a:pP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Medi </a:t>
            </a:r>
            <a:r>
              <a:rPr lang="ca-E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a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temes de proximitat.</a:t>
            </a:r>
          </a:p>
          <a:p>
            <a:pPr marL="109728" indent="0">
              <a:buNone/>
            </a:pPr>
            <a:endParaRPr lang="ca-ES" dirty="0"/>
          </a:p>
          <a:p>
            <a:endParaRPr lang="ca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ÀMBITS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13118"/>
            <a:ext cx="853008" cy="12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3349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DD6B7DC9-706A-4F48-A36A-510E00932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611968"/>
          </a:xfrm>
        </p:spPr>
        <p:txBody>
          <a:bodyPr>
            <a:normAutofit fontScale="85000" lnSpcReduction="10000"/>
          </a:bodyPr>
          <a:lstStyle/>
          <a:p>
            <a:r>
              <a:rPr lang="ca-ES" b="1" u="sng" dirty="0">
                <a:latin typeface="Calibri" panose="020F0502020204030204" pitchFamily="34" charset="0"/>
                <a:cs typeface="Calibri" panose="020F0502020204030204" pitchFamily="34" charset="0"/>
              </a:rPr>
              <a:t>TALLERS: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es fan en 3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tallers rotatoris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: informàtica, taller artístic i lineal.</a:t>
            </a:r>
          </a:p>
          <a:p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b="1" u="sng" dirty="0">
                <a:latin typeface="Calibri" panose="020F0502020204030204" pitchFamily="34" charset="0"/>
                <a:cs typeface="Calibri" panose="020F0502020204030204" pitchFamily="34" charset="0"/>
              </a:rPr>
              <a:t>EDUCACIÓ EN VALORS/ CULTURA RELIGIOSA: 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àmbit avaluable. </a:t>
            </a:r>
          </a:p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Acció </a:t>
            </a:r>
            <a:r>
              <a:rPr lang="ca-ES" dirty="0" err="1">
                <a:latin typeface="Calibri" panose="020F0502020204030204" pitchFamily="34" charset="0"/>
                <a:cs typeface="Calibri" panose="020F0502020204030204" pitchFamily="34" charset="0"/>
              </a:rPr>
              <a:t>tutorial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  (individual i col·lectiva ).</a:t>
            </a:r>
          </a:p>
          <a:p>
            <a:pPr marL="109728" indent="0">
              <a:buNone/>
            </a:pP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b="1" u="sng" dirty="0">
                <a:latin typeface="Calibri" panose="020F0502020204030204" pitchFamily="34" charset="0"/>
                <a:cs typeface="Calibri" panose="020F0502020204030204" pitchFamily="34" charset="0"/>
              </a:rPr>
              <a:t>EDUCACIÓ FÍSICA: </a:t>
            </a:r>
          </a:p>
          <a:p>
            <a:pPr algn="just">
              <a:spcBef>
                <a:spcPts val="600"/>
              </a:spcBef>
              <a:buClr>
                <a:srgbClr val="94C600"/>
              </a:buClr>
              <a:buSzPct val="76000"/>
              <a:buFont typeface="Comic Sans MS" pitchFamily="66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8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Equipament adient per fer l’àrea i si no ho porten no podran fer la sessió.</a:t>
            </a:r>
          </a:p>
          <a:p>
            <a:pPr algn="just">
              <a:spcBef>
                <a:spcPts val="600"/>
              </a:spcBef>
              <a:buClr>
                <a:srgbClr val="94C600"/>
              </a:buClr>
              <a:buSzPct val="76000"/>
              <a:buFont typeface="Comic Sans MS" pitchFamily="66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8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Roba de recanvi i tovallola.</a:t>
            </a:r>
          </a:p>
          <a:p>
            <a:pPr algn="just">
              <a:spcBef>
                <a:spcPts val="600"/>
              </a:spcBef>
              <a:buClr>
                <a:srgbClr val="94C600"/>
              </a:buClr>
              <a:buSzPct val="76000"/>
              <a:buFont typeface="Comic Sans MS" pitchFamily="66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8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Problemes físics puntuals, nota a l’agenda.</a:t>
            </a:r>
          </a:p>
          <a:p>
            <a:pPr algn="just">
              <a:spcBef>
                <a:spcPts val="600"/>
              </a:spcBef>
              <a:buClr>
                <a:srgbClr val="94C600"/>
              </a:buClr>
              <a:buSzPct val="76000"/>
              <a:buFont typeface="Comic Sans MS" pitchFamily="66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8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Problemes físics greus, cal certificat mèdic.</a:t>
            </a:r>
          </a:p>
          <a:p>
            <a:pPr algn="just">
              <a:spcBef>
                <a:spcPts val="600"/>
              </a:spcBef>
              <a:buClr>
                <a:srgbClr val="94C600"/>
              </a:buClr>
              <a:buSzPct val="76000"/>
              <a:buFont typeface="Comic Sans MS" pitchFamily="66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a-ES" altLang="es-ES" dirty="0">
              <a:latin typeface="Calibri" panose="020F0502020204030204" pitchFamily="34" charset="0"/>
              <a:ea typeface="MS Gothic" panose="020B0609070205080204" pitchFamily="49" charset="-128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ca-ES" dirty="0">
              <a:latin typeface="+mj-lt"/>
            </a:endParaRPr>
          </a:p>
          <a:p>
            <a:endParaRPr lang="ca-ES" dirty="0"/>
          </a:p>
          <a:p>
            <a:endParaRPr lang="ca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2A2D79E-571C-4196-B4E5-4D1EFB5612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ÀMBITS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4500570"/>
            <a:ext cx="1152475" cy="1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404581"/>
            <a:ext cx="946448" cy="107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5586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395943"/>
          </a:xfrm>
        </p:spPr>
        <p:txBody>
          <a:bodyPr>
            <a:normAutofit fontScale="92500" lnSpcReduction="10000"/>
          </a:bodyPr>
          <a:lstStyle/>
          <a:p>
            <a:r>
              <a:rPr lang="ca-E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MÚSICA – ED. FÍSICA: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Projecte “Fem Dansa” (*segons evolució COVID)</a:t>
            </a:r>
          </a:p>
          <a:p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b="1" u="sng" dirty="0">
                <a:latin typeface="Calibri" panose="020F0502020204030204" pitchFamily="34" charset="0"/>
                <a:cs typeface="Calibri" panose="020F0502020204030204" pitchFamily="34" charset="0"/>
              </a:rPr>
              <a:t>PROJECTES: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treballarem dins l’horari una sessió a la setmana, partint dels interessos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de l’alumnat,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tema de l’any, relació amb els temes de medi...</a:t>
            </a:r>
          </a:p>
          <a:p>
            <a:pPr marL="109728" indent="0">
              <a:buNone/>
            </a:pPr>
            <a:endParaRPr lang="ca-ES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b="1" u="sng" dirty="0">
                <a:latin typeface="Calibri" panose="020F0502020204030204" pitchFamily="34" charset="0"/>
                <a:cs typeface="Calibri" panose="020F0502020204030204" pitchFamily="34" charset="0"/>
              </a:rPr>
              <a:t>TEMA DE </a:t>
            </a:r>
            <a:r>
              <a:rPr lang="ca-E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L’ANY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(a concretar)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9728" indent="0">
              <a:buNone/>
            </a:pP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b="1" u="sng" dirty="0">
                <a:latin typeface="Calibri" panose="020F0502020204030204" pitchFamily="34" charset="0"/>
                <a:cs typeface="Calibri" panose="020F0502020204030204" pitchFamily="34" charset="0"/>
              </a:rPr>
              <a:t>PROJECTE NOM DE LA </a:t>
            </a:r>
            <a:r>
              <a:rPr lang="ca-E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CLASSE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(a concretar amb l’alumnat)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ÀMBITS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46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02FF3334-A537-486E-B2C7-371247D56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628800"/>
            <a:ext cx="8229600" cy="4525963"/>
          </a:xfrm>
        </p:spPr>
        <p:txBody>
          <a:bodyPr>
            <a:normAutofit/>
          </a:bodyPr>
          <a:lstStyle/>
          <a:p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GRUPS INTERACTIUS: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quatre grups i quatre activitats diferents amb un mínim de dos mestres a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l’aula.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TERTÚLIES LITERÀRIES DIALÒGIQUES: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Lectura de clàssics universals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			“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La volta al món en 80 dies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>
              <a:buNone/>
            </a:pP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			“ </a:t>
            </a:r>
            <a:r>
              <a:rPr lang="ca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Platero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ca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>
              <a:buNone/>
            </a:pP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VOLUNTARIAT</a:t>
            </a:r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borsa de voluntaris per grups interactius i sortides. 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xmlns="" id="{CC044D41-AE15-4BE9-B7E9-DAB7321B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COMUNITAT D’APRENENTATGE     (Actuacions educatives d’èxit)</a:t>
            </a:r>
          </a:p>
        </p:txBody>
      </p:sp>
    </p:spTree>
    <p:extLst>
      <p:ext uri="{BB962C8B-B14F-4D97-AF65-F5344CB8AC3E}">
        <p14:creationId xmlns:p14="http://schemas.microsoft.com/office/powerpoint/2010/main" xmlns="" val="3121230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6"/>
                </a:solidFill>
              </a:rPr>
              <a:t>Tornarem a activar les comissions aquest any.</a:t>
            </a:r>
          </a:p>
          <a:p>
            <a:pPr>
              <a:buNone/>
            </a:pPr>
            <a:endParaRPr lang="ca-ES" dirty="0"/>
          </a:p>
          <a:p>
            <a:r>
              <a:rPr lang="ca-ES" dirty="0"/>
              <a:t>Comunitat educativa</a:t>
            </a:r>
          </a:p>
          <a:p>
            <a:r>
              <a:rPr lang="ca-ES" dirty="0"/>
              <a:t>Infraestructures</a:t>
            </a:r>
          </a:p>
          <a:p>
            <a:r>
              <a:rPr lang="ca-ES" dirty="0"/>
              <a:t>Aprenentatges</a:t>
            </a:r>
          </a:p>
          <a:p>
            <a:r>
              <a:rPr lang="ca-ES" dirty="0"/>
              <a:t>Convivència</a:t>
            </a:r>
          </a:p>
          <a:p>
            <a:r>
              <a:rPr lang="ca-ES" dirty="0"/>
              <a:t>Comissió gestora</a:t>
            </a:r>
          </a:p>
          <a:p>
            <a:pPr>
              <a:buNone/>
            </a:pP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ca-ES" dirty="0"/>
              <a:t>COMISSIONS </a:t>
            </a:r>
            <a:r>
              <a:rPr lang="ca-ES" dirty="0" smtClean="0"/>
              <a:t>ESCOLA</a:t>
            </a:r>
            <a:endParaRPr lang="ca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68552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ca-ES" sz="2600" b="1" dirty="0">
                <a:latin typeface="Calibri" panose="020F0502020204030204" pitchFamily="34" charset="0"/>
                <a:cs typeface="Calibri" panose="020F0502020204030204" pitchFamily="34" charset="0"/>
              </a:rPr>
              <a:t>PAGAMENT ES FARÀ A TRAVÉS </a:t>
            </a:r>
            <a:r>
              <a:rPr lang="ca-E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 L’APLICACIÓ DEL  </a:t>
            </a:r>
            <a:r>
              <a:rPr lang="ca-ES" sz="2600" b="1" dirty="0">
                <a:latin typeface="Calibri" panose="020F0502020204030204" pitchFamily="34" charset="0"/>
                <a:cs typeface="Calibri" panose="020F0502020204030204" pitchFamily="34" charset="0"/>
              </a:rPr>
              <a:t>TPV. </a:t>
            </a:r>
            <a:r>
              <a:rPr lang="ca-E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 FARÀ SORTIDA </a:t>
            </a:r>
            <a:r>
              <a:rPr lang="ca-ES" sz="2600" b="1" dirty="0">
                <a:latin typeface="Calibri" panose="020F0502020204030204" pitchFamily="34" charset="0"/>
                <a:cs typeface="Calibri" panose="020F0502020204030204" pitchFamily="34" charset="0"/>
              </a:rPr>
              <a:t>PER SORTIDA. EL TPV </a:t>
            </a:r>
            <a:r>
              <a:rPr lang="ca-E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S’OBRIRÀ 15 DIES ABANS I ES TANCARÀ 2 </a:t>
            </a:r>
            <a:r>
              <a:rPr lang="ca-ES" sz="2600" b="1" dirty="0">
                <a:latin typeface="Calibri" panose="020F0502020204030204" pitchFamily="34" charset="0"/>
                <a:cs typeface="Calibri" panose="020F0502020204030204" pitchFamily="34" charset="0"/>
              </a:rPr>
              <a:t>DIES ABANS DE CADA SORTIDA. </a:t>
            </a:r>
            <a:r>
              <a:rPr lang="ca-E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COP TANCAT NO S’ADMETRÀ CAP PAGAMENT</a:t>
            </a:r>
            <a:r>
              <a:rPr lang="ca-ES" sz="2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ca-ES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ÉS IMPORTANT QUE TINGUEU ACTIVADA LA SIGNATURA ELECTRÒNICA .</a:t>
            </a:r>
          </a:p>
          <a:p>
            <a:pPr marL="109728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FORMACIÓ: OCTUBRE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ca-ES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ca-ES" sz="2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SORTIDES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824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SORTIDES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929" t="20833" r="42753" b="18333"/>
          <a:stretch>
            <a:fillRect/>
          </a:stretch>
        </p:blipFill>
        <p:spPr bwMode="auto">
          <a:xfrm>
            <a:off x="2571736" y="500042"/>
            <a:ext cx="4071966" cy="597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2084152"/>
            <a:ext cx="8229600" cy="4525963"/>
          </a:xfrm>
        </p:spPr>
        <p:txBody>
          <a:bodyPr/>
          <a:lstStyle/>
          <a:p>
            <a:pPr algn="just"/>
            <a:r>
              <a:rPr lang="ca-ES" altLang="es-ES" sz="3600" dirty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La roba, les motxilles i les carmanyoles han d’anar marcades amb el nom i curs.</a:t>
            </a:r>
          </a:p>
          <a:p>
            <a:pPr marL="109728" indent="0" algn="just">
              <a:buNone/>
            </a:pPr>
            <a:endParaRPr lang="ca-ES" altLang="es-ES" sz="3600" dirty="0">
              <a:latin typeface="Calibri" panose="020F0502020204030204" pitchFamily="34" charset="0"/>
              <a:ea typeface="MS Gothic" panose="020B0609070205080204" pitchFamily="49" charset="-128"/>
              <a:cs typeface="Calibri" panose="020F0502020204030204" pitchFamily="34" charset="0"/>
            </a:endParaRPr>
          </a:p>
          <a:p>
            <a:pPr algn="just"/>
            <a:r>
              <a:rPr lang="ca-ES" altLang="es-ES" sz="3600" dirty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Els abrics, jaquetes, jerseis i bates,  marcats i amb betes per poder-los penjar.</a:t>
            </a:r>
          </a:p>
          <a:p>
            <a:pPr marL="109728" indent="0">
              <a:buNone/>
            </a:pPr>
            <a:endParaRPr lang="ca-ES" altLang="es-ES" dirty="0">
              <a:latin typeface="+mj-lt"/>
              <a:ea typeface="MS Gothic" panose="020B0609070205080204" pitchFamily="49" charset="-128"/>
            </a:endParaRPr>
          </a:p>
          <a:p>
            <a:endParaRPr lang="ca-ES" altLang="es-ES" dirty="0">
              <a:latin typeface="+mj-lt"/>
              <a:ea typeface="MS Gothic" panose="020B0609070205080204" pitchFamily="49" charset="-128"/>
            </a:endParaRPr>
          </a:p>
          <a:p>
            <a:pPr marL="109728" indent="0">
              <a:buNone/>
            </a:pPr>
            <a:endParaRPr lang="ca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ALTRES</a:t>
            </a:r>
          </a:p>
        </p:txBody>
      </p:sp>
    </p:spTree>
    <p:extLst>
      <p:ext uri="{BB962C8B-B14F-4D97-AF65-F5344CB8AC3E}">
        <p14:creationId xmlns:p14="http://schemas.microsoft.com/office/powerpoint/2010/main" xmlns="" val="1892536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Telèfon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l ’ AMPA</a:t>
            </a: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es-E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616882779</a:t>
            </a:r>
          </a:p>
          <a:p>
            <a:pPr marL="109728" indent="0" algn="ctr">
              <a:buNone/>
            </a:pPr>
            <a:endParaRPr lang="es-ES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És important que el tingueu gravat a la vostra agenda per tal de poder rebre informació. </a:t>
            </a:r>
          </a:p>
          <a:p>
            <a:pPr marL="109728" indent="0">
              <a:buNone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AMPA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466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endParaRPr lang="es-ES" dirty="0" smtClean="0"/>
          </a:p>
          <a:p>
            <a:pPr marL="109728" indent="0" algn="ctr">
              <a:buNone/>
            </a:pPr>
            <a:endParaRPr lang="es-ES" dirty="0" smtClean="0"/>
          </a:p>
          <a:p>
            <a:pPr marL="109728" indent="0" algn="ctr">
              <a:buNone/>
            </a:pPr>
            <a:endParaRPr lang="es-ES" dirty="0" smtClean="0"/>
          </a:p>
          <a:p>
            <a:pPr marL="109728" indent="0" algn="ctr">
              <a:buNone/>
            </a:pPr>
            <a:endParaRPr lang="es-ES" dirty="0" smtClean="0"/>
          </a:p>
          <a:p>
            <a:pPr marL="109728" indent="0" algn="ctr">
              <a:buNone/>
            </a:pPr>
            <a:endParaRPr lang="es-ES" dirty="0" smtClean="0"/>
          </a:p>
          <a:p>
            <a:pPr marL="109728" indent="0" algn="ctr">
              <a:buNone/>
            </a:pPr>
            <a:endParaRPr lang="es-ES" dirty="0" smtClean="0"/>
          </a:p>
          <a:p>
            <a:pPr marL="109728" indent="0" algn="ctr">
              <a:buNone/>
            </a:pPr>
            <a:endParaRPr lang="es-ES" dirty="0"/>
          </a:p>
          <a:p>
            <a:pPr marL="109728" indent="0" algn="ctr">
              <a:buNone/>
            </a:pPr>
            <a:endParaRPr lang="es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endParaRPr lang="es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endParaRPr lang="es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es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GRÀCIES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PER LA VOSTRA ATENCIÓ</a:t>
            </a:r>
          </a:p>
          <a:p>
            <a:pPr marL="109728" indent="0" algn="ctr">
              <a:buNone/>
            </a:pPr>
            <a:r>
              <a:rPr lang="es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BENVINGUTS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I BON CURS </a:t>
            </a:r>
            <a:r>
              <a:rPr lang="es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2021-2022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               PRECS I PREGUNTES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3 Imagen" descr="image_6483441.JPG"/>
          <p:cNvPicPr>
            <a:picLocks noChangeAspect="1"/>
          </p:cNvPicPr>
          <p:nvPr/>
        </p:nvPicPr>
        <p:blipFill>
          <a:blip r:embed="rId2" cstate="print"/>
          <a:srcRect l="5113" r="12988"/>
          <a:stretch>
            <a:fillRect/>
          </a:stretch>
        </p:blipFill>
        <p:spPr>
          <a:xfrm>
            <a:off x="1907704" y="1772816"/>
            <a:ext cx="5328592" cy="31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77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5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Prevenció</a:t>
            </a:r>
            <a:r>
              <a:rPr lang="es-ES" sz="35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5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d’higiene</a:t>
            </a:r>
            <a:r>
              <a:rPr lang="es-ES" sz="35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ES" sz="35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salut</a:t>
            </a:r>
            <a:r>
              <a:rPr lang="es-ES" sz="35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None/>
            </a:pPr>
            <a:endParaRPr lang="es-ES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900" dirty="0" smtClean="0">
                <a:latin typeface="Calibri" panose="020F0502020204030204" pitchFamily="34" charset="0"/>
              </a:rPr>
              <a:t>Distanciament físic</a:t>
            </a:r>
          </a:p>
          <a:p>
            <a:pPr lvl="1"/>
            <a:r>
              <a:rPr lang="ca-ES" sz="2500" dirty="0" smtClean="0">
                <a:latin typeface="Calibri" panose="020F0502020204030204" pitchFamily="34" charset="0"/>
              </a:rPr>
              <a:t>Entrades i sortides controlades.</a:t>
            </a:r>
          </a:p>
          <a:p>
            <a:pPr lvl="1"/>
            <a:r>
              <a:rPr lang="ca-ES" sz="2500" dirty="0" smtClean="0">
                <a:latin typeface="Calibri" panose="020F0502020204030204" pitchFamily="34" charset="0"/>
              </a:rPr>
              <a:t>Control de flux de circulació.</a:t>
            </a:r>
          </a:p>
          <a:p>
            <a:pPr lvl="1"/>
            <a:r>
              <a:rPr lang="ca-ES" sz="2500" dirty="0" smtClean="0">
                <a:latin typeface="Calibri" panose="020F0502020204030204" pitchFamily="34" charset="0"/>
              </a:rPr>
              <a:t>Grups estables.</a:t>
            </a:r>
          </a:p>
          <a:p>
            <a:pPr lvl="1"/>
            <a:endParaRPr lang="ca-ES" sz="2500" dirty="0" smtClean="0">
              <a:latin typeface="Calibri" panose="020F0502020204030204" pitchFamily="34" charset="0"/>
            </a:endParaRPr>
          </a:p>
          <a:p>
            <a:r>
              <a:rPr lang="ca-ES" sz="2900" dirty="0" smtClean="0">
                <a:latin typeface="Calibri" panose="020F0502020204030204" pitchFamily="34" charset="0"/>
              </a:rPr>
              <a:t>Higiene de mans i ventilació</a:t>
            </a:r>
          </a:p>
          <a:p>
            <a:pPr lvl="1"/>
            <a:r>
              <a:rPr lang="ca-ES" sz="2500" dirty="0" smtClean="0">
                <a:latin typeface="Calibri" panose="020F0502020204030204" pitchFamily="34" charset="0"/>
              </a:rPr>
              <a:t>Mínim 5 cops durant la jornada escolar.</a:t>
            </a:r>
          </a:p>
          <a:p>
            <a:pPr lvl="1"/>
            <a:r>
              <a:rPr lang="ca-ES" sz="2800" dirty="0" smtClean="0">
                <a:latin typeface="Calibri" panose="020F0502020204030204" pitchFamily="34" charset="0"/>
              </a:rPr>
              <a:t>Ventilació constant de les aules.</a:t>
            </a:r>
          </a:p>
          <a:p>
            <a:pPr lvl="1"/>
            <a:endParaRPr lang="ca-ES" sz="2500" dirty="0" smtClean="0">
              <a:latin typeface="Calibri" panose="020F0502020204030204" pitchFamily="34" charset="0"/>
            </a:endParaRPr>
          </a:p>
          <a:p>
            <a:pPr lvl="1"/>
            <a:endParaRPr lang="ca-ES" sz="2500" dirty="0" smtClean="0">
              <a:latin typeface="Calibri" panose="020F0502020204030204" pitchFamily="34" charset="0"/>
            </a:endParaRPr>
          </a:p>
          <a:p>
            <a:pPr lvl="1"/>
            <a:endParaRPr lang="ca-ES" sz="2500" dirty="0" smtClean="0">
              <a:latin typeface="Calibri" panose="020F0502020204030204" pitchFamily="34" charset="0"/>
            </a:endParaRPr>
          </a:p>
          <a:p>
            <a:endParaRPr lang="es-ES" dirty="0"/>
          </a:p>
        </p:txBody>
      </p:sp>
      <p:sp>
        <p:nvSpPr>
          <p:cNvPr id="4" name="6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MESURES COVID-19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ca-ES" sz="2900" dirty="0" smtClean="0">
                <a:latin typeface="Calibri" panose="020F0502020204030204" pitchFamily="34" charset="0"/>
              </a:rPr>
              <a:t>Ús de mascareta</a:t>
            </a:r>
          </a:p>
          <a:p>
            <a:pPr lvl="1">
              <a:lnSpc>
                <a:spcPct val="170000"/>
              </a:lnSpc>
            </a:pPr>
            <a:r>
              <a:rPr lang="ca-ES" sz="2500" dirty="0" smtClean="0">
                <a:latin typeface="Calibri" panose="020F0502020204030204" pitchFamily="34" charset="0"/>
              </a:rPr>
              <a:t>Obligatòria a tots els espais escolars.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ca-ES" sz="2900" dirty="0" smtClean="0">
                <a:latin typeface="Calibri" panose="020F0502020204030204" pitchFamily="34" charset="0"/>
              </a:rPr>
              <a:t>Ampolla d’aigua individual</a:t>
            </a:r>
          </a:p>
          <a:p>
            <a:pPr>
              <a:buNone/>
            </a:pPr>
            <a:endParaRPr lang="ca-ES" sz="900" dirty="0" smtClean="0">
              <a:latin typeface="Calibri" panose="020F050202020403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ca-ES" sz="25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TOT HA D’ANAR MARCAT AMB EL NOM DE L’ALUMNE/A</a:t>
            </a:r>
          </a:p>
          <a:p>
            <a:pPr lvl="1"/>
            <a:endParaRPr lang="ca-ES" sz="2500" dirty="0" smtClean="0">
              <a:latin typeface="Calibri" panose="020F0502020204030204" pitchFamily="34" charset="0"/>
            </a:endParaRPr>
          </a:p>
          <a:p>
            <a:r>
              <a:rPr lang="ca-ES" sz="2900" dirty="0" smtClean="0">
                <a:latin typeface="Calibri" panose="020F0502020204030204" pitchFamily="34" charset="0"/>
              </a:rPr>
              <a:t>Requisits d’accés al centre educatiu</a:t>
            </a:r>
          </a:p>
          <a:p>
            <a:pPr lvl="1"/>
            <a:r>
              <a:rPr lang="ca-ES" sz="2500" dirty="0" smtClean="0">
                <a:latin typeface="Calibri" panose="020F0502020204030204" pitchFamily="34" charset="0"/>
              </a:rPr>
              <a:t>Signar la declaració de responsabilitat on ens comprometem a:</a:t>
            </a:r>
          </a:p>
          <a:p>
            <a:pPr lvl="3"/>
            <a:r>
              <a:rPr lang="ca-ES" dirty="0" smtClean="0">
                <a:latin typeface="Calibri" panose="020F0502020204030204" pitchFamily="34" charset="0"/>
              </a:rPr>
              <a:t>No presentar cap símptoma COVID (malestar general, mal de cap, tos, febre, mal de coll, diarrea i vòmits)</a:t>
            </a:r>
          </a:p>
          <a:p>
            <a:pPr lvl="3"/>
            <a:r>
              <a:rPr lang="ca-ES" dirty="0" smtClean="0">
                <a:latin typeface="Calibri" panose="020F0502020204030204" pitchFamily="34" charset="0"/>
              </a:rPr>
              <a:t>No haver estat en contacte amb cap cas positiu de COVID en els últims 14 dies.</a:t>
            </a:r>
          </a:p>
          <a:p>
            <a:pPr lvl="1"/>
            <a:endParaRPr lang="ca-ES" dirty="0" smtClean="0">
              <a:latin typeface="Calibri" panose="020F0502020204030204" pitchFamily="34" charset="0"/>
            </a:endParaRPr>
          </a:p>
          <a:p>
            <a:r>
              <a:rPr lang="ca-ES" sz="2900" dirty="0" smtClean="0">
                <a:latin typeface="Calibri" panose="020F0502020204030204" pitchFamily="34" charset="0"/>
              </a:rPr>
              <a:t>Control de símptomes</a:t>
            </a:r>
          </a:p>
          <a:p>
            <a:pPr lvl="1"/>
            <a:r>
              <a:rPr lang="ca-ES" sz="2500" dirty="0" smtClean="0">
                <a:latin typeface="Calibri" panose="020F0502020204030204" pitchFamily="34" charset="0"/>
              </a:rPr>
              <a:t>Control de temperatura en cas de malestar.</a:t>
            </a:r>
          </a:p>
          <a:p>
            <a:pPr lvl="1"/>
            <a:r>
              <a:rPr lang="ca-ES" sz="2500" dirty="0" smtClean="0">
                <a:latin typeface="Calibri" panose="020F0502020204030204" pitchFamily="34" charset="0"/>
              </a:rPr>
              <a:t>Espais COVID d’aïllament.</a:t>
            </a:r>
          </a:p>
          <a:p>
            <a:pPr lvl="1"/>
            <a:endParaRPr lang="ca-ES" sz="2500" dirty="0" smtClean="0">
              <a:latin typeface="Calibri" panose="020F0502020204030204" pitchFamily="34" charset="0"/>
            </a:endParaRPr>
          </a:p>
          <a:p>
            <a:endParaRPr lang="es-ES" dirty="0"/>
          </a:p>
        </p:txBody>
      </p:sp>
      <p:sp>
        <p:nvSpPr>
          <p:cNvPr id="4" name="6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MESURES COVID-19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1">
            <a:extLst>
              <a:ext uri="{FF2B5EF4-FFF2-40B4-BE49-F238E27FC236}">
                <a16:creationId xmlns="" xmlns:a16="http://schemas.microsoft.com/office/drawing/2014/main" id="{2DABDADE-7524-4B50-99C3-B01801BDC8D8}"/>
              </a:ext>
            </a:extLst>
          </p:cNvPr>
          <p:cNvSpPr txBox="1">
            <a:spLocks/>
          </p:cNvSpPr>
          <p:nvPr/>
        </p:nvSpPr>
        <p:spPr>
          <a:xfrm>
            <a:off x="609600" y="16610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ca-ES" dirty="0"/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Entrades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sortides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recorregut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607268" y="2120444"/>
            <a:ext cx="38932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a-ES" sz="2400" b="1" dirty="0" smtClean="0">
                <a:latin typeface="Calibri" pitchFamily="34" charset="0"/>
              </a:rPr>
              <a:t> Recorregut: </a:t>
            </a:r>
          </a:p>
          <a:p>
            <a:pPr>
              <a:buFont typeface="Courier New" pitchFamily="49" charset="0"/>
              <a:buChar char="o"/>
            </a:pPr>
            <a:endParaRPr lang="ca-ES" sz="2400" b="1" dirty="0" smtClean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ca-ES" sz="2400" dirty="0" smtClean="0">
                <a:latin typeface="Calibri" pitchFamily="34" charset="0"/>
              </a:rPr>
              <a:t> Porta lateral</a:t>
            </a:r>
          </a:p>
          <a:p>
            <a:pPr>
              <a:buFont typeface="Courier New" pitchFamily="49" charset="0"/>
              <a:buChar char="o"/>
            </a:pPr>
            <a:r>
              <a:rPr lang="ca-ES" sz="2400" dirty="0" smtClean="0">
                <a:latin typeface="Calibri" pitchFamily="34" charset="0"/>
              </a:rPr>
              <a:t> Rampa</a:t>
            </a:r>
          </a:p>
          <a:p>
            <a:pPr>
              <a:buFont typeface="Courier New" pitchFamily="49" charset="0"/>
              <a:buChar char="o"/>
            </a:pPr>
            <a:r>
              <a:rPr lang="ca-ES" sz="2400" dirty="0" smtClean="0">
                <a:latin typeface="Calibri" pitchFamily="34" charset="0"/>
              </a:rPr>
              <a:t> Porta metàl·lica</a:t>
            </a:r>
          </a:p>
          <a:p>
            <a:pPr>
              <a:buFont typeface="Courier New" pitchFamily="49" charset="0"/>
              <a:buChar char="o"/>
            </a:pPr>
            <a:r>
              <a:rPr lang="ca-ES" sz="2400" dirty="0" smtClean="0">
                <a:latin typeface="Calibri" pitchFamily="34" charset="0"/>
              </a:rPr>
              <a:t> Escales </a:t>
            </a:r>
          </a:p>
          <a:p>
            <a:pPr>
              <a:buFont typeface="Courier New" pitchFamily="49" charset="0"/>
              <a:buChar char="o"/>
            </a:pPr>
            <a:r>
              <a:rPr lang="ca-ES" sz="2400" dirty="0" smtClean="0">
                <a:latin typeface="Calibri" pitchFamily="34" charset="0"/>
              </a:rPr>
              <a:t> Passadís rosa</a:t>
            </a:r>
          </a:p>
          <a:p>
            <a:pPr>
              <a:buFont typeface="Courier New" pitchFamily="49" charset="0"/>
              <a:buChar char="o"/>
            </a:pPr>
            <a:r>
              <a:rPr lang="ca-ES" sz="2400" dirty="0" smtClean="0">
                <a:latin typeface="Calibri" pitchFamily="34" charset="0"/>
              </a:rPr>
              <a:t> Aula</a:t>
            </a:r>
            <a:endParaRPr lang="ca-ES" sz="2400" dirty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7406" t="7560" r="26869" b="12641"/>
          <a:stretch>
            <a:fillRect/>
          </a:stretch>
        </p:blipFill>
        <p:spPr bwMode="auto">
          <a:xfrm>
            <a:off x="4788024" y="1916832"/>
            <a:ext cx="367619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3554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TUTORA </a:t>
            </a: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3rA </a:t>
            </a:r>
            <a:r>
              <a:rPr lang="ca-ES" sz="36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: </a:t>
            </a: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Cristina Torné</a:t>
            </a:r>
            <a:endParaRPr lang="ca-ES" sz="3600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TUTORA </a:t>
            </a: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3rB</a:t>
            </a:r>
            <a:r>
              <a:rPr lang="ca-ES" sz="36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: </a:t>
            </a: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Ana Reina</a:t>
            </a: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ANGLÈS: Sonia Rodríguez</a:t>
            </a:r>
            <a:endParaRPr lang="ca-ES" sz="3600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Ed. FÍSICA</a:t>
            </a: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: Jordi Fernández</a:t>
            </a: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MÚSICA: Màxim </a:t>
            </a:r>
            <a:r>
              <a:rPr lang="ca-ES" sz="3600" kern="0" dirty="0" err="1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Escribà</a:t>
            </a:r>
            <a:endParaRPr lang="ca-ES" sz="3600" kern="0" dirty="0" smtClean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Equip d’atenció a la diversitat: Carme Arias i Jennifer Díaz</a:t>
            </a:r>
            <a:endParaRPr lang="ca-ES" sz="3600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a-ES" sz="3600" kern="0" dirty="0" smtClean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Coordinadora</a:t>
            </a:r>
            <a:r>
              <a:rPr lang="ca-ES" sz="36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: </a:t>
            </a: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Laura </a:t>
            </a:r>
            <a:r>
              <a:rPr lang="ca-ES" sz="3600" kern="0" dirty="0" err="1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Castarnado</a:t>
            </a:r>
            <a:endParaRPr lang="ca-ES" sz="3600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EQUIP DE MESTRES DE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3r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57166"/>
            <a:ext cx="18018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2DABDADE-7524-4B50-99C3-B01801BDC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sz="3500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ES" sz="3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TREVISTES I INFORMES </a:t>
            </a:r>
          </a:p>
          <a:p>
            <a:pPr>
              <a:buNone/>
            </a:pPr>
            <a:endParaRPr lang="es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3 informes, un per trimestre. </a:t>
            </a:r>
          </a:p>
          <a:p>
            <a:pPr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2 entrevistes al llarg del curs. Les pot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sol·licitar la mestra o les famílies,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via agenda. També es pot demanar hora amb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els/les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especialistes.</a:t>
            </a:r>
          </a:p>
          <a:p>
            <a:pPr marL="109728" indent="0"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Les entrevistes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les tutores són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6"/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3rA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: Divendres de 9:30h a 10:30h.</a:t>
            </a: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/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3rB: Divendres de 11:30h a 12.30h.</a:t>
            </a:r>
            <a:endParaRPr lang="es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  <p:sp>
        <p:nvSpPr>
          <p:cNvPr id="4" name="2 Marcador de texto">
            <a:extLst>
              <a:ext uri="{FF2B5EF4-FFF2-40B4-BE49-F238E27FC236}">
                <a16:creationId xmlns:a16="http://schemas.microsoft.com/office/drawing/2014/main" xmlns="" id="{08A3CF3E-5AB5-4A4F-B9B3-C2A165B5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 ENS COMUNIQUEM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2 Imagen">
            <a:extLst>
              <a:ext uri="{FF2B5EF4-FFF2-40B4-BE49-F238E27FC236}">
                <a16:creationId xmlns:a16="http://schemas.microsoft.com/office/drawing/2014/main" xmlns="" id="{A97C9A80-36F9-411C-81B5-FC0544FE0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1028"/>
            <a:ext cx="143986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90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D9BF046D-5E9C-4851-A65B-0257CC766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Circulars de 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l’escola</a:t>
            </a:r>
          </a:p>
          <a:p>
            <a:pPr>
              <a:defRPr/>
            </a:pP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Comunicats TPV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Cartellera de l’entrada</a:t>
            </a:r>
          </a:p>
          <a:p>
            <a:pPr>
              <a:defRPr/>
            </a:pP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Nodes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l’escola</a:t>
            </a:r>
            <a:r>
              <a:rPr lang="es-ES" sz="3200" dirty="0" smtClean="0">
                <a:hlinkClick r:id="rId2"/>
              </a:rPr>
              <a:t> </a:t>
            </a:r>
            <a:r>
              <a:rPr lang="es-ES" sz="1800" dirty="0" smtClean="0">
                <a:hlinkClick r:id="rId2"/>
              </a:rPr>
              <a:t>https://agora.xtec.cat/esc-camidelcros/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Xarxes socials:</a:t>
            </a:r>
          </a:p>
          <a:p>
            <a:pPr marL="109728" indent="0">
              <a:buNone/>
            </a:pP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-E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: escola camí del cros</a:t>
            </a:r>
          </a:p>
          <a:p>
            <a:pPr marL="109728" indent="0">
              <a:buNone/>
            </a:pP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-E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Twitter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: @</a:t>
            </a:r>
            <a:r>
              <a:rPr lang="ca-E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CamidelCros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	Instagram: @</a:t>
            </a:r>
            <a:r>
              <a:rPr lang="ca-E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camidelcros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  <p:sp>
        <p:nvSpPr>
          <p:cNvPr id="4" name="2 Marcador de texto">
            <a:extLst>
              <a:ext uri="{FF2B5EF4-FFF2-40B4-BE49-F238E27FC236}">
                <a16:creationId xmlns:a16="http://schemas.microsoft.com/office/drawing/2014/main" xmlns="" id="{F8629B2A-6EB1-47C9-8B54-64153C000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ALTRES VIES DE COMUNICACIÓ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F54C5526-2BC6-4D77-BDD0-9BFDA7748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3000" b="1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Les franges horàries seran:</a:t>
            </a:r>
          </a:p>
          <a:p>
            <a:pPr marL="109728" indent="0">
              <a:buNone/>
            </a:pP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- </a:t>
            </a:r>
            <a:r>
              <a:rPr lang="ca-ES" sz="3000" b="1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Sessió 1</a:t>
            </a: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de 9:00h a 10:30h</a:t>
            </a:r>
          </a:p>
          <a:p>
            <a:pPr marL="109728" indent="0">
              <a:buNone/>
            </a:pP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- </a:t>
            </a:r>
            <a:r>
              <a:rPr lang="ca-ES" sz="3000" b="1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Pati </a:t>
            </a: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de 10:30h a 11:00h</a:t>
            </a:r>
          </a:p>
          <a:p>
            <a:pPr marL="109728" indent="0">
              <a:buNone/>
            </a:pP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- </a:t>
            </a:r>
            <a:r>
              <a:rPr lang="ca-ES" sz="3000" b="1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Sessió 2 </a:t>
            </a: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d’11:00h a 12:30h </a:t>
            </a:r>
          </a:p>
          <a:p>
            <a:pPr marL="109728" indent="0">
              <a:buNone/>
            </a:pP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- </a:t>
            </a:r>
            <a:r>
              <a:rPr lang="ca-ES" sz="3000" b="1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Sessió 3 </a:t>
            </a: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de 15:00h a 16:30h.</a:t>
            </a:r>
          </a:p>
          <a:p>
            <a:pPr>
              <a:buNone/>
            </a:pPr>
            <a:endParaRPr lang="es-E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Plantilla amb horari a l’agenda i per casa. </a:t>
            </a:r>
            <a:r>
              <a:rPr lang="es-ES" sz="3000" kern="0" dirty="0" err="1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S’ha</a:t>
            </a:r>
            <a:r>
              <a:rPr lang="es-ES" sz="30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</a:t>
            </a:r>
            <a:r>
              <a:rPr lang="es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de mirar el que </a:t>
            </a:r>
            <a:r>
              <a:rPr lang="ca-ES" sz="30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toca </a:t>
            </a: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fer cada dia i </a:t>
            </a:r>
            <a:r>
              <a:rPr lang="es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portar el que </a:t>
            </a: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calgui.</a:t>
            </a:r>
          </a:p>
          <a:p>
            <a:endParaRPr lang="ca-ES" dirty="0"/>
          </a:p>
        </p:txBody>
      </p:sp>
      <p:sp>
        <p:nvSpPr>
          <p:cNvPr id="4" name="6 Título">
            <a:extLst>
              <a:ext uri="{FF2B5EF4-FFF2-40B4-BE49-F238E27FC236}">
                <a16:creationId xmlns:a16="http://schemas.microsoft.com/office/drawing/2014/main" xmlns="" id="{E6248948-F3A6-46D6-BF3B-C22624E7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HORARIS</a:t>
            </a:r>
          </a:p>
        </p:txBody>
      </p:sp>
      <p:pic>
        <p:nvPicPr>
          <p:cNvPr id="5" name="9 Marcador de contenido" descr="untitled.png">
            <a:extLst>
              <a:ext uri="{FF2B5EF4-FFF2-40B4-BE49-F238E27FC236}">
                <a16:creationId xmlns:a16="http://schemas.microsoft.com/office/drawing/2014/main" xmlns="" id="{78EFE1F5-8189-4365-B176-C7AC78EDFE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655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9825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611</TotalTime>
  <Words>1303</Words>
  <Application>Microsoft Office PowerPoint</Application>
  <PresentationFormat>Presentación en pantalla (4:3)</PresentationFormat>
  <Paragraphs>247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Concurrencia</vt:lpstr>
      <vt:lpstr>REUNIÓ D’AULA DE 3r  CURS 2021-22 </vt:lpstr>
      <vt:lpstr>EQUIP DIRECTIU:</vt:lpstr>
      <vt:lpstr>MESURES COVID-19</vt:lpstr>
      <vt:lpstr>MESURES COVID-19</vt:lpstr>
      <vt:lpstr>Diapositiva 5</vt:lpstr>
      <vt:lpstr>EQUIP DE MESTRES DE 3r</vt:lpstr>
      <vt:lpstr>COM ENS COMUNIQUEM</vt:lpstr>
      <vt:lpstr>ALTRES VIES DE COMUNICACIÓ</vt:lpstr>
      <vt:lpstr>HORARIS</vt:lpstr>
      <vt:lpstr>Diapositiva 10</vt:lpstr>
      <vt:lpstr>Diapositiva 11</vt:lpstr>
      <vt:lpstr>MATERIAL</vt:lpstr>
      <vt:lpstr>            DEURES I CONTROLS</vt:lpstr>
      <vt:lpstr>ÀLBUM I LLIBRETES</vt:lpstr>
      <vt:lpstr> ANIVERSARIS, APARELLS ELECTRÒNICS, JOGUINES, DINERS </vt:lpstr>
      <vt:lpstr>HÀBITS</vt:lpstr>
      <vt:lpstr>HÀBITS</vt:lpstr>
      <vt:lpstr>               BIBLIOTECA</vt:lpstr>
      <vt:lpstr>ÀMBITS</vt:lpstr>
      <vt:lpstr>ÀMBITS</vt:lpstr>
      <vt:lpstr>ÀMBITS</vt:lpstr>
      <vt:lpstr>ÀMBITS</vt:lpstr>
      <vt:lpstr>COMUNITAT D’APRENENTATGE     (Actuacions educatives d’èxit)</vt:lpstr>
      <vt:lpstr>COMISSIONS ESCOLA</vt:lpstr>
      <vt:lpstr>SORTIDES</vt:lpstr>
      <vt:lpstr>SORTIDES</vt:lpstr>
      <vt:lpstr>ALTRES</vt:lpstr>
      <vt:lpstr>AMPA</vt:lpstr>
      <vt:lpstr>                PRECS I PREGUNTES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 DE PARES DE 5è</dc:title>
  <dc:creator>usuari</dc:creator>
  <cp:lastModifiedBy>Prof</cp:lastModifiedBy>
  <cp:revision>234</cp:revision>
  <dcterms:created xsi:type="dcterms:W3CDTF">2014-09-12T15:00:41Z</dcterms:created>
  <dcterms:modified xsi:type="dcterms:W3CDTF">2021-09-06T11:39:34Z</dcterms:modified>
</cp:coreProperties>
</file>