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256" r:id="rId2"/>
    <p:sldId id="263" r:id="rId3"/>
    <p:sldId id="257" r:id="rId4"/>
    <p:sldId id="326" r:id="rId5"/>
    <p:sldId id="291" r:id="rId6"/>
    <p:sldId id="293" r:id="rId7"/>
    <p:sldId id="295" r:id="rId8"/>
    <p:sldId id="282" r:id="rId9"/>
    <p:sldId id="283" r:id="rId10"/>
    <p:sldId id="285" r:id="rId11"/>
    <p:sldId id="288" r:id="rId12"/>
    <p:sldId id="289" r:id="rId13"/>
    <p:sldId id="321" r:id="rId14"/>
    <p:sldId id="319" r:id="rId15"/>
    <p:sldId id="299" r:id="rId16"/>
    <p:sldId id="315" r:id="rId17"/>
    <p:sldId id="323" r:id="rId18"/>
    <p:sldId id="327" r:id="rId19"/>
    <p:sldId id="318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24" r:id="rId28"/>
    <p:sldId id="322" r:id="rId29"/>
    <p:sldId id="307" r:id="rId30"/>
    <p:sldId id="308" r:id="rId31"/>
    <p:sldId id="309" r:id="rId32"/>
    <p:sldId id="310" r:id="rId33"/>
    <p:sldId id="312" r:id="rId34"/>
    <p:sldId id="313" r:id="rId35"/>
    <p:sldId id="314" r:id="rId36"/>
    <p:sldId id="268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86" d="100"/>
          <a:sy n="86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C88B-2D83-4911-9C9E-161D76759771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BA48-2AC6-45E4-B19D-274571ED01F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278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BA48-2AC6-45E4-B19D-274571ED01FA}" type="slidenum">
              <a:rPr lang="es-ES" smtClean="0"/>
              <a:pPr/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04D4-ECAC-4069-B348-069B76B83092}" type="slidenum">
              <a:rPr lang="es-ES_tradnl" smtClean="0"/>
              <a:pPr/>
              <a:t>20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jimene5@camidelcros.cat" TargetMode="External"/><Relationship Id="rId2" Type="http://schemas.openxmlformats.org/officeDocument/2006/relationships/hyperlink" Target="mailto:mvilajua@camidelcros.c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gora.xtec.cat/esc-camidelcr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334472" cy="14401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REUNIÓ D’INICI DE CURS </a:t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P4</a:t>
            </a: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852936"/>
            <a:ext cx="4979145" cy="176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A56FF45E-F676-4F00-8FE5-1F371CC3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En cas d’absència cal portar  justificant o justificar-ho a la tutora. </a:t>
            </a:r>
          </a:p>
          <a:p>
            <a:pPr algn="just">
              <a:buNone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Cal arribar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puntualment a l’escola. Es portarà un registre d’absències i retards. </a:t>
            </a:r>
          </a:p>
          <a:p>
            <a:pPr algn="just"/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Els horaris d’obertura del centre seran a les 8:55h i a les 14:55h.</a:t>
            </a:r>
          </a:p>
          <a:p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F75C9FC-E451-46C7-83FE-265BB8CB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6 Título">
            <a:extLst>
              <a:ext uri="{FF2B5EF4-FFF2-40B4-BE49-F238E27FC236}">
                <a16:creationId xmlns:a16="http://schemas.microsoft.com/office/drawing/2014/main" xmlns="" id="{A92E6AED-6762-4E6A-967A-F9BC353F7E2D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ASSISTÈNCIA</a:t>
            </a:r>
          </a:p>
        </p:txBody>
      </p:sp>
    </p:spTree>
    <p:extLst>
      <p:ext uri="{BB962C8B-B14F-4D97-AF65-F5344CB8AC3E}">
        <p14:creationId xmlns:p14="http://schemas.microsoft.com/office/powerpoint/2010/main" xmlns="" val="14910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2D869870-3DF8-4A6A-9BAF-4A904D5C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ANIVERSARIS  I  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JOGUINES</a:t>
            </a:r>
            <a:endParaRPr lang="ca-E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EC9C472-A8F5-4E2B-8D30-F9DB8516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Aniversaris: per la situació excepcional del COVID-19</a:t>
            </a:r>
            <a:r>
              <a:rPr lang="ca-E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NO es pot portar menjar que no sigui comprat.</a:t>
            </a:r>
          </a:p>
          <a:p>
            <a:pPr algn="just"/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No es poden donar targetes d’invitació d’aniversaris dins de la classe.</a:t>
            </a:r>
          </a:p>
          <a:p>
            <a:pPr algn="just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A l’escola NO es poden portar joguines, cromos, vambes de rodes, vambes amb llums, motxilles amb rodes...</a:t>
            </a:r>
          </a:p>
          <a:p>
            <a:pPr marL="109728" indent="0" algn="just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6198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70F9BA95-E5FC-4A75-A20C-F4BEC8F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HIGIENE I SALUT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4EEC5052-D6B8-413C-92C5-2C56231A4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Cal venir net a l’escola.</a:t>
            </a: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No venir a escola quan tingui: febre, vòmits, mal de cap o de coll, malestar general, dificultats respiratòries, diarrea, erupcions contagioses, polls i llémenes.</a:t>
            </a: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Administració de medicaments amb recepta mèdica i autorització signada.</a:t>
            </a:r>
          </a:p>
          <a:p>
            <a:pPr algn="just">
              <a:buFontTx/>
              <a:buChar char="-"/>
            </a:pPr>
            <a:endParaRPr lang="ca-ES" sz="2900" b="0" strike="noStrike" spc="-1" dirty="0">
              <a:solidFill>
                <a:srgbClr val="FF0000"/>
              </a:solidFill>
              <a:latin typeface="Calibri"/>
            </a:endParaRPr>
          </a:p>
          <a:p>
            <a:pPr algn="just">
              <a:buFontTx/>
              <a:buChar char="-"/>
            </a:pPr>
            <a:r>
              <a:rPr lang="ca-ES" sz="2900" b="0" strike="noStrike" spc="-1" dirty="0">
                <a:latin typeface="Calibri"/>
              </a:rPr>
              <a:t>Autorització administració paracetamol (signatura digital).</a:t>
            </a:r>
            <a:endParaRPr lang="es-ES" sz="2900" b="0" strike="noStrike" spc="-1" dirty="0">
              <a:latin typeface="Lucida Sans Unicode"/>
            </a:endParaRP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La cobertura mèdica dels alumnes és la mateixa que la de les famílies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ca-ES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hi ha algun canvi en les al·lèrgies cal  informar a la mestra. </a:t>
            </a: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b="1" dirty="0">
                <a:latin typeface="Calibri" panose="020F0502020204030204" pitchFamily="34" charset="0"/>
                <a:cs typeface="Calibri" panose="020F0502020204030204" pitchFamily="34" charset="0"/>
              </a:rPr>
              <a:t>Portar una caixa de mocadors de paper, un paquet de </a:t>
            </a:r>
            <a:r>
              <a:rPr lang="ca-ES" sz="29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tovalloletes</a:t>
            </a:r>
            <a:r>
              <a:rPr lang="ca-ES" sz="2900" b="1" dirty="0">
                <a:latin typeface="Calibri" panose="020F0502020204030204" pitchFamily="34" charset="0"/>
                <a:cs typeface="Calibri" panose="020F0502020204030204" pitchFamily="34" charset="0"/>
              </a:rPr>
              <a:t> i dos rotlles de paper de cuina.</a:t>
            </a:r>
          </a:p>
          <a:p>
            <a:pPr algn="just">
              <a:buFontTx/>
              <a:buChar char="-"/>
            </a:pP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 portar cada dia a dins la motxilla una </a:t>
            </a:r>
            <a:r>
              <a:rPr lang="ca-ES" sz="2900" b="1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cantimplora d’aigua amb el nom.</a:t>
            </a: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Esmorzars a dins d’una </a:t>
            </a:r>
            <a:r>
              <a:rPr lang="ca-ES" sz="2900" b="1" u="sng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carmanyola (marcada amb el nom):</a:t>
            </a:r>
            <a:r>
              <a:rPr lang="ca-ES" sz="29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</a:t>
            </a:r>
            <a:r>
              <a:rPr lang="ca-ES" sz="25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 </a:t>
            </a:r>
          </a:p>
          <a:p>
            <a:pPr marL="1339850" lvl="1" algn="just">
              <a:buFontTx/>
              <a:buChar char="-"/>
            </a:pPr>
            <a:r>
              <a:rPr lang="ca-ES" sz="22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Dilluns i dimecres entrepà.</a:t>
            </a:r>
            <a:endParaRPr lang="ca-ES" sz="2200" b="1" u="sng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339850" lvl="1" algn="just">
              <a:buFontTx/>
              <a:buChar char="-"/>
            </a:pPr>
            <a:r>
              <a:rPr lang="ca-ES" sz="22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Dimarts i dijous fruita. </a:t>
            </a:r>
          </a:p>
          <a:p>
            <a:pPr marL="1339850" lvl="1" algn="just">
              <a:buFontTx/>
              <a:buChar char="-"/>
            </a:pPr>
            <a:r>
              <a:rPr lang="ca-ES" sz="22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Divendres lliure.</a:t>
            </a:r>
          </a:p>
          <a:p>
            <a:pPr lvl="1" algn="just">
              <a:buNone/>
            </a:pPr>
            <a:r>
              <a:rPr lang="ca-ES" sz="24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		</a:t>
            </a:r>
            <a:endParaRPr lang="ca-ES" sz="2900" b="1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EEC5052-D6B8-413C-92C5-2C56231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40" y="1481328"/>
            <a:ext cx="8589640" cy="5110806"/>
          </a:xfrm>
        </p:spPr>
        <p:txBody>
          <a:bodyPr>
            <a:normAutofit/>
          </a:bodyPr>
          <a:lstStyle/>
          <a:p>
            <a:pPr>
              <a:tabLst>
                <a:tab pos="0" algn="l"/>
              </a:tabLst>
            </a:pPr>
            <a:endParaRPr lang="ca-ES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tabLst>
                <a:tab pos="0" algn="l"/>
              </a:tabLst>
            </a:pPr>
            <a:r>
              <a:rPr lang="ca-ES" sz="3200" b="0" strike="noStrike" spc="-1" dirty="0" smtClean="0">
                <a:solidFill>
                  <a:srgbClr val="000000"/>
                </a:solidFill>
                <a:latin typeface="Calibri"/>
              </a:rPr>
              <a:t>A l’aula hi haurà disponible una capsa amb llibres que es podran emportar a casa. </a:t>
            </a:r>
          </a:p>
          <a:p>
            <a:pPr>
              <a:tabLst>
                <a:tab pos="0" algn="l"/>
              </a:tabLst>
            </a:pPr>
            <a:r>
              <a:rPr lang="ca-ES" sz="3200" b="0" strike="noStrike" spc="-1" dirty="0" smtClean="0">
                <a:solidFill>
                  <a:srgbClr val="000000"/>
                </a:solidFill>
                <a:latin typeface="Calibri"/>
              </a:rPr>
              <a:t>Aquest </a:t>
            </a:r>
            <a:r>
              <a:rPr lang="ca-ES" sz="3200" b="0" strike="noStrike" spc="-1" dirty="0">
                <a:solidFill>
                  <a:srgbClr val="000000"/>
                </a:solidFill>
                <a:latin typeface="Calibri"/>
              </a:rPr>
              <a:t>curs intentarem reprendre el servei de biblioteca escolar</a:t>
            </a:r>
            <a:r>
              <a:rPr lang="ca-ES" sz="32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a-ES" sz="3200" b="0" strike="noStrike" spc="-1" dirty="0"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ca-ES" sz="3200" spc="-1" dirty="0" smtClean="0">
                <a:solidFill>
                  <a:srgbClr val="000000"/>
                </a:solidFill>
                <a:latin typeface="Calibri"/>
              </a:rPr>
              <a:t>Us recordem que teniu disponibles tots els serveis de la Biblioteca Pompeu Fabra.</a:t>
            </a:r>
            <a:endParaRPr lang="ca-E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a-E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a-ES" sz="3200" b="0" strike="noStrike" spc="-1" dirty="0">
              <a:latin typeface="Arial"/>
            </a:endParaRPr>
          </a:p>
          <a:p>
            <a:pPr lvl="1" algn="just">
              <a:buNone/>
            </a:pPr>
            <a:endParaRPr lang="ca-ES" sz="22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algn="just"/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70F9BA95-E5FC-4A75-A20C-F4BEC8F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latin typeface="Calibri" panose="020F0502020204030204" pitchFamily="34" charset="0"/>
                <a:cs typeface="Calibri" panose="020F0502020204030204" pitchFamily="34" charset="0"/>
              </a:rPr>
              <a:t>BIBLIOTECA</a:t>
            </a:r>
            <a:endParaRPr lang="ca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7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ca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ca-ES" dirty="0">
                <a:latin typeface="Calibri" pitchFamily="34" charset="0"/>
                <a:cs typeface="Calibri" pitchFamily="34" charset="0"/>
              </a:rPr>
              <a:t>Recomanem portar roba i calçat còmode i pràctica per venir a l’escola.</a:t>
            </a:r>
          </a:p>
          <a:p>
            <a:pPr lvl="1" algn="just"/>
            <a:endParaRPr lang="ca-ES" altLang="es-ES" dirty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La roba, les motxilles, les carmanyoles i </a:t>
            </a:r>
            <a:r>
              <a:rPr lang="ca-ES" altLang="es-ES" b="1" u="sng" dirty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les mascaretes</a:t>
            </a:r>
            <a:r>
              <a:rPr lang="ca-ES" altLang="es-ES" dirty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 han d’anar marcades amb el nom i curs.</a:t>
            </a:r>
          </a:p>
          <a:p>
            <a:pPr lvl="1" algn="just">
              <a:buNone/>
            </a:pPr>
            <a:endParaRPr lang="ca-ES" dirty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ca-ES" dirty="0">
                <a:latin typeface="Calibri" pitchFamily="34" charset="0"/>
                <a:cs typeface="Calibri" pitchFamily="34" charset="0"/>
              </a:rPr>
              <a:t>La motxilla i la carmanyola l’han de poder obrir i tancar sols.</a:t>
            </a:r>
          </a:p>
          <a:p>
            <a:pPr marL="109728" indent="0" algn="just">
              <a:buNone/>
            </a:pPr>
            <a:endParaRPr lang="ca-ES" altLang="es-ES" sz="2300" dirty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Els abrics, jaquetes, jerseis i bates han de tenir betes per poder-ho penjar.</a:t>
            </a:r>
          </a:p>
          <a:p>
            <a:pPr lvl="1" algn="just"/>
            <a:endParaRPr lang="ca-ES" altLang="es-ES" dirty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Tingueu present que caldrà portar una bosseta o alguna funda a dins la motxilla per guardar la mascareta.</a:t>
            </a:r>
          </a:p>
          <a:p>
            <a:pPr lvl="1" algn="just"/>
            <a:endParaRPr lang="ca-ES" dirty="0"/>
          </a:p>
          <a:p>
            <a:pPr lvl="1" algn="just"/>
            <a:endParaRPr lang="ca-ES" dirty="0"/>
          </a:p>
          <a:p>
            <a:pPr lvl="1" algn="just"/>
            <a:endParaRPr lang="ca-ES" dirty="0"/>
          </a:p>
          <a:p>
            <a:pPr lvl="1" algn="just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_tradnl" dirty="0"/>
              <a:t>ASPECTES A TENIR EN COMPTE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endParaRPr lang="ca-ES" dirty="0"/>
          </a:p>
          <a:p>
            <a:pPr algn="just"/>
            <a:r>
              <a:rPr lang="ca-ES" sz="2800" dirty="0">
                <a:latin typeface="Calibri" pitchFamily="34" charset="0"/>
                <a:cs typeface="Calibri" pitchFamily="34" charset="0"/>
              </a:rPr>
              <a:t>A Educació infantil treballem de manera globalitzada, però tenim en compte 3 àrees:</a:t>
            </a:r>
          </a:p>
          <a:p>
            <a:pPr marL="109728" indent="0" algn="just">
              <a:buNone/>
            </a:pPr>
            <a:endParaRPr lang="ca-ES" sz="2800" dirty="0">
              <a:latin typeface="Calibri" pitchFamily="34" charset="0"/>
              <a:cs typeface="Calibri" pitchFamily="34" charset="0"/>
            </a:endParaRP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Descoberta d’un mateix i dels altres</a:t>
            </a: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Descoberta de l’entorn</a:t>
            </a: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Comunicació i llenguatges</a:t>
            </a:r>
          </a:p>
          <a:p>
            <a:endParaRPr lang="ca-ES" dirty="0"/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/>
              <a:t>QUÈ FEM?</a:t>
            </a:r>
            <a:endParaRPr lang="ca-ES" dirty="0"/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023" y="620688"/>
            <a:ext cx="1871662" cy="10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28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COMUNITAT D’APRENENTATGE     (Actuacions educatives d’èxit)</a:t>
            </a: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GRUPS INTERACTIUS MATEMÀTIQUES I LLENGUA: </a:t>
            </a: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Quatre grups i quatre activitats diferents amb un mínim de dos mestres a l’aula. </a:t>
            </a:r>
          </a:p>
          <a:p>
            <a:pPr lvl="0">
              <a:buNone/>
            </a:pPr>
            <a:r>
              <a:rPr lang="ca-ES" sz="1300" dirty="0">
                <a:solidFill>
                  <a:srgbClr val="FF0000"/>
                </a:solidFill>
              </a:rPr>
              <a:t>		P4A</a:t>
            </a:r>
            <a:r>
              <a:rPr lang="ca-ES" sz="1400" dirty="0"/>
              <a:t> </a:t>
            </a:r>
          </a:p>
          <a:p>
            <a:pPr lvl="0">
              <a:buNone/>
            </a:pPr>
            <a:r>
              <a:rPr lang="ca-ES" sz="1400" dirty="0"/>
              <a:t>		Grup Interactiu de llengua: DIMARTS 9’15h a 10’30h. </a:t>
            </a:r>
            <a:endParaRPr lang="es-ES_tradnl" sz="1400" dirty="0"/>
          </a:p>
          <a:p>
            <a:pPr lvl="0">
              <a:buNone/>
            </a:pPr>
            <a:r>
              <a:rPr lang="ca-ES" sz="1400" dirty="0"/>
              <a:t>		Grup Interactiu de matemàtiques : DIJOUS 15’10h a 16’15h.</a:t>
            </a:r>
            <a:endParaRPr lang="es-ES_tradnl" sz="1400" dirty="0"/>
          </a:p>
          <a:p>
            <a:pPr lvl="0">
              <a:buNone/>
            </a:pPr>
            <a:endParaRPr lang="ca-ES" sz="1300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ca-ES" sz="1300" dirty="0">
                <a:solidFill>
                  <a:srgbClr val="FF0000"/>
                </a:solidFill>
              </a:rPr>
              <a:t>		P4B </a:t>
            </a:r>
          </a:p>
          <a:p>
            <a:pPr lvl="0">
              <a:buNone/>
            </a:pPr>
            <a:r>
              <a:rPr lang="ca-ES" sz="1300" dirty="0"/>
              <a:t>		Grup Interactiu de llengua: DIMECRES 9’15h a 10’30h. </a:t>
            </a:r>
            <a:endParaRPr lang="es-ES_tradnl" sz="1300" dirty="0"/>
          </a:p>
          <a:p>
            <a:pPr lvl="0">
              <a:buNone/>
            </a:pPr>
            <a:r>
              <a:rPr lang="ca-ES" sz="1300" dirty="0"/>
              <a:t>		Grup Interactiu de matemàtiques: DIMARTS 15’10h a 16’15h.</a:t>
            </a:r>
            <a:endParaRPr lang="es-ES_tradnl" sz="1300" dirty="0"/>
          </a:p>
          <a:p>
            <a:pPr algn="just">
              <a:buNone/>
            </a:pPr>
            <a:endParaRPr lang="ca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a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VOLUNTARIAT: </a:t>
            </a:r>
            <a:r>
              <a:rPr lang="ca-ES" sz="28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</a:t>
            </a:r>
            <a:r>
              <a:rPr lang="ca-ES" sz="2800" b="0" strike="noStrike" spc="-1" dirty="0">
                <a:solidFill>
                  <a:srgbClr val="000000"/>
                </a:solidFill>
                <a:latin typeface="Calibri"/>
              </a:rPr>
              <a:t>orsa de voluntaris per grups interactius i sortides. </a:t>
            </a:r>
            <a:endParaRPr lang="es-ES" sz="2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728" indent="0" algn="just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TERTÚLIES LITERÀRIES DIALÒGIQUES: </a:t>
            </a: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Lectura de clàssics universals. 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44824"/>
            <a:ext cx="8229600" cy="4525963"/>
          </a:xfrm>
        </p:spPr>
        <p:txBody>
          <a:bodyPr/>
          <a:lstStyle/>
          <a:p>
            <a:r>
              <a:rPr lang="ca-ES" dirty="0"/>
              <a:t>Tornarem a activar les comissions aquest any.</a:t>
            </a:r>
          </a:p>
          <a:p>
            <a:pPr>
              <a:buNone/>
            </a:pPr>
            <a:endParaRPr lang="ca-ES" dirty="0"/>
          </a:p>
          <a:p>
            <a:pPr marL="1169988" indent="-255588"/>
            <a:r>
              <a:rPr lang="ca-ES" dirty="0"/>
              <a:t>Comunitat educativa</a:t>
            </a:r>
          </a:p>
          <a:p>
            <a:pPr marL="1169988" indent="-255588"/>
            <a:r>
              <a:rPr lang="ca-ES" dirty="0"/>
              <a:t>Infraestructures</a:t>
            </a:r>
          </a:p>
          <a:p>
            <a:pPr marL="1169988" indent="-255588"/>
            <a:r>
              <a:rPr lang="ca-ES" dirty="0"/>
              <a:t>Aprenentatges</a:t>
            </a:r>
          </a:p>
          <a:p>
            <a:pPr marL="1169988" indent="-255588"/>
            <a:r>
              <a:rPr lang="ca-ES" dirty="0"/>
              <a:t>Convivència</a:t>
            </a:r>
          </a:p>
          <a:p>
            <a:pPr marL="1169988" indent="-255588"/>
            <a:r>
              <a:rPr lang="ca-ES" dirty="0"/>
              <a:t>Comissió gestora</a:t>
            </a: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a-ES" dirty="0"/>
              <a:t>COMISSIONS ESCOLA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5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4176464" cy="496855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>
                <a:latin typeface="Calibri" pitchFamily="34" charset="0"/>
                <a:cs typeface="Calibri" pitchFamily="34" charset="0"/>
              </a:rPr>
              <a:t>El pagament es farà a través del TPV (recomanem fer-ho per l’aplicació).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>
                <a:latin typeface="Calibri" pitchFamily="34" charset="0"/>
                <a:cs typeface="Calibri" pitchFamily="34" charset="0"/>
              </a:rPr>
              <a:t>Aquest curs el pagament es farà sortida per sortida.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>
                <a:latin typeface="Calibri" pitchFamily="34" charset="0"/>
                <a:cs typeface="Calibri" pitchFamily="34" charset="0"/>
              </a:rPr>
              <a:t>El TPV es tancarà 2 dies abans de cada sortida.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 cop tancat no s’admetrà cap pagament.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endParaRPr lang="ca-ES" sz="1800" b="1" dirty="0">
              <a:solidFill>
                <a:srgbClr val="FF0000"/>
              </a:solidFill>
              <a:highlight>
                <a:srgbClr val="D3D3D3"/>
              </a:highligh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endParaRPr lang="ca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5981336"/>
              </p:ext>
            </p:extLst>
          </p:nvPr>
        </p:nvGraphicFramePr>
        <p:xfrm>
          <a:off x="5500694" y="1214422"/>
          <a:ext cx="3096344" cy="533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PRIMER TRIMESTRE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Bosc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de Can </a:t>
                      </a:r>
                      <a:r>
                        <a:rPr lang="es-ES_tradnl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Garí</a:t>
                      </a:r>
                      <a:r>
                        <a:rPr lang="es-ES_tradnl" sz="1600" b="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14-10-21</a:t>
                      </a:r>
                      <a:endParaRPr lang="es-ES_tradnl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es-ES_tradnl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Rukimón</a:t>
                      </a:r>
                      <a:r>
                        <a:rPr lang="es-ES_tradnl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20-10-21</a:t>
                      </a:r>
                      <a:endParaRPr lang="es-ES" sz="1600" b="0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Sabre</a:t>
                      </a:r>
                      <a:r>
                        <a:rPr lang="es-ES_tradnl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28-10-21</a:t>
                      </a:r>
                      <a:endParaRPr lang="es-ES" sz="1600" b="0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es-ES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s-ES" sz="16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Com</a:t>
                      </a:r>
                      <a:r>
                        <a:rPr lang="es-ES" sz="16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sona</a:t>
                      </a: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?” 3-11-21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SEGON TRIMESTRE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es-ES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b="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“Alma</a:t>
                      </a:r>
                      <a:r>
                        <a:rPr lang="es-ES" sz="1600" b="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” 1-2-22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es-ES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Dijous</a:t>
                      </a: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llarder</a:t>
                      </a: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(subvencionada AMPA) 24-2-22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8167701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es-ES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b="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s-ES" sz="1600" b="0" baseline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Com</a:t>
                      </a:r>
                      <a:r>
                        <a:rPr lang="es-ES" sz="1600" b="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0" baseline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gos</a:t>
                      </a:r>
                      <a:r>
                        <a:rPr lang="es-ES" sz="1600" b="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s-ES" sz="1600" b="0" baseline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gat</a:t>
                      </a:r>
                      <a:r>
                        <a:rPr lang="es-ES" sz="1600" b="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” 24-3-22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040200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Turó de </a:t>
                      </a:r>
                      <a:r>
                        <a:rPr lang="es-ES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Cerdanyola</a:t>
                      </a: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30-3-22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Passeig</a:t>
                      </a:r>
                      <a:r>
                        <a:rPr lang="es-ES_tradnl" sz="1600" b="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s-ES_tradnl" sz="1600" b="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veure</a:t>
                      </a:r>
                      <a:r>
                        <a:rPr lang="es-ES_tradnl" sz="1600" b="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mones</a:t>
                      </a:r>
                      <a:r>
                        <a:rPr lang="es-ES_tradnl" sz="1600" b="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5-4-22</a:t>
                      </a:r>
                      <a:endParaRPr lang="es-ES" sz="1600" b="0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es-ES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Iluro</a:t>
                      </a:r>
                      <a:r>
                        <a:rPr lang="es-ES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Park 8-4-22 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TERCER TRIMESTRE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Biblioteca (a concretar)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Residència</a:t>
                      </a:r>
                      <a:r>
                        <a:rPr lang="es-ES_tradnl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d’avis</a:t>
                      </a:r>
                      <a:r>
                        <a:rPr lang="es-ES_tradnl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(a concretar)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s-ES_tradnl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es-ES_tradnl" sz="1600" b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Transports</a:t>
                      </a:r>
                      <a:r>
                        <a:rPr lang="es-ES_tradnl" sz="16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17-5-22</a:t>
                      </a:r>
                      <a:endParaRPr lang="es-ES" sz="1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La </a:t>
                      </a:r>
                      <a:r>
                        <a:rPr lang="es-ES" sz="16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platja</a:t>
                      </a:r>
                      <a:r>
                        <a:rPr lang="es-ES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21-6-22</a:t>
                      </a:r>
                      <a:endParaRPr lang="es-E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30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Telèfon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 ’ AMPA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616882779</a:t>
            </a:r>
          </a:p>
          <a:p>
            <a:pPr marL="109728" indent="0" algn="ctr">
              <a:buNone/>
            </a:pPr>
            <a:endParaRPr lang="es-E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És important que el tingueu gravat a la vostra agenda per tal de poder rebre informació. </a:t>
            </a: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AMPA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191" y="3429000"/>
            <a:ext cx="3034550" cy="30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DIRECTOR:  Sergi Luque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CAP D’ESTUDIS: Jordana Garcia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SECRETÀRIA: Carme Jarque</a:t>
            </a:r>
          </a:p>
          <a:p>
            <a:pPr marL="109728" indent="0">
              <a:buNone/>
            </a:pPr>
            <a:endParaRPr lang="ca-ES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DIRECTIU: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5157192"/>
            <a:ext cx="4906888" cy="850106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/>
              <a:t>PSICOMOTRICITAT</a:t>
            </a:r>
            <a:endParaRPr lang="es-ES" sz="3600" dirty="0"/>
          </a:p>
        </p:txBody>
      </p:sp>
      <p:pic>
        <p:nvPicPr>
          <p:cNvPr id="4" name="3 Marcador de contenido" descr="30 CARNAVAL (1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6473"/>
          <a:stretch/>
        </p:blipFill>
        <p:spPr>
          <a:xfrm>
            <a:off x="1979712" y="1412776"/>
            <a:ext cx="5753612" cy="3604333"/>
          </a:xfr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/>
              <a:t>COM HO FEM?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331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37 PSICO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89" y="476672"/>
            <a:ext cx="4564066" cy="3423050"/>
          </a:xfrm>
          <a:prstGeom prst="rect">
            <a:avLst/>
          </a:prstGeom>
        </p:spPr>
      </p:pic>
      <p:pic>
        <p:nvPicPr>
          <p:cNvPr id="4" name="3 Marcador de contenido" descr="37 PSICO (16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9891"/>
          <a:stretch/>
        </p:blipFill>
        <p:spPr>
          <a:xfrm>
            <a:off x="3131840" y="2708920"/>
            <a:ext cx="5529039" cy="3736610"/>
          </a:xfrm>
        </p:spPr>
      </p:pic>
    </p:spTree>
    <p:extLst>
      <p:ext uri="{BB962C8B-B14F-4D97-AF65-F5344CB8AC3E}">
        <p14:creationId xmlns:p14="http://schemas.microsoft.com/office/powerpoint/2010/main" xmlns="" val="2064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323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46152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xmlns="" val="1987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41010_103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7052601" cy="5289451"/>
          </a:xfrm>
        </p:spPr>
      </p:pic>
    </p:spTree>
    <p:extLst>
      <p:ext uri="{BB962C8B-B14F-4D97-AF65-F5344CB8AC3E}">
        <p14:creationId xmlns:p14="http://schemas.microsoft.com/office/powerpoint/2010/main" xmlns="" val="1704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5589240"/>
            <a:ext cx="4752528" cy="936104"/>
          </a:xfrm>
        </p:spPr>
        <p:txBody>
          <a:bodyPr/>
          <a:lstStyle/>
          <a:p>
            <a:r>
              <a:rPr lang="es-ES_tradnl" dirty="0"/>
              <a:t>             PLÀSTICA</a:t>
            </a:r>
            <a:endParaRPr lang="es-ES" dirty="0"/>
          </a:p>
        </p:txBody>
      </p:sp>
      <p:pic>
        <p:nvPicPr>
          <p:cNvPr id="5" name="4 Marcador de contenido" descr="29 taller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20924" cy="4896544"/>
          </a:xfrm>
        </p:spPr>
      </p:pic>
    </p:spTree>
    <p:extLst>
      <p:ext uri="{BB962C8B-B14F-4D97-AF65-F5344CB8AC3E}">
        <p14:creationId xmlns:p14="http://schemas.microsoft.com/office/powerpoint/2010/main" xmlns="" val="7676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        GRUPS INTERACTIUS</a:t>
            </a:r>
            <a:endParaRPr lang="es-ES" dirty="0"/>
          </a:p>
        </p:txBody>
      </p:sp>
      <p:pic>
        <p:nvPicPr>
          <p:cNvPr id="4" name="3 Marcador de contenido" descr="20141104_092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1"/>
            <a:ext cx="4032448" cy="3024335"/>
          </a:xfrm>
        </p:spPr>
      </p:pic>
      <p:pic>
        <p:nvPicPr>
          <p:cNvPr id="6" name="3 Marcador de contenido" descr="20141104_092807.jpg"/>
          <p:cNvPicPr>
            <a:picLocks noChangeAspect="1"/>
          </p:cNvPicPr>
          <p:nvPr/>
        </p:nvPicPr>
        <p:blipFill>
          <a:blip r:embed="rId3" cstate="print"/>
          <a:srcRect l="5702" b="16363"/>
          <a:stretch>
            <a:fillRect/>
          </a:stretch>
        </p:blipFill>
        <p:spPr>
          <a:xfrm>
            <a:off x="3923928" y="3068960"/>
            <a:ext cx="465470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                CIÈNCIES</a:t>
            </a:r>
            <a:endParaRPr lang="es-ES" dirty="0"/>
          </a:p>
        </p:txBody>
      </p:sp>
      <p:pic>
        <p:nvPicPr>
          <p:cNvPr id="4" name="3 Marcador de contenido" descr="14 cienci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8046156" cy="4536504"/>
          </a:xfrm>
        </p:spPr>
      </p:pic>
    </p:spTree>
    <p:extLst>
      <p:ext uri="{BB962C8B-B14F-4D97-AF65-F5344CB8AC3E}">
        <p14:creationId xmlns:p14="http://schemas.microsoft.com/office/powerpoint/2010/main" xmlns="" val="27492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785818"/>
            <a:ext cx="8572560" cy="59293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a-ES" sz="2000" dirty="0" smtClean="0"/>
              <a:t>Aquest curs seguirem treballarem les matemàtiques de manera </a:t>
            </a:r>
            <a:r>
              <a:rPr lang="ca-ES" sz="2000" dirty="0" err="1" smtClean="0"/>
              <a:t>manipulativa</a:t>
            </a:r>
            <a:r>
              <a:rPr lang="ca-ES" sz="2000" dirty="0" smtClean="0"/>
              <a:t>, vivencial i tenint en compte tots els blocs de l’àrea. Farem servir el material del projecte </a:t>
            </a:r>
            <a:r>
              <a:rPr lang="ca-ES" sz="2000" dirty="0" err="1" smtClean="0"/>
              <a:t>Innovamat</a:t>
            </a:r>
            <a:r>
              <a:rPr lang="ca-ES" sz="2000" dirty="0" smtClean="0"/>
              <a:t>:</a:t>
            </a:r>
          </a:p>
          <a:p>
            <a:pPr algn="just">
              <a:buFontTx/>
              <a:buChar char="-"/>
            </a:pPr>
            <a:r>
              <a:rPr lang="ca-ES" sz="2000" dirty="0" smtClean="0"/>
              <a:t>Material d’aula:</a:t>
            </a:r>
          </a:p>
          <a:p>
            <a:pPr algn="just">
              <a:buNone/>
            </a:pPr>
            <a:endParaRPr lang="ca-ES" sz="2000" dirty="0" smtClean="0"/>
          </a:p>
          <a:p>
            <a:pPr algn="just">
              <a:buFontTx/>
              <a:buChar char="-"/>
            </a:pPr>
            <a:endParaRPr lang="ca-ES" sz="2000" dirty="0" smtClean="0"/>
          </a:p>
          <a:p>
            <a:pPr algn="just">
              <a:buFontTx/>
              <a:buChar char="-"/>
            </a:pPr>
            <a:endParaRPr lang="ca-ES" sz="2000" dirty="0" smtClean="0"/>
          </a:p>
          <a:p>
            <a:pPr algn="just">
              <a:buFontTx/>
              <a:buChar char="-"/>
            </a:pPr>
            <a:endParaRPr lang="ca-ES" sz="2000" dirty="0" smtClean="0"/>
          </a:p>
          <a:p>
            <a:pPr algn="just">
              <a:buFontTx/>
              <a:buChar char="-"/>
            </a:pPr>
            <a:endParaRPr lang="ca-ES" sz="2000" dirty="0" smtClean="0"/>
          </a:p>
          <a:p>
            <a:pPr algn="just">
              <a:buFontTx/>
              <a:buChar char="-"/>
            </a:pPr>
            <a:endParaRPr lang="ca-ES" sz="2000" dirty="0" smtClean="0"/>
          </a:p>
          <a:p>
            <a:pPr algn="just">
              <a:buFontTx/>
              <a:buChar char="-"/>
            </a:pPr>
            <a:endParaRPr lang="ca-ES" sz="2000" dirty="0" smtClean="0"/>
          </a:p>
          <a:p>
            <a:pPr algn="just">
              <a:buFontTx/>
              <a:buChar char="-"/>
            </a:pPr>
            <a:endParaRPr lang="ca-ES" sz="2000" dirty="0" smtClean="0"/>
          </a:p>
          <a:p>
            <a:pPr algn="just">
              <a:buFontTx/>
              <a:buChar char="-"/>
            </a:pPr>
            <a:r>
              <a:rPr lang="ca-ES" sz="2000" dirty="0" smtClean="0"/>
              <a:t>Material dels alumnes:</a:t>
            </a:r>
          </a:p>
          <a:p>
            <a:pPr marL="2435225" lvl="1" algn="just">
              <a:buFontTx/>
              <a:buChar char="-"/>
            </a:pPr>
            <a:r>
              <a:rPr lang="ca-ES" sz="1600" dirty="0" smtClean="0"/>
              <a:t>Carpeta</a:t>
            </a:r>
          </a:p>
          <a:p>
            <a:pPr marL="2435225" lvl="1" algn="just">
              <a:buFontTx/>
              <a:buChar char="-"/>
            </a:pPr>
            <a:r>
              <a:rPr lang="ca-ES" sz="1600" dirty="0" smtClean="0"/>
              <a:t>Trencaclosques</a:t>
            </a:r>
          </a:p>
          <a:p>
            <a:pPr marL="2435225" lvl="1" algn="just">
              <a:buFontTx/>
              <a:buChar char="-"/>
            </a:pPr>
            <a:r>
              <a:rPr lang="ca-ES" sz="1600" dirty="0" smtClean="0"/>
              <a:t>Revista per explicar el projecte a les famílies</a:t>
            </a:r>
          </a:p>
          <a:p>
            <a:pPr marL="2435225" lvl="1" algn="just">
              <a:buFontTx/>
              <a:buChar char="-"/>
            </a:pPr>
            <a:r>
              <a:rPr lang="ca-ES" sz="1600" dirty="0" smtClean="0"/>
              <a:t>Fulls de registre</a:t>
            </a:r>
          </a:p>
          <a:p>
            <a:pPr marL="2435225" lvl="1" algn="just">
              <a:buFontTx/>
              <a:buChar char="-"/>
            </a:pPr>
            <a:r>
              <a:rPr lang="ca-ES" sz="1600" dirty="0" smtClean="0"/>
              <a:t>Làmines narratives amb els adhesius</a:t>
            </a:r>
          </a:p>
          <a:p>
            <a:pPr marL="2435225" lvl="1" algn="just">
              <a:buFontTx/>
              <a:buChar char="-"/>
            </a:pPr>
            <a:r>
              <a:rPr lang="ca-ES" sz="1600" dirty="0" smtClean="0"/>
              <a:t>Llicència per a la plataforma digital </a:t>
            </a:r>
            <a:endParaRPr lang="ca-ES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INNOVAMAT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85926"/>
            <a:ext cx="56240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/>
              <a:t>ALTRES  RECURSOS</a:t>
            </a:r>
            <a:endParaRPr lang="ca-ES" dirty="0"/>
          </a:p>
        </p:txBody>
      </p:sp>
      <p:pic>
        <p:nvPicPr>
          <p:cNvPr id="2050" name="Picture 2" descr="C:\Users\Prof\Downloads\IMG20210902141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63" t="3986" r="7328" b="8324"/>
          <a:stretch>
            <a:fillRect/>
          </a:stretch>
        </p:blipFill>
        <p:spPr bwMode="auto">
          <a:xfrm>
            <a:off x="2627784" y="2809730"/>
            <a:ext cx="3744416" cy="299553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971600" y="17008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CLASSROOM</a:t>
            </a: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/>
              <a:t>RECURSOS VIATGERS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5877272"/>
            <a:ext cx="2962672" cy="70609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 PANELLETS</a:t>
            </a:r>
            <a:endParaRPr lang="es-ES" dirty="0"/>
          </a:p>
        </p:txBody>
      </p:sp>
      <p:pic>
        <p:nvPicPr>
          <p:cNvPr id="4" name="3 Marcador de contenido" descr="13 PANELLET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120680" cy="4525963"/>
          </a:xfr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/>
              <a:t>FESTES I TRADICIONS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37932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EQUIP DE MESTRES D’EDUCACIÓ INFANTIL</a:t>
            </a: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7" y="2060848"/>
            <a:ext cx="18018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P3 A: Eli Vázquez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P3 B: Mireia </a:t>
            </a:r>
            <a:r>
              <a:rPr lang="ca-ES" sz="3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Gilarte</a:t>
            </a:r>
            <a:endParaRPr lang="ca-ES" sz="3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P4 A: Maria </a:t>
            </a:r>
            <a:r>
              <a:rPr lang="ca-ES" sz="3600" b="1" kern="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Vilajuana</a:t>
            </a:r>
            <a:endParaRPr lang="ca-ES" sz="3600" b="1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P4 B: Ona Jiménez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P5 A: Núria </a:t>
            </a:r>
            <a:r>
              <a:rPr lang="ca-ES" sz="3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Pujó</a:t>
            </a:r>
            <a:endParaRPr lang="ca-ES" sz="3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P5 B: Patricia Coma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MÚSICA: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Màxim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Escribà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ED. ESPECIAL: Ana de la Rosa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REFORÇ: Mercè Isern, Anna Sánchez i Carme </a:t>
            </a:r>
            <a:r>
              <a:rPr lang="ca-ES" sz="36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Blanchart</a:t>
            </a:r>
            <a:r>
              <a:rPr lang="ca-E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, Àngels </a:t>
            </a:r>
            <a:r>
              <a:rPr lang="ca-ES" sz="3600" kern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Xena</a:t>
            </a:r>
            <a:endParaRPr lang="ca-ES" sz="3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Coordinadora: Núria </a:t>
            </a:r>
            <a:r>
              <a:rPr lang="ca-ES" sz="3600" kern="0" dirty="0" err="1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Pujó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            CASTANYADA</a:t>
            </a:r>
            <a:endParaRPr lang="es-ES" dirty="0"/>
          </a:p>
        </p:txBody>
      </p:sp>
      <p:pic>
        <p:nvPicPr>
          <p:cNvPr id="4" name="3 Marcador de contenido" descr="20141031_101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8326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ANEM A COMPRAR EL SABRE</a:t>
            </a:r>
            <a:endParaRPr lang="es-ES" dirty="0"/>
          </a:p>
        </p:txBody>
      </p:sp>
      <p:pic>
        <p:nvPicPr>
          <p:cNvPr id="4" name="3 Marcador de contenido" descr="16 SABR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5632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               CARNAVAL</a:t>
            </a:r>
            <a:endParaRPr lang="es-ES" dirty="0"/>
          </a:p>
        </p:txBody>
      </p:sp>
      <p:pic>
        <p:nvPicPr>
          <p:cNvPr id="4" name="3 Marcador de contenido" descr="30 CARNAVAL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211618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xmlns="" val="1940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214290"/>
            <a:ext cx="5122912" cy="850106"/>
          </a:xfrm>
        </p:spPr>
        <p:txBody>
          <a:bodyPr>
            <a:normAutofit/>
          </a:bodyPr>
          <a:lstStyle/>
          <a:p>
            <a:r>
              <a:rPr lang="es-ES_tradnl" sz="3600" dirty="0"/>
              <a:t>BOSC DE CAN GARÍ</a:t>
            </a:r>
            <a:endParaRPr lang="es-ES" sz="3600" dirty="0"/>
          </a:p>
        </p:txBody>
      </p:sp>
      <p:pic>
        <p:nvPicPr>
          <p:cNvPr id="4" name="3 Marcador de contenido" descr="1 BOSC DE CAN GARI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7456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ILURO PARK</a:t>
            </a:r>
            <a:endParaRPr lang="es-ES" dirty="0"/>
          </a:p>
        </p:txBody>
      </p:sp>
      <p:pic>
        <p:nvPicPr>
          <p:cNvPr id="4" name="3 Marcador de contenido" descr="33 ILUROPARK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31768"/>
            <a:ext cx="7883299" cy="4434356"/>
          </a:xfrm>
        </p:spPr>
      </p:pic>
    </p:spTree>
    <p:extLst>
      <p:ext uri="{BB962C8B-B14F-4D97-AF65-F5344CB8AC3E}">
        <p14:creationId xmlns:p14="http://schemas.microsoft.com/office/powerpoint/2010/main" xmlns="" val="13363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1 TURO DE CERDANYOLA (8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30501" y="1026897"/>
            <a:ext cx="6500858" cy="487564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dirty="0"/>
              <a:t>TURÓ DE CERDANYOLA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4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GRÀCIES PER LA VOSTRA ATENCIÓ</a:t>
            </a:r>
          </a:p>
          <a:p>
            <a:pPr marL="109728" indent="0" algn="ctr">
              <a:buNone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BENVINGUTS I BON CURS 2020 - 2021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PRECS I PREGUNTES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f\Downloads\FaceApp_1631000683238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07969" cy="635795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214546" y="642918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Jordi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86116" y="500042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Xavi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43372" y="824195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Anna S.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43570" y="50004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</a:rPr>
              <a:t>Màxim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43702" y="1071546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Mireia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715272" y="442913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</a:rPr>
              <a:t>Ona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57224" y="2038641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Patricia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86050" y="225295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Eli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86182" y="2038641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</a:rPr>
              <a:t>Maria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71934" y="557214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Carme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43504" y="5857892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</a:rPr>
              <a:t>Mercè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7158" y="564357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</a:rPr>
              <a:t>Mònica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071670" y="5857892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Núria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071802" y="5357826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Ana R.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11560" y="1639341"/>
            <a:ext cx="8229600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</a:pPr>
            <a:r>
              <a:rPr lang="es-ES" sz="51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PREVENCIÓ D’HIGIENE I SALUT</a:t>
            </a:r>
          </a:p>
          <a:p>
            <a:pPr>
              <a:buNone/>
            </a:pPr>
            <a:endParaRPr lang="es-ES" sz="35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Distanciament físic</a:t>
            </a:r>
          </a:p>
          <a:p>
            <a:pPr lvl="1"/>
            <a:r>
              <a:rPr lang="ca-E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Entrades i sortides controlades.</a:t>
            </a:r>
          </a:p>
          <a:p>
            <a:pPr lvl="1"/>
            <a:r>
              <a:rPr lang="ca-E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Control de flux de circulació.</a:t>
            </a:r>
          </a:p>
          <a:p>
            <a:pPr lvl="1"/>
            <a:r>
              <a:rPr lang="ca-E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Grups estables.</a:t>
            </a:r>
          </a:p>
          <a:p>
            <a:pPr lvl="1">
              <a:buNone/>
            </a:pPr>
            <a:endParaRPr lang="ca-ES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Higiene de mans</a:t>
            </a:r>
          </a:p>
          <a:p>
            <a:pPr lvl="1"/>
            <a:r>
              <a:rPr lang="ca-E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Mínim 5 cops durant la jornada escolar. </a:t>
            </a:r>
          </a:p>
          <a:p>
            <a:pPr lvl="1">
              <a:buNone/>
            </a:pPr>
            <a:endParaRPr lang="ca-ES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Ventilació constant de l’aula</a:t>
            </a:r>
          </a:p>
          <a:p>
            <a:pPr lvl="1">
              <a:buNone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None/>
            </a:pPr>
            <a:endParaRPr lang="ca-ES" sz="2800" dirty="0">
              <a:latin typeface="Calibri" panose="020F0502020204030204" pitchFamily="34" charset="0"/>
            </a:endParaRPr>
          </a:p>
          <a:p>
            <a:pPr lvl="1"/>
            <a:endParaRPr lang="ca-ES" sz="2500" dirty="0">
              <a:latin typeface="Calibri" panose="020F0502020204030204" pitchFamily="34" charset="0"/>
            </a:endParaRPr>
          </a:p>
          <a:p>
            <a:pPr>
              <a:buNone/>
            </a:pPr>
            <a:endParaRPr lang="ca-ES" sz="2900" dirty="0">
              <a:latin typeface="Calibri" panose="020F0502020204030204" pitchFamily="34" charset="0"/>
            </a:endParaRPr>
          </a:p>
          <a:p>
            <a:pPr>
              <a:buNone/>
            </a:pPr>
            <a:endParaRPr lang="ca-ES" sz="2900" dirty="0">
              <a:latin typeface="Calibri" panose="020F0502020204030204" pitchFamily="34" charset="0"/>
            </a:endParaRPr>
          </a:p>
          <a:p>
            <a:pPr lvl="1">
              <a:buNone/>
            </a:pPr>
            <a:endParaRPr lang="ca-ES" sz="2000" dirty="0">
              <a:latin typeface="Calibri" panose="020F0502020204030204" pitchFamily="34" charset="0"/>
            </a:endParaRPr>
          </a:p>
          <a:p>
            <a:pPr lvl="1"/>
            <a:endParaRPr lang="ca-E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428596" y="1661029"/>
            <a:ext cx="8410604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Ús de mascareta</a:t>
            </a:r>
          </a:p>
          <a:p>
            <a:pPr lvl="1" algn="just"/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Obligatòria a tots els espais escolars a primària.</a:t>
            </a:r>
          </a:p>
          <a:p>
            <a:pPr lvl="1" algn="just"/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Obligatòria a fora del grup estable a infantil (entrades, sortides i passadissos).</a:t>
            </a:r>
          </a:p>
          <a:p>
            <a:pPr lvl="1" algn="just">
              <a:buNone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Requisits d’accés al centre educatiu</a:t>
            </a:r>
          </a:p>
          <a:p>
            <a:pPr lvl="1" algn="just"/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Signar la declaració de responsabilitat on ens comprometem a:</a:t>
            </a:r>
          </a:p>
          <a:p>
            <a:pPr lvl="3" algn="just"/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presentar cap símptoma COVID (malestar general, mal de cap, tos, febre, mal de coll, diarrea i vòmits).</a:t>
            </a:r>
          </a:p>
          <a:p>
            <a:pPr lvl="3" algn="just"/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haver estat en contacte amb cap cas positiu de COVID en els últims 14 dies.</a:t>
            </a:r>
          </a:p>
          <a:p>
            <a:pPr lvl="3" algn="just"/>
            <a:endParaRPr lang="ca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Control de símptomes</a:t>
            </a:r>
          </a:p>
          <a:p>
            <a:pPr lvl="1" algn="just"/>
            <a:r>
              <a:rPr lang="ca-ES" sz="2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Control de temperatura en cas de símptomes.</a:t>
            </a:r>
            <a:endParaRPr lang="es-ES" sz="22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Lucida Sans Unicode"/>
            </a:endParaRPr>
          </a:p>
          <a:p>
            <a:pPr lvl="1" algn="just"/>
            <a:r>
              <a:rPr lang="ca-E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Espais COVID d’aïllament.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42081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Entrades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recorregut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607268" y="1500175"/>
            <a:ext cx="30286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Recorregut d’entrada:</a:t>
            </a:r>
          </a:p>
          <a:p>
            <a:endParaRPr lang="ca-ES" b="1" dirty="0"/>
          </a:p>
          <a:p>
            <a:r>
              <a:rPr lang="ca-ES" dirty="0"/>
              <a:t>Els infants entren per la porta de la cotxera (costat porta infantil), passen pel patí de sorra fins a la palmera i cap a les seves respectives aules.</a:t>
            </a:r>
          </a:p>
          <a:p>
            <a:endParaRPr lang="ca-ES" dirty="0"/>
          </a:p>
          <a:p>
            <a:r>
              <a:rPr lang="ca-ES" dirty="0"/>
              <a:t>Sortida: un familiar recollirà </a:t>
            </a:r>
            <a:r>
              <a:rPr lang="ca-ES" dirty="0" err="1"/>
              <a:t>l’infant</a:t>
            </a:r>
            <a:r>
              <a:rPr lang="ca-ES" dirty="0"/>
              <a:t> a la porta de l’aula de la terrasseta.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5041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55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35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S" sz="3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TREVISTES I INFORMES </a:t>
            </a:r>
          </a:p>
          <a:p>
            <a:pPr>
              <a:buNone/>
            </a:pPr>
            <a:endParaRPr lang="es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3 informes, un per trimestre. </a:t>
            </a:r>
          </a:p>
          <a:p>
            <a:pPr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2 entrevistes al llarg del curs. Les pot sol·licitar la mestra o la família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nostre correu per comunicacions :</a:t>
            </a:r>
          </a:p>
          <a:p>
            <a:pPr algn="just">
              <a:buNone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a-ES" sz="29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mvilajua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@</a:t>
            </a:r>
            <a:r>
              <a:rPr lang="ca-ES" sz="29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camidelcros.cat</a:t>
            </a:r>
            <a:endParaRPr lang="ca-ES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ojimene5@</a:t>
            </a:r>
            <a:r>
              <a:rPr lang="ca-ES" sz="29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camidelcros.cat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Les entrevistes són:</a:t>
            </a:r>
          </a:p>
          <a:p>
            <a:pPr lvl="6" algn="just"/>
            <a:r>
              <a:rPr lang="ca-ES" sz="2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P4 A, dimarts de 15’30 a 16’30h </a:t>
            </a:r>
          </a:p>
          <a:p>
            <a:pPr lvl="6" algn="just"/>
            <a:r>
              <a:rPr lang="ca-ES" sz="2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P4 B,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dimecres </a:t>
            </a:r>
            <a:r>
              <a:rPr lang="ca-ES" sz="2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11’30 </a:t>
            </a:r>
            <a:r>
              <a:rPr lang="ca-ES" sz="2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12’30h </a:t>
            </a:r>
            <a:endParaRPr lang="ca-ES" sz="29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08A3CF3E-5AB5-4A4F-B9B3-C2A165B5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 ENS COMUNIQUEM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A97C9A80-36F9-411C-81B5-FC0544FE0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F8629B2A-6EB1-47C9-8B54-64153C00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ALTRES VIES DE COMUNICACIÓ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D9BF046D-5E9C-4851-A65B-0257CC76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Circulars de l’escola a través de TPV.</a:t>
            </a:r>
          </a:p>
          <a:p>
            <a:pPr algn="just">
              <a:buNone/>
              <a:defRPr/>
            </a:pP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Cartellera de l’entrada.</a:t>
            </a:r>
          </a:p>
          <a:p>
            <a:pPr algn="just">
              <a:buNone/>
              <a:defRPr/>
            </a:pP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Nodes de l’escola:</a:t>
            </a:r>
          </a:p>
          <a:p>
            <a:pPr lvl="3" algn="just">
              <a:buNone/>
              <a:defRPr/>
            </a:pPr>
            <a:r>
              <a:rPr lang="ca-E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http://agora.xtec.cat/esc-camidelcros</a:t>
            </a:r>
            <a:endParaRPr lang="ca-E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algn="just">
              <a:buNone/>
              <a:defRPr/>
            </a:pPr>
            <a:endParaRPr lang="ca-E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Xarxes socials:</a:t>
            </a: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: Escola Camí del Cros</a:t>
            </a: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Instagram: @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62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798</TotalTime>
  <Words>1075</Words>
  <Application>Microsoft Office PowerPoint</Application>
  <PresentationFormat>Presentación en pantalla (4:3)</PresentationFormat>
  <Paragraphs>249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Concurrencia</vt:lpstr>
      <vt:lpstr>REUNIÓ D’INICI DE CURS  P4</vt:lpstr>
      <vt:lpstr>EQUIP DIRECTIU:</vt:lpstr>
      <vt:lpstr>EQUIP DE MESTRES D’EDUCACIÓ INFANTIL</vt:lpstr>
      <vt:lpstr>Diapositiva 4</vt:lpstr>
      <vt:lpstr>Diapositiva 5</vt:lpstr>
      <vt:lpstr>Diapositiva 6</vt:lpstr>
      <vt:lpstr>Diapositiva 7</vt:lpstr>
      <vt:lpstr>COM ENS COMUNIQUEM</vt:lpstr>
      <vt:lpstr>ALTRES VIES DE COMUNICACIÓ</vt:lpstr>
      <vt:lpstr>Diapositiva 10</vt:lpstr>
      <vt:lpstr>ANIVERSARIS  I  JOGUINES</vt:lpstr>
      <vt:lpstr>HIGIENE I SALUT</vt:lpstr>
      <vt:lpstr>BIBLIOTECA</vt:lpstr>
      <vt:lpstr>ASPECTES A TENIR EN COMPTE</vt:lpstr>
      <vt:lpstr>QUÈ FEM?</vt:lpstr>
      <vt:lpstr>COMUNITAT D’APRENENTATGE     (Actuacions educatives d’èxit)</vt:lpstr>
      <vt:lpstr>COMISSIONS ESCOLA</vt:lpstr>
      <vt:lpstr>SORTIDES</vt:lpstr>
      <vt:lpstr>AMPA</vt:lpstr>
      <vt:lpstr>PSICOMOTRICITAT</vt:lpstr>
      <vt:lpstr>Diapositiva 21</vt:lpstr>
      <vt:lpstr>Diapositiva 22</vt:lpstr>
      <vt:lpstr>Diapositiva 23</vt:lpstr>
      <vt:lpstr>             PLÀSTICA</vt:lpstr>
      <vt:lpstr>        GRUPS INTERACTIUS</vt:lpstr>
      <vt:lpstr>                 CIÈNCIES</vt:lpstr>
      <vt:lpstr>INNOVAMAT</vt:lpstr>
      <vt:lpstr>ALTRES  RECURSOS</vt:lpstr>
      <vt:lpstr> PANELLETS</vt:lpstr>
      <vt:lpstr>             CASTANYADA</vt:lpstr>
      <vt:lpstr>ANEM A COMPRAR EL SABRE</vt:lpstr>
      <vt:lpstr>                CARNAVAL</vt:lpstr>
      <vt:lpstr>BOSC DE CAN GARÍ</vt:lpstr>
      <vt:lpstr>ILURO PARK</vt:lpstr>
      <vt:lpstr>TURÓ DE CERDANYOLA</vt:lpstr>
      <vt:lpstr>                PRECS I PREGUNTES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PARES DE 5è</dc:title>
  <dc:creator>usuari</dc:creator>
  <cp:lastModifiedBy>Prof</cp:lastModifiedBy>
  <cp:revision>198</cp:revision>
  <dcterms:created xsi:type="dcterms:W3CDTF">2014-09-12T15:00:41Z</dcterms:created>
  <dcterms:modified xsi:type="dcterms:W3CDTF">2021-09-08T11:14:29Z</dcterms:modified>
</cp:coreProperties>
</file>