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7559675" cy="10691813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stomShape 1" hidden="1"/>
          <p:cNvSpPr/>
          <p:nvPr/>
        </p:nvSpPr>
        <p:spPr>
          <a:xfrm>
            <a:off x="499320" y="5945040"/>
            <a:ext cx="4939560" cy="920160"/>
          </a:xfrm>
          <a:custGeom>
            <a:avLst/>
            <a:gdLst/>
            <a:ahLst/>
            <a:cxn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2" hidden="1"/>
          <p:cNvSpPr/>
          <p:nvPr/>
        </p:nvSpPr>
        <p:spPr>
          <a:xfrm>
            <a:off x="485640" y="5938920"/>
            <a:ext cx="3689280" cy="932400"/>
          </a:xfrm>
          <a:custGeom>
            <a:avLst/>
            <a:gdLst/>
            <a:ahLst/>
            <a:cxn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-6120" y="5791320"/>
            <a:ext cx="3401280" cy="1079640"/>
          </a:xfrm>
          <a:prstGeom prst="rtTriangle">
            <a:avLst/>
          </a:prstGeom>
          <a:blipFill rotWithShape="0">
            <a:blip r:embed="rId14">
              <a:alphaModFix amt="50000"/>
            </a:blip>
            <a:tile/>
          </a:blipFill>
          <a:ln w="12700">
            <a:noFill/>
          </a:ln>
          <a:effectLst>
            <a:outerShdw blurRad="50800" dist="381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A755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0" y="4664160"/>
            <a:ext cx="9150120" cy="360"/>
          </a:xfrm>
          <a:prstGeom prst="rtTriangle">
            <a:avLst/>
          </a:prstGeom>
          <a:gradFill rotWithShape="0">
            <a:gsLst>
              <a:gs pos="0">
                <a:srgbClr val="9D5000"/>
              </a:gs>
              <a:gs pos="100000">
                <a:srgbClr val="FF8E4F"/>
              </a:gs>
            </a:gsLst>
            <a:lin ang="3000000"/>
          </a:gradFill>
          <a:ln w="12700">
            <a:noFill/>
          </a:ln>
          <a:effectLst>
            <a:outerShdw blurRad="50800" dist="381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grpSp>
        <p:nvGrpSpPr>
          <p:cNvPr id="5" name="Group 6"/>
          <p:cNvGrpSpPr/>
          <p:nvPr/>
        </p:nvGrpSpPr>
        <p:grpSpPr>
          <a:xfrm>
            <a:off x="-3600" y="4952880"/>
            <a:ext cx="9147600" cy="1911240"/>
            <a:chOff x="-3600" y="4952880"/>
            <a:chExt cx="9147600" cy="1911240"/>
          </a:xfrm>
        </p:grpSpPr>
        <p:sp>
          <p:nvSpPr>
            <p:cNvPr id="6" name="CustomShape 7"/>
            <p:cNvSpPr/>
            <p:nvPr/>
          </p:nvSpPr>
          <p:spPr>
            <a:xfrm>
              <a:off x="1687680" y="4952880"/>
              <a:ext cx="7455240" cy="487080"/>
            </a:xfrm>
            <a:custGeom>
              <a:avLst/>
              <a:gdLst/>
              <a:ahLst/>
              <a:cxn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35280" y="5237640"/>
              <a:ext cx="9107640" cy="787680"/>
            </a:xfrm>
            <a:custGeom>
              <a:avLst/>
              <a:gdLst/>
              <a:ahLst/>
              <a:cxn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0" y="5001120"/>
              <a:ext cx="9142920" cy="1863000"/>
            </a:xfrm>
            <a:custGeom>
              <a:avLst/>
              <a:gdLst/>
              <a:ahLst/>
              <a:cxn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">
                <a:alphaModFix amt="50000"/>
              </a:blip>
              <a:tile/>
            </a:blipFill>
            <a:ln w="12700">
              <a:noFill/>
            </a:ln>
            <a:effectLst>
              <a:outerShdw blurRad="50800" dist="3816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9" name="Line 10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A755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0" name="PlaceHolder 1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Feu clic per a editar el format del text del títol</a:t>
            </a:r>
          </a:p>
        </p:txBody>
      </p:sp>
      <p:sp>
        <p:nvSpPr>
          <p:cNvPr id="1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Feu clic per a editar el format del text de l'esquema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Segon nivell d'esquema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Tercer nivell d'esquema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Quart nivell d'esquema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Cinquè nivell d'esquema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Sisè nivell d'esquema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499320" y="5945040"/>
            <a:ext cx="4939560" cy="920160"/>
          </a:xfrm>
          <a:custGeom>
            <a:avLst/>
            <a:gdLst/>
            <a:ahLst/>
            <a:cxn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2"/>
          <p:cNvSpPr/>
          <p:nvPr/>
        </p:nvSpPr>
        <p:spPr>
          <a:xfrm>
            <a:off x="485640" y="5938920"/>
            <a:ext cx="3689280" cy="932400"/>
          </a:xfrm>
          <a:custGeom>
            <a:avLst/>
            <a:gdLst/>
            <a:ahLst/>
            <a:cxn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3"/>
          <p:cNvSpPr/>
          <p:nvPr/>
        </p:nvSpPr>
        <p:spPr>
          <a:xfrm>
            <a:off x="-6120" y="5791320"/>
            <a:ext cx="3401280" cy="1079640"/>
          </a:xfrm>
          <a:prstGeom prst="rtTriangle">
            <a:avLst/>
          </a:prstGeom>
          <a:blipFill rotWithShape="0">
            <a:blip r:embed="rId14">
              <a:alphaModFix amt="50000"/>
            </a:blip>
            <a:tile/>
          </a:blipFill>
          <a:ln w="12700">
            <a:noFill/>
          </a:ln>
          <a:effectLst>
            <a:outerShdw blurRad="50800" dist="381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1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A755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2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Feu clic per a editar el format del text del títol</a:t>
            </a:r>
          </a:p>
        </p:txBody>
      </p:sp>
      <p:sp>
        <p:nvSpPr>
          <p:cNvPr id="53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Feu clic per a editar el format del text de l'esquema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Segon nivell d'esquema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Tercer nivell d'esquema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Quart nivell d'esquema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2000" b="0" strike="noStrike" spc="-1">
                <a:solidFill>
                  <a:srgbClr val="000000"/>
                </a:solidFill>
                <a:latin typeface="Arial"/>
              </a:rPr>
              <a:t>Cinquè nivell d'esquema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2000" b="0" strike="noStrike" spc="-1">
                <a:solidFill>
                  <a:srgbClr val="000000"/>
                </a:solidFill>
                <a:latin typeface="Arial"/>
              </a:rPr>
              <a:t>Sisè nivell d'esquema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2000" b="0" strike="noStrike" spc="-1">
                <a:solidFill>
                  <a:srgbClr val="000000"/>
                </a:solidFill>
                <a:latin typeface="Arial"/>
              </a:rPr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99320" y="5945040"/>
            <a:ext cx="4939560" cy="920160"/>
          </a:xfrm>
          <a:custGeom>
            <a:avLst/>
            <a:gdLst/>
            <a:ahLst/>
            <a:cxn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2"/>
          <p:cNvSpPr/>
          <p:nvPr/>
        </p:nvSpPr>
        <p:spPr>
          <a:xfrm>
            <a:off x="485640" y="5938920"/>
            <a:ext cx="3689280" cy="932400"/>
          </a:xfrm>
          <a:custGeom>
            <a:avLst/>
            <a:gdLst/>
            <a:ahLst/>
            <a:cxn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3"/>
          <p:cNvSpPr/>
          <p:nvPr/>
        </p:nvSpPr>
        <p:spPr>
          <a:xfrm>
            <a:off x="-6120" y="5791320"/>
            <a:ext cx="3401280" cy="1079640"/>
          </a:xfrm>
          <a:prstGeom prst="rtTriangle">
            <a:avLst/>
          </a:prstGeom>
          <a:blipFill rotWithShape="0">
            <a:blip r:embed="rId14">
              <a:alphaModFix amt="50000"/>
            </a:blip>
            <a:tile/>
          </a:blipFill>
          <a:ln w="12700">
            <a:noFill/>
          </a:ln>
          <a:effectLst>
            <a:outerShdw blurRad="50800" dist="381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3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A755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Feu clic per a editar el format del text del títol</a:t>
            </a: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Feu clic per a editar el format del text de l'esquema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Segon nivell d'esquema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Tercer nivell d'esquema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Quart nivell d'esquema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Cinquè nivell d'esquema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Sisè nivell d'esquema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_tradnl" sz="1800" b="0" strike="noStrike" spc="-1">
                <a:solidFill>
                  <a:srgbClr val="000000"/>
                </a:solidFill>
                <a:latin typeface="Arial"/>
              </a:rPr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1259640" y="332640"/>
            <a:ext cx="6333480" cy="1438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s-ES" sz="4800" b="1" strike="noStrike" spc="-1">
                <a:solidFill>
                  <a:srgbClr val="323232"/>
                </a:solidFill>
                <a:latin typeface="Calibri"/>
                <a:ea typeface="DejaVu Sans"/>
              </a:rPr>
              <a:t>REUNIÓ DE PARES DE 2n </a:t>
            </a:r>
            <a:endParaRPr lang="ca-ES" sz="4800" b="0" strike="noStrike" spc="-1">
              <a:latin typeface="Arial"/>
            </a:endParaRPr>
          </a:p>
        </p:txBody>
      </p:sp>
      <p:pic>
        <p:nvPicPr>
          <p:cNvPr id="133" name="5 Imagen"/>
          <p:cNvPicPr/>
          <p:nvPr/>
        </p:nvPicPr>
        <p:blipFill>
          <a:blip r:embed="rId2"/>
          <a:stretch/>
        </p:blipFill>
        <p:spPr>
          <a:xfrm>
            <a:off x="539640" y="2061000"/>
            <a:ext cx="3167280" cy="4223880"/>
          </a:xfrm>
          <a:prstGeom prst="rect">
            <a:avLst/>
          </a:prstGeom>
          <a:ln w="0">
            <a:noFill/>
          </a:ln>
        </p:spPr>
      </p:pic>
      <p:pic>
        <p:nvPicPr>
          <p:cNvPr id="134" name="Imatge 5"/>
          <p:cNvPicPr/>
          <p:nvPr/>
        </p:nvPicPr>
        <p:blipFill>
          <a:blip r:embed="rId3"/>
          <a:stretch/>
        </p:blipFill>
        <p:spPr>
          <a:xfrm>
            <a:off x="4140000" y="2641680"/>
            <a:ext cx="4690080" cy="16581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7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300" b="0" strike="noStrike" spc="-1">
                <a:solidFill>
                  <a:srgbClr val="000000"/>
                </a:solidFill>
                <a:latin typeface="Calibri"/>
                <a:ea typeface="DejaVu Sans"/>
              </a:rPr>
              <a:t>L ‘assistència és obligatòria. En cas d’absència cal portar  justificant o justificar-ho a l’agenda per escrit. </a:t>
            </a:r>
            <a:endParaRPr lang="ca-ES" sz="33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es-ES" sz="3300" b="0" strike="noStrike" spc="-1">
                <a:solidFill>
                  <a:srgbClr val="000000"/>
                </a:solidFill>
                <a:latin typeface="Calibri"/>
                <a:ea typeface="DejaVu Sans"/>
              </a:rPr>
              <a:t>Cal arribar </a:t>
            </a:r>
            <a:r>
              <a:rPr lang="ca-ES" sz="3300" b="0" strike="noStrike" spc="-1">
                <a:solidFill>
                  <a:srgbClr val="000000"/>
                </a:solidFill>
                <a:latin typeface="Calibri"/>
                <a:ea typeface="DejaVu Sans"/>
              </a:rPr>
              <a:t>puntualment a l’escola. Es portarà un registre d’absències i retards. </a:t>
            </a:r>
            <a:endParaRPr lang="ca-ES" sz="33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3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Els horaris d’obertura del centre seran a les 8:55h i a les 14:55h però cal respectar el torn d’entrada que teniu assignat per curs.</a:t>
            </a:r>
            <a:endParaRPr lang="ca-ES" sz="33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300" b="0" strike="noStrike" spc="-1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3"/>
          <p:cNvSpPr/>
          <p:nvPr/>
        </p:nvSpPr>
        <p:spPr>
          <a:xfrm>
            <a:off x="457200" y="272880"/>
            <a:ext cx="8228520" cy="11419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  <a:scene3d>
              <a:camera prst="orthographicFront"/>
              <a:lightRig rig="soft" dir="t"/>
            </a:scene3d>
          </a:bodyPr>
          <a:lstStyle/>
          <a:p>
            <a:pPr algn="ctr">
              <a:lnSpc>
                <a:spcPct val="100000"/>
              </a:lnSpc>
            </a:pPr>
            <a:r>
              <a:rPr lang="es-ES" sz="4000" b="1" strike="noStrike" spc="-1">
                <a:solidFill>
                  <a:srgbClr val="323232"/>
                </a:solidFill>
                <a:latin typeface="Calibri"/>
                <a:ea typeface="DejaVu Sans"/>
              </a:rPr>
              <a:t>ASSISTÈNCIA</a:t>
            </a:r>
            <a:endParaRPr lang="ca-ES" sz="4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179640" y="1481400"/>
            <a:ext cx="850608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7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És el vehicle de comunicació entre l’escola i la família.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Apuntem les feines , recordem les sortides  i els materials a dur.</a:t>
            </a:r>
            <a:endParaRPr lang="ca-ES" sz="2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Hi posem les hores d’entrevista i comunicacions importants.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Les faltes d’assistència i retard es justifiquen per escrit a l’agenda.</a:t>
            </a:r>
            <a:endParaRPr lang="ca-ES" sz="2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S’ha de revisar cada dia, i cal signar les notificacions, si n’hi ha... Si  ens feu un escrit, recordeu al nen/a que ens l’ensenyi. 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CustomShape 3"/>
          <p:cNvSpPr/>
          <p:nvPr/>
        </p:nvSpPr>
        <p:spPr>
          <a:xfrm>
            <a:off x="457200" y="272880"/>
            <a:ext cx="8228520" cy="11419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  <a:scene3d>
              <a:camera prst="orthographicFront"/>
              <a:lightRig rig="soft" dir="t"/>
            </a:scene3d>
          </a:bodyPr>
          <a:lstStyle/>
          <a:p>
            <a:pPr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                  ÚS DE L’AGENDA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63" name="6 Marcador de contenido" descr="agenda.jpg"/>
          <p:cNvPicPr/>
          <p:nvPr/>
        </p:nvPicPr>
        <p:blipFill>
          <a:blip r:embed="rId2"/>
          <a:stretch/>
        </p:blipFill>
        <p:spPr>
          <a:xfrm>
            <a:off x="7956360" y="5517360"/>
            <a:ext cx="975600" cy="1110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32000"/>
          </a:bodyPr>
          <a:lstStyle/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 material d’ús habitual serà individual: cada alumne/a disposarà d’un estoig.</a:t>
            </a:r>
            <a:endParaRPr lang="ca-ES" sz="3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 material d’ús menys freqüent és comunitari (retoladors, regle, etc.). Han de respectar-lo. Es desinfectarà després del seu ús. </a:t>
            </a:r>
            <a:endParaRPr lang="ca-ES" sz="3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8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Cal haver pagat la quota de material comú. </a:t>
            </a:r>
            <a:endParaRPr lang="ca-ES" sz="3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8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En cas d’haver-ne  fet un mal ús, la família es farà càrrec de la despesa del material.</a:t>
            </a:r>
            <a:endParaRPr lang="ca-ES" sz="3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ca-ES" sz="3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omic Sans MS"/>
                <a:ea typeface="Arial Unicode MS"/>
              </a:rPr>
              <a:t>		</a:t>
            </a:r>
            <a:endParaRPr lang="ca-ES" sz="2800" b="0" strike="noStrike" spc="-1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MATERIAL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8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Els dimecres i divendres portaran la carpeta groga amb els deures. Es retornen el dijous i el dilluns.</a:t>
            </a: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Segon A el divendres portaran un llibre de lectura que han de tornar el dijous amb els deures.</a:t>
            </a: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Segon B el dimecres portaran un llibre de lectura que han de tornar el dilluns de la setmana següent.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S’ha de llegir cada dia.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És important que facin els deures sols i després els reviseu. </a:t>
            </a:r>
            <a:endParaRPr lang="ca-E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10980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10980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10980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000" b="1" strike="noStrike" spc="-1">
                <a:solidFill>
                  <a:srgbClr val="323232"/>
                </a:solidFill>
                <a:latin typeface="Calibri"/>
                <a:ea typeface="DejaVu Sans"/>
              </a:rPr>
              <a:t>DEURES </a:t>
            </a:r>
            <a:endParaRPr lang="ca-ES" sz="4000" b="0" strike="noStrike" spc="-1">
              <a:latin typeface="Arial"/>
            </a:endParaRPr>
          </a:p>
        </p:txBody>
      </p:sp>
      <p:pic>
        <p:nvPicPr>
          <p:cNvPr id="168" name="Picture 2" descr="https://encrypted-tbn1.gstatic.com/images?q=tbn:ANd9GcTQUnd7uA1pwqpEk6DT93JbvVxeZyDwZeZ152rCo2FOg2QVg_70EQ"/>
          <p:cNvPicPr/>
          <p:nvPr/>
        </p:nvPicPr>
        <p:blipFill>
          <a:blip r:embed="rId2"/>
          <a:stretch/>
        </p:blipFill>
        <p:spPr>
          <a:xfrm>
            <a:off x="445680" y="274680"/>
            <a:ext cx="1460880" cy="1194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55000"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1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A l’escola NO es pot portar cap tipus d’aparells electrònics, diners, joguines, cromos, vambes de rodes, vambes amb llums...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Si es troba algun d’aquests objectes es portarà a direcció i l’hauran de venir a recollir els pares.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Aniversaris: per la situació excepcional del COVID-19</a:t>
            </a:r>
            <a:r>
              <a:rPr lang="ca-ES" sz="3200" b="0" strike="noStrike" spc="-1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es pot portar menjar que no sigui comprat.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es poden donar les targetes d’invitació dins de la classe.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r>
              <a:rPr lang="es-ES" sz="2800" b="1" strike="noStrike" spc="-1">
                <a:solidFill>
                  <a:srgbClr val="323232"/>
                </a:solidFill>
                <a:latin typeface="Calibri"/>
                <a:ea typeface="DejaVu Sans"/>
              </a:rPr>
              <a:t>ANIVERSARIS,</a:t>
            </a:r>
            <a:r>
              <a:t/>
            </a:r>
            <a:br/>
            <a:r>
              <a:rPr lang="es-ES" sz="2800" b="1" strike="noStrike" spc="-1">
                <a:solidFill>
                  <a:srgbClr val="002060"/>
                </a:solidFill>
                <a:latin typeface="Calibri"/>
                <a:ea typeface="DejaVu Sans"/>
              </a:rPr>
              <a:t>APARELLS ELECTRÒNICS, JOGUINES, DINERS </a:t>
            </a:r>
            <a:endParaRPr lang="ca-E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457200" y="1481400"/>
            <a:ext cx="8228520" cy="5109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56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1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HIGIENE I SALUT:</a:t>
            </a:r>
            <a:endParaRPr lang="ca-ES" sz="21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ca-ES" sz="1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venir a escola quan tingui: febre, diarrea, erupcions contagioses, polls i llémenes.</a:t>
            </a:r>
            <a:endParaRPr lang="ca-E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Administració de medicaments amb recepta mèdica i autorització signada.</a:t>
            </a:r>
            <a:endParaRPr lang="ca-E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Autorització administració paracetamol.</a:t>
            </a:r>
            <a:endParaRPr lang="ca-ES" sz="21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La cobertura mèdica dels alumnes és la mateixa que les famílies.</a:t>
            </a:r>
            <a:endParaRPr lang="ca-E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Portar dues caixes de mocadors de paper i dos rotlles de paper de cuina.</a:t>
            </a:r>
            <a:endParaRPr lang="ca-ES" sz="21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Autorització administració paracetamol.</a:t>
            </a:r>
            <a:endParaRPr lang="ca-E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Portar una </a:t>
            </a:r>
            <a:r>
              <a:rPr lang="ca-ES" sz="2100" b="1" strike="noStrike" spc="-1">
                <a:solidFill>
                  <a:srgbClr val="000000"/>
                </a:solidFill>
                <a:latin typeface="Calibri"/>
                <a:ea typeface="DejaVu Sans"/>
              </a:rPr>
              <a:t>ampolla d’aigua </a:t>
            </a: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reutilitzable.</a:t>
            </a:r>
            <a:endParaRPr lang="ca-E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1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Esmorzars:                    Dimarts i dijous fruita. </a:t>
            </a:r>
            <a:endParaRPr lang="ca-ES" sz="21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1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                                              Dilluns i dimecres entrepà.</a:t>
            </a:r>
            <a:endParaRPr lang="ca-ES" sz="2100" b="0" strike="noStrike" spc="-1">
              <a:latin typeface="Arial"/>
            </a:endParaRPr>
          </a:p>
          <a:p>
            <a:pPr marL="160020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r>
              <a:rPr lang="ca-ES" sz="21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            </a:t>
            </a:r>
            <a:r>
              <a:rPr lang="ca-ES" sz="21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Divendres lliure.</a:t>
            </a:r>
            <a:endParaRPr lang="ca-ES" sz="2100" b="0" strike="noStrike" spc="-1">
              <a:latin typeface="Arial"/>
            </a:endParaRPr>
          </a:p>
          <a:p>
            <a:pPr marL="1600200">
              <a:lnSpc>
                <a:spcPct val="100000"/>
              </a:lnSpc>
              <a:spcBef>
                <a:spcPts val="349"/>
              </a:spcBef>
              <a:tabLst>
                <a:tab pos="0" algn="l"/>
              </a:tabLst>
            </a:pPr>
            <a:r>
              <a:rPr lang="ca-ES" sz="21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            </a:t>
            </a:r>
            <a:r>
              <a:rPr lang="ca-ES" sz="2100" b="1" strike="noStrike" spc="-1">
                <a:solidFill>
                  <a:srgbClr val="3E3D2D"/>
                </a:solidFill>
                <a:latin typeface="Calibri"/>
                <a:ea typeface="Arial Unicode MS"/>
              </a:rPr>
              <a:t>Sempre dins d’una carmanyola.</a:t>
            </a:r>
            <a:endParaRPr lang="ca-ES" sz="2100" b="0" strike="noStrike" spc="-1">
              <a:latin typeface="Arial"/>
            </a:endParaRPr>
          </a:p>
          <a:p>
            <a:pPr marL="16002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100" b="0" strike="noStrike" spc="-1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HÀBITS SALUDABLES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73" name="1 Imagen"/>
          <p:cNvPicPr/>
          <p:nvPr/>
        </p:nvPicPr>
        <p:blipFill>
          <a:blip r:embed="rId2"/>
          <a:stretch/>
        </p:blipFill>
        <p:spPr>
          <a:xfrm>
            <a:off x="7020000" y="5168520"/>
            <a:ext cx="1959120" cy="1311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457200" y="1481400"/>
            <a:ext cx="8228520" cy="4538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18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400" b="1" u="sng" strike="noStrike" spc="-1">
                <a:solidFill>
                  <a:srgbClr val="3E3D2D"/>
                </a:solidFill>
                <a:uFillTx/>
                <a:latin typeface="Calibri"/>
                <a:ea typeface="Arial Unicode MS"/>
              </a:rPr>
              <a:t>NORMES:</a:t>
            </a: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4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És important el seu compliment per tal d’aprendre a viure en societat. Estan escrites a l’agenda.</a:t>
            </a: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400" b="1" u="sng" strike="noStrike" spc="-1">
                <a:solidFill>
                  <a:srgbClr val="000000"/>
                </a:solidFill>
                <a:uFillTx/>
                <a:latin typeface="Calibri"/>
                <a:ea typeface="Arial Unicode MS"/>
              </a:rPr>
              <a:t>AUTONOMIA:</a:t>
            </a: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Ajudar els vostres fills a preparar-se  la motxilla d’EF (tovallola petita i una samarreta de recanvi).</a:t>
            </a:r>
            <a:endParaRPr lang="ca-ES" sz="24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"/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Fer-los responsables de portar el material i els deures.</a:t>
            </a:r>
            <a:endParaRPr lang="ca-ES" sz="24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HÀBITS I NORMES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685800" y="188640"/>
            <a:ext cx="7771320" cy="790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2000"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es-ES" sz="16000" b="1" strike="noStrike" spc="-1">
                <a:solidFill>
                  <a:srgbClr val="323232"/>
                </a:solidFill>
                <a:latin typeface="Calibri"/>
                <a:ea typeface="DejaVu Sans"/>
              </a:rPr>
              <a:t>BIBLIOTECA</a:t>
            </a:r>
            <a:endParaRPr lang="ca-ES" sz="16000" b="0" strike="noStrike" spc="-1"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755640" y="1124640"/>
            <a:ext cx="7015680" cy="4512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>
            <a:normAutofit/>
          </a:bodyPr>
          <a:lstStyle/>
          <a:p>
            <a:pPr marL="457200" indent="-45612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Arial"/>
              <a:buChar char="•"/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Hi haurà una biblioteca de préstec d’aula.</a:t>
            </a:r>
            <a:endParaRPr lang="ca-ES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457200" indent="-45612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Arial"/>
              <a:buChar char="•"/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Aquest curs s’intentarà reprendre el servei de biblioteca escolar.</a:t>
            </a:r>
            <a:endParaRPr lang="ca-ES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457200" indent="-45612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Arial"/>
              <a:buChar char="•"/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S’han d’acostumar a utilitzar les biblioteques que tenen al seu abast (Pompeu Fabra, Antoni Comas...).</a:t>
            </a:r>
            <a:endParaRPr lang="ca-E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</p:txBody>
      </p:sp>
      <p:pic>
        <p:nvPicPr>
          <p:cNvPr id="178" name="1 Imagen"/>
          <p:cNvPicPr/>
          <p:nvPr/>
        </p:nvPicPr>
        <p:blipFill>
          <a:blip r:embed="rId2"/>
          <a:stretch/>
        </p:blipFill>
        <p:spPr>
          <a:xfrm>
            <a:off x="7750800" y="3861000"/>
            <a:ext cx="946440" cy="1026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457200" y="1412640"/>
            <a:ext cx="8228520" cy="49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Recordem que els llibres són una eina d’ajuda, una eina més de treball. No l’única.</a:t>
            </a:r>
            <a:endParaRPr lang="ca-ES" sz="27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8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MATEMÀTIQUES I LLENGÜES:</a:t>
            </a:r>
            <a:endParaRPr lang="ca-ES" sz="2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8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A les àrees de matemàtiques, català i anglès es farà 1 sessió de GRUPS INTERACTIUS.</a:t>
            </a: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Tant a </a:t>
            </a:r>
            <a:r>
              <a:rPr lang="ca-ES" sz="2700" b="1" strike="noStrike" spc="-1">
                <a:solidFill>
                  <a:srgbClr val="000000"/>
                </a:solidFill>
                <a:latin typeface="Calibri"/>
                <a:ea typeface="DejaVu Sans"/>
              </a:rPr>
              <a:t>català com a castellà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 treballa a partir de tipologies textuals. </a:t>
            </a:r>
            <a:endParaRPr lang="ca-ES" sz="2700" b="0" strike="noStrike" spc="-1"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611640" y="11664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81" name="2 Imagen"/>
          <p:cNvPicPr/>
          <p:nvPr/>
        </p:nvPicPr>
        <p:blipFill>
          <a:blip r:embed="rId2"/>
          <a:stretch/>
        </p:blipFill>
        <p:spPr>
          <a:xfrm>
            <a:off x="6300360" y="2388600"/>
            <a:ext cx="1870560" cy="1023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MEDI NATURAL I SOCIAL: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ca-ES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Medi natural: </a:t>
            </a: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projecte Ciències 6.12.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Medi Social: </a:t>
            </a: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temes de proximitat.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solidFill>
              <a:srgbClr val="F07F0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84" name="2 Imagen"/>
          <p:cNvPicPr/>
          <p:nvPr/>
        </p:nvPicPr>
        <p:blipFill>
          <a:blip r:embed="rId2"/>
          <a:stretch/>
        </p:blipFill>
        <p:spPr>
          <a:xfrm>
            <a:off x="7236360" y="1513080"/>
            <a:ext cx="851760" cy="1199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4"/>
          <p:cNvPicPr/>
          <p:nvPr/>
        </p:nvPicPr>
        <p:blipFill>
          <a:blip r:embed="rId2"/>
          <a:stretch/>
        </p:blipFill>
        <p:spPr>
          <a:xfrm>
            <a:off x="5803920" y="3141000"/>
            <a:ext cx="3321720" cy="3320280"/>
          </a:xfrm>
          <a:prstGeom prst="rect">
            <a:avLst/>
          </a:prstGeom>
          <a:ln w="0">
            <a:noFill/>
          </a:ln>
        </p:spPr>
      </p:pic>
      <p:sp>
        <p:nvSpPr>
          <p:cNvPr id="136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DIRECTOR:  Sergi Luque</a:t>
            </a:r>
            <a:endParaRPr lang="ca-ES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CAP D’ESTUDIS: Jordana Garcia</a:t>
            </a:r>
            <a:endParaRPr lang="ca-ES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SECRETÀRIA: Carme Jarque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EQUIP DIRECTIU: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457200" y="1481400"/>
            <a:ext cx="8506080" cy="461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9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TALLERS: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 faran 4 tallers: informàtica, volum, pintura i collage.</a:t>
            </a:r>
            <a:endParaRPr lang="ca-ES" sz="27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EDUCACIÓ EN VALORS/ CULTURA RELIGIOSA: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àmbit avaluable + acció tutorial (individual i col·lectiva ).</a:t>
            </a: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EDUCACIÓ FÍSICA: </a:t>
            </a:r>
            <a:endParaRPr lang="ca-ES" sz="27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8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 Equipació adient per fer l’àrea.</a:t>
            </a:r>
            <a:endParaRPr lang="ca-ES" sz="28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8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 Samarreta de recanvi  i tovallola.</a:t>
            </a:r>
            <a:endParaRPr lang="ca-ES" sz="28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8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 Problemes físics puntuals, nota a l’agenda.</a:t>
            </a:r>
            <a:endParaRPr lang="ca-ES" sz="28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8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 Problemes físics greus, cal certificat mèdic.</a:t>
            </a:r>
            <a:endParaRPr lang="ca-ES" sz="28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601"/>
              </a:spcBef>
              <a:buClr>
                <a:srgbClr val="94C600"/>
              </a:buClr>
              <a:buSzPct val="76000"/>
              <a:buFont typeface="Comic Sans MS"/>
              <a:buChar char="-"/>
              <a:tabLst>
                <a:tab pos="0" algn="l"/>
              </a:tabLst>
            </a:pPr>
            <a:r>
              <a:rPr lang="ca-ES" sz="2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PISCINA: per confirmar inici. Els dijous.</a:t>
            </a:r>
            <a:endParaRPr lang="ca-ES" sz="26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ca-ES" sz="26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6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6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600" b="0" strike="noStrike" spc="-1">
              <a:latin typeface="Arial"/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87" name="1 Imagen"/>
          <p:cNvPicPr/>
          <p:nvPr/>
        </p:nvPicPr>
        <p:blipFill>
          <a:blip r:embed="rId2"/>
          <a:stretch/>
        </p:blipFill>
        <p:spPr>
          <a:xfrm>
            <a:off x="7215120" y="4071960"/>
            <a:ext cx="1151280" cy="1553040"/>
          </a:xfrm>
          <a:prstGeom prst="rect">
            <a:avLst/>
          </a:prstGeom>
          <a:ln w="0">
            <a:noFill/>
          </a:ln>
        </p:spPr>
      </p:pic>
      <p:pic>
        <p:nvPicPr>
          <p:cNvPr id="188" name="3 Imagen"/>
          <p:cNvPicPr/>
          <p:nvPr/>
        </p:nvPicPr>
        <p:blipFill>
          <a:blip r:embed="rId3"/>
          <a:stretch/>
        </p:blipFill>
        <p:spPr>
          <a:xfrm>
            <a:off x="457200" y="404640"/>
            <a:ext cx="945360" cy="10756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57200" y="1481400"/>
            <a:ext cx="8228520" cy="4394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MÚSICA: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ús del quadern pautat, danses i cançons populars. </a:t>
            </a: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PROJECTES: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treballarem dins l’horari una sessió setmana, partint dels interessos dels alumnes.</a:t>
            </a: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PROJECTE NOM DE LA CLASSE: </a:t>
            </a: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 treballarem durant el mes de setembre i us demanarem la vostra col·laboració. </a:t>
            </a:r>
            <a:endParaRPr lang="ca-ES" sz="27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ÀMBITS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492480" y="18450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1" strike="noStrike" spc="-1">
                <a:solidFill>
                  <a:srgbClr val="000000"/>
                </a:solidFill>
                <a:latin typeface="Calibri"/>
                <a:ea typeface="DejaVu Sans"/>
              </a:rPr>
              <a:t>GRUPS INTERACTIUS: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quatre grups i quatre activitats diferents amb un mínim de dos mestres a l’aula. </a:t>
            </a: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strike="noStrike" spc="-1">
                <a:solidFill>
                  <a:srgbClr val="000000"/>
                </a:solidFill>
                <a:latin typeface="Calibri"/>
                <a:ea typeface="DejaVu Sans"/>
              </a:rPr>
              <a:t>TERTÚLIES LITERÀRIES DIALÒGIQUES: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Lectura de clàssics universals. Conte de Nadal de Charles Dickens</a:t>
            </a: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  <a:p>
            <a:pPr marL="365760" indent="-254880" algn="just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700" b="1" strike="noStrike" spc="-1">
                <a:solidFill>
                  <a:srgbClr val="000000"/>
                </a:solidFill>
                <a:latin typeface="Calibri"/>
                <a:ea typeface="DejaVu Sans"/>
              </a:rPr>
              <a:t>VOLUNTARIAT: </a:t>
            </a: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borsa de voluntaris per grups interactius i sortides. </a:t>
            </a:r>
            <a:endParaRPr lang="ca-ES" sz="27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400" b="1" strike="noStrike" spc="-1">
                <a:solidFill>
                  <a:srgbClr val="FF0000"/>
                </a:solidFill>
                <a:latin typeface="Calibri"/>
                <a:ea typeface="DejaVu Sans"/>
              </a:rPr>
              <a:t>* A partir d’octubre us informarem respecte a l’organització de voluntaris.</a:t>
            </a:r>
            <a:endParaRPr lang="ca-E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</p:txBody>
      </p:sp>
      <p:sp>
        <p:nvSpPr>
          <p:cNvPr id="192" name="CustomShape 2"/>
          <p:cNvSpPr/>
          <p:nvPr/>
        </p:nvSpPr>
        <p:spPr>
          <a:xfrm>
            <a:off x="457200" y="33840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a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COMUNITAT D’APRENENTATGE     (Actuacions educatives d’èxit)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467640" y="177264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r>
              <a:rPr lang="ca-ES" sz="2800" b="0" strike="noStrike" spc="-1">
                <a:solidFill>
                  <a:srgbClr val="C19859"/>
                </a:solidFill>
                <a:latin typeface="Arial"/>
              </a:rPr>
              <a:t>Tornarem a activar les comissions mixtes aquest any.</a:t>
            </a: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>
                <a:solidFill>
                  <a:srgbClr val="C19859"/>
                </a:solidFill>
                <a:latin typeface="Arial"/>
              </a:rPr>
              <a:t>Comunitat educativa</a:t>
            </a: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>
                <a:solidFill>
                  <a:srgbClr val="C19859"/>
                </a:solidFill>
                <a:latin typeface="Arial"/>
              </a:rPr>
              <a:t>Infraestructures</a:t>
            </a: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>
                <a:solidFill>
                  <a:srgbClr val="C19859"/>
                </a:solidFill>
                <a:latin typeface="Arial"/>
              </a:rPr>
              <a:t>Aprenentatges</a:t>
            </a: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>
                <a:solidFill>
                  <a:srgbClr val="C19859"/>
                </a:solidFill>
                <a:latin typeface="Arial"/>
              </a:rPr>
              <a:t>Convivència</a:t>
            </a: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a-ES" sz="2800" b="0" strike="noStrike" spc="-1">
                <a:solidFill>
                  <a:srgbClr val="C19859"/>
                </a:solidFill>
                <a:latin typeface="Arial"/>
              </a:rPr>
              <a:t>Comissió gestora</a:t>
            </a: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ES_tradn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TextShape 2"/>
          <p:cNvSpPr txBox="1"/>
          <p:nvPr/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a-ES" sz="1800" b="0" strike="noStrike" spc="-1">
                <a:solidFill>
                  <a:srgbClr val="000000"/>
                </a:solidFill>
                <a:latin typeface="Arial"/>
              </a:rPr>
              <a:t>COMISSIONS ESCOLA</a:t>
            </a:r>
            <a:endParaRPr lang="es-ES_tradn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CustomShape 3"/>
          <p:cNvSpPr/>
          <p:nvPr/>
        </p:nvSpPr>
        <p:spPr>
          <a:xfrm>
            <a:off x="457200" y="274680"/>
            <a:ext cx="8228520" cy="84888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3200" b="1" strike="noStrike" spc="-1">
                <a:solidFill>
                  <a:srgbClr val="323232"/>
                </a:solidFill>
                <a:latin typeface="Calibri"/>
                <a:ea typeface="DejaVu Sans"/>
              </a:rPr>
              <a:t>COMISSIONS ESCOLA</a:t>
            </a:r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395640" y="1340640"/>
            <a:ext cx="4747680" cy="496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1000"/>
          </a:bodyPr>
          <a:lstStyle/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 PAGAMENT ES FARÀ A TRAVÉS DEL TPV SORTIDA PER SORTIDA. </a:t>
            </a: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 TPV ES TANCARÀ </a:t>
            </a:r>
            <a:r>
              <a:rPr lang="ca-ES" sz="2400" b="1" strike="noStrike" spc="-1">
                <a:solidFill>
                  <a:srgbClr val="FF0000"/>
                </a:solidFill>
                <a:latin typeface="Calibri"/>
                <a:ea typeface="DejaVu Sans"/>
              </a:rPr>
              <a:t>DOS</a:t>
            </a:r>
            <a:r>
              <a:rPr lang="ca-ES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 DIES ABANS DE LA SORTIDA. </a:t>
            </a: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>
                <a:solidFill>
                  <a:srgbClr val="FF0000"/>
                </a:solidFill>
                <a:latin typeface="Calibri"/>
                <a:ea typeface="DejaVu Sans"/>
              </a:rPr>
              <a:t>UN COP TANCAT NO S’ADMETRÀ CAP PAGAMENT.</a:t>
            </a: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AVISAREM PER TPV 15 DIES ABANS DE LA SORTIDA</a:t>
            </a: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3200" b="1" strike="noStrike" spc="-1">
                <a:solidFill>
                  <a:srgbClr val="000000"/>
                </a:solidFill>
                <a:latin typeface="Calibri"/>
                <a:ea typeface="Calibri"/>
              </a:rPr>
              <a:t>Colònies: </a:t>
            </a: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Calibri"/>
              </a:rPr>
              <a:t>Castell de Fluvià. Sta Maria de Palautordera.</a:t>
            </a:r>
            <a:endParaRPr lang="ca-ES" sz="3200" b="0" strike="noStrike" spc="-1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Calibri"/>
              </a:rPr>
              <a:t>Tres  dies i dues nits. Es faran tres pagaments.</a:t>
            </a:r>
            <a:endParaRPr lang="ca-ES" sz="3200" b="0" strike="noStrike" spc="-1">
              <a:latin typeface="Arial"/>
            </a:endParaRPr>
          </a:p>
          <a:p>
            <a:pPr marL="109800" algn="just">
              <a:lnSpc>
                <a:spcPct val="115000"/>
              </a:lnSpc>
              <a:spcBef>
                <a:spcPts val="400"/>
              </a:spcBef>
              <a:spcAft>
                <a:spcPts val="1001"/>
              </a:spcAft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ca-ES" sz="2400" b="0" strike="noStrike" spc="-1">
                <a:solidFill>
                  <a:srgbClr val="FF0000"/>
                </a:solidFill>
                <a:latin typeface="Calibri"/>
                <a:ea typeface="Calibri"/>
              </a:rPr>
              <a:t>Ja anirem informant.</a:t>
            </a:r>
            <a:endParaRPr lang="ca-ES" sz="2400" b="0" strike="noStrike" spc="-1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457200" y="274680"/>
            <a:ext cx="8228520" cy="84888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3200" b="1" strike="noStrike" spc="-1">
                <a:solidFill>
                  <a:srgbClr val="323232"/>
                </a:solidFill>
                <a:latin typeface="Calibri"/>
                <a:ea typeface="DejaVu Sans"/>
              </a:rPr>
              <a:t>SORTIDES</a:t>
            </a:r>
            <a:endParaRPr lang="ca-ES" sz="3200" b="0" strike="noStrike" spc="-1">
              <a:latin typeface="Arial"/>
            </a:endParaRPr>
          </a:p>
        </p:txBody>
      </p:sp>
      <p:graphicFrame>
        <p:nvGraphicFramePr>
          <p:cNvPr id="198" name="Table 3"/>
          <p:cNvGraphicFramePr/>
          <p:nvPr/>
        </p:nvGraphicFramePr>
        <p:xfrm>
          <a:off x="5572080" y="1000080"/>
          <a:ext cx="3096000" cy="5158080"/>
        </p:xfrm>
        <a:graphic>
          <a:graphicData uri="http://schemas.openxmlformats.org/drawingml/2006/table">
            <a:tbl>
              <a:tblPr/>
              <a:tblGrid>
                <a:gridCol w="3096000"/>
              </a:tblGrid>
              <a:tr h="293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a-ES" sz="16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PRIMER TRIMESTRE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87952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Sant Simó i castanyada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66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Sortida de tardor: Parc del Reguissol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33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Santa Cecília 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33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Paradetes de Nadal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57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Cagar el tió i cantada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a-ES" sz="16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SEGON TRIMESTRE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87952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Denip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Teatre Monumental: Desgel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Dijous llarder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Carnaval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Setmana cultural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r>
                        <a:rPr lang="ca-ES" sz="1500" b="0" strike="noStrike" spc="-1">
                          <a:latin typeface="Arial"/>
                        </a:rPr>
                        <a:t>Fundació Miró</a:t>
                      </a: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Visita Gegants de Mataró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a-ES" sz="16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TERCER TRIMESTRE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87952"/>
                    </a:solidFill>
                  </a:tcPr>
                </a:tc>
              </a:tr>
              <a:tr h="293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Educació viària: visita de la policia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66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Teatre Monumental: La Bella i la Bèstia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13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ES" sz="16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Colònies Castell de Fluvià</a:t>
                      </a:r>
                      <a:endParaRPr lang="ca-ES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457200" y="208404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MS Gothic"/>
              </a:rPr>
              <a:t>La roba, les motxilles, les mascaretes i les carmanyoles han d’anar marcades amb el nom i curs.</a:t>
            </a:r>
            <a:endParaRPr lang="ca-ES" sz="36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MS Gothic"/>
              </a:rPr>
              <a:t>Els abrics, jaquetes, jerseis i bates marcats i amb vetes per poder-los penjar.</a:t>
            </a:r>
            <a:endParaRPr lang="ca-ES" sz="36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a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ALTRES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Telèfon</a:t>
            </a:r>
            <a:r>
              <a:rPr lang="es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 de l ’ AMPA</a:t>
            </a:r>
            <a:endParaRPr lang="ca-ES" sz="27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7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4000" b="0" strike="noStrike" spc="-1">
                <a:solidFill>
                  <a:srgbClr val="9F2936"/>
                </a:solidFill>
                <a:latin typeface="Calibri"/>
                <a:ea typeface="DejaVu Sans"/>
              </a:rPr>
              <a:t>616882779</a:t>
            </a:r>
            <a:endParaRPr lang="ca-ES" sz="40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4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2700" b="0" strike="noStrike" spc="-1">
                <a:solidFill>
                  <a:srgbClr val="000000"/>
                </a:solidFill>
                <a:latin typeface="Calibri"/>
                <a:ea typeface="DejaVu Sans"/>
              </a:rPr>
              <a:t>És important que el tingueu gravat a la vostra agenda per tal de poder rebre informació. </a:t>
            </a:r>
            <a:endParaRPr lang="ca-ES" sz="27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700" b="0" strike="noStrike" spc="-1"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AMPA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18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GRÀCIES PER LA VOSTRA ATENCIÓ</a:t>
            </a:r>
            <a:endParaRPr lang="ca-ES" sz="32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  <a:p>
            <a:pPr marL="109800" algn="ctr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BENVINGUTS I BON CURS 2021-2022</a:t>
            </a:r>
            <a:endParaRPr lang="ca-ES" sz="32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                PRECS I PREGUNTES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1000" lnSpcReduction="2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500" b="0" strike="noStrike" spc="-1">
                <a:solidFill>
                  <a:srgbClr val="002060"/>
                </a:solidFill>
                <a:latin typeface="Calibri"/>
                <a:ea typeface="DejaVu Sans"/>
              </a:rPr>
              <a:t>Prevenció d’higiene i salut </a:t>
            </a:r>
            <a:endParaRPr lang="ca-ES" sz="3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Distanciament físic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Entrades i sortides controlades.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Control de flux de circulació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Zona de pati exclusiva per cada grup classe.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Grups estables.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Ús obligatori d’una ampolla d’aigua individual amb nom.</a:t>
            </a: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ca-ES" sz="2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Higiene de mans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Mínim 5 cops durant la jornada escolar.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  <a:tabLst>
                <a:tab pos="0" algn="l"/>
              </a:tabLst>
            </a:pPr>
            <a:r>
              <a:rPr lang="ca-ES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Ventilació constant de les aules.</a:t>
            </a:r>
            <a:endParaRPr lang="ca-ES" sz="2400" b="0" strike="noStrike" spc="-1">
              <a:latin typeface="Arial"/>
            </a:endParaRPr>
          </a:p>
          <a:p>
            <a:pPr marL="621720" indent="-227520">
              <a:lnSpc>
                <a:spcPct val="100000"/>
              </a:lnSpc>
              <a:spcBef>
                <a:spcPts val="323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  <a:p>
            <a:pPr marL="621720" indent="-22752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400" b="0" strike="noStrike" spc="-1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MESURES COVID-19 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0500" lnSpcReduction="2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Ús de mascareta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Obligatòria a tots els espais escolars. (Portar una mascareta de recanvi)</a:t>
            </a: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2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Requisits d’accés al centre educatiu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Signar la declaració de responsabilitat on ens comprometem a:</a:t>
            </a:r>
            <a:endParaRPr lang="ca-ES" sz="2500" b="0" strike="noStrike" spc="-1">
              <a:latin typeface="Arial"/>
            </a:endParaRPr>
          </a:p>
          <a:p>
            <a:pPr marL="1143000" lvl="3" indent="-227520">
              <a:lnSpc>
                <a:spcPct val="100000"/>
              </a:lnSpc>
              <a:spcBef>
                <a:spcPts val="349"/>
              </a:spcBef>
              <a:buClr>
                <a:srgbClr val="9F2936"/>
              </a:buClr>
              <a:buFont typeface="Wingdings 2" charset="2"/>
              <a:buChar char=""/>
            </a:pPr>
            <a:r>
              <a:rPr lang="ca-ES" sz="19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presentar cap símptoma COVID (malestar general, mal de cap, tos, febre, mal de coll, diarrea i vòmits)</a:t>
            </a:r>
            <a:endParaRPr lang="ca-ES" sz="1900" b="0" strike="noStrike" spc="-1">
              <a:latin typeface="Arial"/>
            </a:endParaRPr>
          </a:p>
          <a:p>
            <a:pPr marL="1143000" lvl="3" indent="-227520">
              <a:lnSpc>
                <a:spcPct val="100000"/>
              </a:lnSpc>
              <a:spcBef>
                <a:spcPts val="349"/>
              </a:spcBef>
              <a:buClr>
                <a:srgbClr val="9F2936"/>
              </a:buClr>
              <a:buFont typeface="Wingdings 2" charset="2"/>
              <a:buChar char=""/>
            </a:pPr>
            <a:r>
              <a:rPr lang="ca-ES" sz="19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 haver estat en contacte amb cap cas positiu de COVID en els últims 14 dies.</a:t>
            </a:r>
            <a:endParaRPr lang="ca-ES" sz="1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19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Control de símptomes</a:t>
            </a:r>
            <a:endParaRPr lang="ca-ES" sz="29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Control de temperatura en cas de símptomes.</a:t>
            </a:r>
            <a:endParaRPr lang="ca-ES" sz="2500" b="0" strike="noStrike" spc="-1">
              <a:latin typeface="Arial"/>
            </a:endParaRPr>
          </a:p>
          <a:p>
            <a:pPr marL="621720" lvl="1" indent="-227520">
              <a:lnSpc>
                <a:spcPct val="100000"/>
              </a:lnSpc>
              <a:spcBef>
                <a:spcPts val="323"/>
              </a:spcBef>
              <a:buClr>
                <a:srgbClr val="F07F09"/>
              </a:buClr>
              <a:buFont typeface="Verdana"/>
              <a:buChar char="◦"/>
            </a:pPr>
            <a:r>
              <a:rPr lang="ca-ES" sz="25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Espais COVID d’aïllament.</a:t>
            </a: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a-ES" sz="25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a-ES" sz="2500" b="0" strike="noStrike" spc="-1"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MESURES COVID-19 </a:t>
            </a:r>
            <a:endParaRPr lang="ca-ES" sz="4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MESURES COVID-19 </a:t>
            </a:r>
            <a:endParaRPr lang="ca-ES" sz="4100" b="0" strike="noStrike" spc="-1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5643720" y="2357280"/>
            <a:ext cx="2856600" cy="3639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Lucida Sans Unicode"/>
                <a:ea typeface="DejaVu Sans"/>
              </a:rPr>
              <a:t>RECORREGUT</a:t>
            </a:r>
            <a:endParaRPr lang="ca-ES" sz="1800" b="0" strike="noStrike" spc="-1"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5500800" y="3214800"/>
            <a:ext cx="314208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Lucida Sans Unicode"/>
                <a:ea typeface="DejaVu Sans"/>
              </a:rPr>
              <a:t>Passadís principal i passadís rosa fins a la classe.</a:t>
            </a:r>
            <a:endParaRPr lang="ca-ES" sz="1800" b="0" strike="noStrike" spc="-1">
              <a:latin typeface="Arial"/>
            </a:endParaRPr>
          </a:p>
        </p:txBody>
      </p:sp>
      <p:pic>
        <p:nvPicPr>
          <p:cNvPr id="1026" name="Picture 2" descr="\\argo1\P\REUNIONS AULA\CARTELLS PORTA\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1435"/>
            <a:ext cx="4464912" cy="446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TUTORA 2n A : Blanca Asmarats</a:t>
            </a:r>
            <a:endParaRPr lang="ca-ES" sz="3600" b="0" strike="noStrike" spc="-1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 TUTORA 2n B: Lourdes Borrego</a:t>
            </a:r>
            <a:endParaRPr lang="ca-ES" sz="3600" b="0" strike="noStrike" spc="-1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ANGLÈS:  Mònica</a:t>
            </a:r>
            <a:endParaRPr lang="ca-ES" sz="3600" b="0" strike="noStrike" spc="-1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MÚSICA: Màxim Escribà</a:t>
            </a:r>
            <a:endParaRPr lang="ca-ES" sz="3600" b="0" strike="noStrike" spc="-1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Ed. FÍSICA: Xavi López</a:t>
            </a:r>
            <a:endParaRPr lang="ca-ES" sz="3600" b="0" strike="noStrike" spc="-1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Ed. ESPECIAL (SIEI): Laura Facundo </a:t>
            </a:r>
            <a:endParaRPr lang="ca-ES" sz="3600" b="0" strike="noStrike" spc="-1">
              <a:latin typeface="Arial"/>
            </a:endParaRPr>
          </a:p>
          <a:p>
            <a:pPr marL="365760" indent="-254880">
              <a:lnSpc>
                <a:spcPct val="90000"/>
              </a:lnSpc>
              <a:spcBef>
                <a:spcPts val="694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ca-ES" sz="36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Coordinadora: Eva Ortega</a:t>
            </a:r>
            <a:endParaRPr lang="ca-ES" sz="3600" b="0" strike="noStrike" spc="-1">
              <a:latin typeface="Arial"/>
            </a:endParaRPr>
          </a:p>
          <a:p>
            <a:pPr marL="109800" algn="just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600" b="0" strike="noStrike" spc="-1">
              <a:latin typeface="Arial"/>
            </a:endParaRPr>
          </a:p>
        </p:txBody>
      </p:sp>
      <p:sp>
        <p:nvSpPr>
          <p:cNvPr id="147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4100" b="1" strike="noStrike" spc="-1">
                <a:solidFill>
                  <a:srgbClr val="323232"/>
                </a:solidFill>
                <a:latin typeface="Calibri"/>
                <a:ea typeface="DejaVu Sans"/>
              </a:rPr>
              <a:t>EQUIP DE MESTRES DE 2n</a:t>
            </a:r>
            <a:endParaRPr lang="ca-ES" sz="4100" b="0" strike="noStrike" spc="-1">
              <a:latin typeface="Arial"/>
            </a:endParaRPr>
          </a:p>
        </p:txBody>
      </p:sp>
      <p:pic>
        <p:nvPicPr>
          <p:cNvPr id="148" name="5 Imagen"/>
          <p:cNvPicPr/>
          <p:nvPr/>
        </p:nvPicPr>
        <p:blipFill>
          <a:blip r:embed="rId2"/>
          <a:stretch/>
        </p:blipFill>
        <p:spPr>
          <a:xfrm>
            <a:off x="6885000" y="2061000"/>
            <a:ext cx="1800720" cy="1816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8000" lnSpcReduction="20000"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s-ES" sz="3500" b="0" strike="noStrike" spc="-1">
                <a:solidFill>
                  <a:srgbClr val="002060"/>
                </a:solidFill>
                <a:latin typeface="Calibri"/>
                <a:ea typeface="DejaVu Sans"/>
              </a:rPr>
              <a:t>ENTREVISTES I INFORMES </a:t>
            </a:r>
            <a:endParaRPr lang="ca-ES" sz="3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5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3 informes, un per trimestre.</a:t>
            </a:r>
            <a:endParaRPr lang="ca-ES" sz="29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2 entrevistes al llarg del curs. Les pot sol·licitar el mestre o els pares, via agenda i podran ser presencials o telemàtiques.</a:t>
            </a:r>
            <a:endParaRPr lang="ca-ES" sz="29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Les entrevistes són:</a:t>
            </a:r>
            <a:endParaRPr lang="ca-ES" sz="2900" b="0" strike="noStrike" spc="-1">
              <a:latin typeface="Arial"/>
            </a:endParaRPr>
          </a:p>
          <a:p>
            <a:pPr marL="1828800" lvl="6" indent="-227520">
              <a:lnSpc>
                <a:spcPct val="100000"/>
              </a:lnSpc>
              <a:spcBef>
                <a:spcPts val="349"/>
              </a:spcBef>
              <a:buClr>
                <a:srgbClr val="1B587C"/>
              </a:buClr>
              <a:buFont typeface="Wingdings 2" charset="2"/>
              <a:buChar char="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2n A, dilluns de 15:30 a 16:30</a:t>
            </a:r>
            <a:endParaRPr lang="ca-ES" sz="2900" b="0" strike="noStrike" spc="-1">
              <a:latin typeface="Arial"/>
            </a:endParaRPr>
          </a:p>
          <a:p>
            <a:pPr marL="1828800" lvl="6" indent="-227520">
              <a:lnSpc>
                <a:spcPct val="100000"/>
              </a:lnSpc>
              <a:spcBef>
                <a:spcPts val="349"/>
              </a:spcBef>
              <a:buClr>
                <a:srgbClr val="1B587C"/>
              </a:buClr>
              <a:buFont typeface="Wingdings 2" charset="2"/>
              <a:buChar char=""/>
              <a:tabLst>
                <a:tab pos="0" algn="l"/>
              </a:tabLst>
            </a:pPr>
            <a:r>
              <a:rPr lang="ca-ES" sz="2900" b="0" strike="noStrike" spc="-1">
                <a:solidFill>
                  <a:srgbClr val="000000"/>
                </a:solidFill>
                <a:latin typeface="Calibri"/>
                <a:ea typeface="DejaVu Sans"/>
              </a:rPr>
              <a:t>2n B, dilluns de 15:30 a 16:30</a:t>
            </a:r>
            <a:endParaRPr lang="ca-ES" sz="29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2900" b="0" strike="noStrike" spc="-1"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2800" b="1" strike="noStrike" spc="-1">
                <a:solidFill>
                  <a:srgbClr val="002060"/>
                </a:solidFill>
                <a:latin typeface="Calibri"/>
                <a:ea typeface="DejaVu Sans"/>
              </a:rPr>
              <a:t>COM ENS COMUNIQUEM</a:t>
            </a:r>
            <a:endParaRPr lang="ca-ES" sz="2800" b="0" strike="noStrike" spc="-1">
              <a:latin typeface="Arial"/>
            </a:endParaRPr>
          </a:p>
        </p:txBody>
      </p:sp>
      <p:pic>
        <p:nvPicPr>
          <p:cNvPr id="151" name="2 Imagen"/>
          <p:cNvPicPr/>
          <p:nvPr/>
        </p:nvPicPr>
        <p:blipFill>
          <a:blip r:embed="rId2"/>
          <a:stretch/>
        </p:blipFill>
        <p:spPr>
          <a:xfrm>
            <a:off x="7380360" y="351000"/>
            <a:ext cx="1438920" cy="112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Cartellera de l’entrada.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Nodes de l’escola 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https://agora.xtec.cat/esc-camidelcros/</a:t>
            </a:r>
            <a:endParaRPr lang="ca-ES" sz="32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Xarxes socials: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Facebook: escola camí del cros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Twitter: @CamidelCros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Instagram: @camidelcros</a:t>
            </a:r>
            <a:endParaRPr lang="ca-ES" sz="32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200" b="0" strike="noStrike" spc="-1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2800" b="1" strike="noStrike" spc="-1">
                <a:solidFill>
                  <a:srgbClr val="002060"/>
                </a:solidFill>
                <a:latin typeface="Calibri"/>
                <a:ea typeface="DejaVu Sans"/>
              </a:rPr>
              <a:t>ALTRES VIES DE COMUNICACIÓ</a:t>
            </a:r>
            <a:endParaRPr lang="ca-E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</a:pPr>
            <a:r>
              <a:rPr lang="ca-ES" sz="3000" b="1" strike="noStrike" spc="-1">
                <a:solidFill>
                  <a:srgbClr val="3E3D2D"/>
                </a:solidFill>
                <a:latin typeface="Calibri"/>
                <a:ea typeface="Arial Unicode MS"/>
              </a:rPr>
              <a:t>Les franges horàries seran:</a:t>
            </a:r>
            <a:endParaRPr lang="ca-ES" sz="3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 - Dues sessions al matí: abans i després del pati</a:t>
            </a:r>
            <a:endParaRPr lang="ca-ES" sz="3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- </a:t>
            </a:r>
            <a:r>
              <a:rPr lang="ca-ES" sz="3000" b="1" strike="noStrike" spc="-1">
                <a:solidFill>
                  <a:srgbClr val="3E3D2D"/>
                </a:solidFill>
                <a:latin typeface="Calibri"/>
                <a:ea typeface="Arial Unicode MS"/>
              </a:rPr>
              <a:t>Pati </a:t>
            </a: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de 10:30h a 11:00h</a:t>
            </a:r>
            <a:endParaRPr lang="ca-ES" sz="3000" b="0" strike="noStrike" spc="-1">
              <a:latin typeface="Arial"/>
            </a:endParaRPr>
          </a:p>
          <a:p>
            <a:pPr marL="10980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- Una</a:t>
            </a:r>
            <a:r>
              <a:rPr lang="ca-ES" sz="3000" b="1" strike="noStrike" spc="-1">
                <a:solidFill>
                  <a:srgbClr val="3E3D2D"/>
                </a:solidFill>
                <a:latin typeface="Calibri"/>
                <a:ea typeface="Arial Unicode MS"/>
              </a:rPr>
              <a:t> </a:t>
            </a: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sessió a la tarda.</a:t>
            </a:r>
            <a:endParaRPr lang="ca-ES" sz="30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000" b="0" strike="noStrike" spc="-1">
              <a:latin typeface="Arial"/>
            </a:endParaRPr>
          </a:p>
          <a:p>
            <a:pPr marL="365760" indent="-254880">
              <a:lnSpc>
                <a:spcPct val="100000"/>
              </a:lnSpc>
              <a:spcBef>
                <a:spcPts val="400"/>
              </a:spcBef>
              <a:buClr>
                <a:srgbClr val="F07F09"/>
              </a:buClr>
              <a:buSzPct val="68000"/>
              <a:buFont typeface="Wingdings 3" charset="2"/>
              <a:buChar char=""/>
              <a:tabLst>
                <a:tab pos="0" algn="l"/>
              </a:tabLst>
            </a:pPr>
            <a:r>
              <a:rPr lang="ca-ES" sz="3000" b="0" strike="noStrike" spc="-1">
                <a:solidFill>
                  <a:srgbClr val="000000"/>
                </a:solidFill>
                <a:latin typeface="Calibri"/>
                <a:ea typeface="Arial Unicode MS"/>
              </a:rPr>
              <a:t>Us farem arribar l’horari per casa. </a:t>
            </a:r>
            <a:r>
              <a:rPr lang="es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S’ ha de mirar el que li toca fer cada dia i portar el que </a:t>
            </a:r>
            <a:r>
              <a:rPr lang="ca-ES" sz="3000" b="0" strike="noStrike" spc="-1">
                <a:solidFill>
                  <a:srgbClr val="3E3D2D"/>
                </a:solidFill>
                <a:latin typeface="Calibri"/>
                <a:ea typeface="Arial Unicode MS"/>
              </a:rPr>
              <a:t>calgui.</a:t>
            </a:r>
            <a:endParaRPr lang="ca-ES" sz="30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ca-ES" sz="3000" b="0" strike="noStrike" spc="-1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000" b="1" strike="noStrike" spc="-1">
                <a:solidFill>
                  <a:srgbClr val="323232"/>
                </a:solidFill>
                <a:latin typeface="Calibri"/>
                <a:ea typeface="DejaVu Sans"/>
              </a:rPr>
              <a:t>HORARIS</a:t>
            </a:r>
            <a:endParaRPr lang="ca-ES" sz="4000" b="0" strike="noStrike" spc="-1">
              <a:latin typeface="Arial"/>
            </a:endParaRPr>
          </a:p>
        </p:txBody>
      </p:sp>
      <p:pic>
        <p:nvPicPr>
          <p:cNvPr id="156" name="9 Marcador de contenido" descr="untitled.png"/>
          <p:cNvPicPr/>
          <p:nvPr/>
        </p:nvPicPr>
        <p:blipFill>
          <a:blip r:embed="rId2"/>
          <a:stretch/>
        </p:blipFill>
        <p:spPr>
          <a:xfrm>
            <a:off x="7164360" y="265680"/>
            <a:ext cx="1150920" cy="1150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321</TotalTime>
  <Words>1382</Words>
  <Application>Microsoft Office PowerPoint</Application>
  <PresentationFormat>Presentación en pantalla (4:3)</PresentationFormat>
  <Paragraphs>250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27</vt:i4>
      </vt:variant>
    </vt:vector>
  </HeadingPairs>
  <TitlesOfParts>
    <vt:vector size="30" baseType="lpstr"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PARES DE 5è</dc:title>
  <dc:subject/>
  <dc:creator>usuari</dc:creator>
  <dc:description/>
  <cp:lastModifiedBy>Prof</cp:lastModifiedBy>
  <cp:revision>206</cp:revision>
  <dcterms:created xsi:type="dcterms:W3CDTF">2014-09-12T15:00:41Z</dcterms:created>
  <dcterms:modified xsi:type="dcterms:W3CDTF">2021-09-07T12:27:22Z</dcterms:modified>
  <dc:language>ca-ES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27</vt:i4>
  </property>
</Properties>
</file>