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3" r:id="rId3"/>
    <p:sldId id="297" r:id="rId4"/>
    <p:sldId id="298" r:id="rId5"/>
    <p:sldId id="300" r:id="rId6"/>
    <p:sldId id="257" r:id="rId7"/>
    <p:sldId id="282" r:id="rId8"/>
    <p:sldId id="283" r:id="rId9"/>
    <p:sldId id="284" r:id="rId10"/>
    <p:sldId id="285" r:id="rId11"/>
    <p:sldId id="286" r:id="rId12"/>
    <p:sldId id="273" r:id="rId13"/>
    <p:sldId id="287" r:id="rId14"/>
    <p:sldId id="288" r:id="rId15"/>
    <p:sldId id="289" r:id="rId16"/>
    <p:sldId id="275" r:id="rId17"/>
    <p:sldId id="262" r:id="rId18"/>
    <p:sldId id="271" r:id="rId19"/>
    <p:sldId id="276" r:id="rId20"/>
    <p:sldId id="274" r:id="rId21"/>
    <p:sldId id="278" r:id="rId22"/>
    <p:sldId id="290" r:id="rId23"/>
    <p:sldId id="301" r:id="rId24"/>
    <p:sldId id="265" r:id="rId25"/>
    <p:sldId id="277" r:id="rId26"/>
    <p:sldId id="267" r:id="rId27"/>
    <p:sldId id="268" r:id="rId28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2748" autoAdjust="0"/>
  </p:normalViewPr>
  <p:slideViewPr>
    <p:cSldViewPr>
      <p:cViewPr>
        <p:scale>
          <a:sx n="90" d="100"/>
          <a:sy n="90" d="100"/>
        </p:scale>
        <p:origin x="-9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FB4C1-C997-4F12-A41C-B00D9F544D23}" type="datetimeFigureOut">
              <a:rPr lang="ca-ES" smtClean="0"/>
              <a:pPr/>
              <a:t>08/09/2021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D3511-46D4-4181-BE3B-B309EE42EA6B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5597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1C88B-2D83-4911-9C9E-161D76759771}" type="datetimeFigureOut">
              <a:rPr lang="es-ES" smtClean="0"/>
              <a:pPr/>
              <a:t>08/09/2021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4BA48-2AC6-45E4-B19D-274571ED01F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781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4BA48-2AC6-45E4-B19D-274571ED01FA}" type="slidenum">
              <a:rPr lang="es-ES" smtClean="0"/>
              <a:pPr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723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08/09/2021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08/09/2021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08/09/2021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08/09/2021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es/url?sa=i&amp;rct=j&amp;q=&amp;esrc=s&amp;source=images&amp;cd=&amp;cad=rja&amp;uact=8&amp;docid=MKhhP2FepcqUAM&amp;tbnid=jM0Bs63Bz6_uEM:&amp;ved=0CAcQjRw&amp;url=http://www.mama2punto0.cl/vida-sana/pruebas-semestrales-claves-para-motivar-a-los-ninos-a-estudiar/attachment/nino-estudiando/&amp;ei=GRYTVMPLDcuVarLqgaAO&amp;psig=AFQjCNEmgvCwUD2e19AX2OZN9vzdr5gYhg&amp;ust=141062336046606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gora.xtec.cat/esc-camidelcro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6334472" cy="86409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REUNIÓ DE PARES DE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5è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7"/>
            <a:ext cx="3168352" cy="422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08920"/>
            <a:ext cx="4571998" cy="1617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A56FF45E-F676-4F00-8FE5-1F371CC3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772816"/>
            <a:ext cx="8886723" cy="4896544"/>
          </a:xfrm>
        </p:spPr>
        <p:txBody>
          <a:bodyPr>
            <a:noAutofit/>
          </a:bodyPr>
          <a:lstStyle/>
          <a:p>
            <a:r>
              <a:rPr lang="ca-ES" sz="2400" dirty="0">
                <a:latin typeface="Calibri" panose="020F0502020204030204" pitchFamily="34" charset="0"/>
                <a:cs typeface="Calibri" panose="020F0502020204030204" pitchFamily="34" charset="0"/>
              </a:rPr>
              <a:t>L ‘assistència és obligatòria, en cas d’absència cal portar  justificant o justificar-ho a l’agenda per escrit. </a:t>
            </a:r>
          </a:p>
          <a:p>
            <a:pPr>
              <a:buNone/>
            </a:pP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Cal arribar </a:t>
            </a:r>
            <a:r>
              <a:rPr lang="ca-ES" sz="2400" dirty="0">
                <a:latin typeface="Calibri" panose="020F0502020204030204" pitchFamily="34" charset="0"/>
                <a:cs typeface="Calibri" panose="020F0502020204030204" pitchFamily="34" charset="0"/>
              </a:rPr>
              <a:t>puntualment a l’escola. Es portarà un registre d’absències i retards. </a:t>
            </a:r>
          </a:p>
          <a:p>
            <a:endParaRPr lang="ca-E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400" dirty="0">
                <a:latin typeface="Calibri" panose="020F0502020204030204" pitchFamily="34" charset="0"/>
                <a:cs typeface="Calibri" panose="020F0502020204030204" pitchFamily="34" charset="0"/>
              </a:rPr>
              <a:t>A la tercera vegada que un alumne arribi </a:t>
            </a:r>
            <a:r>
              <a:rPr lang="ca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tard sense  </a:t>
            </a:r>
            <a:r>
              <a:rPr lang="ca-ES" sz="2400" dirty="0">
                <a:latin typeface="Calibri" panose="020F0502020204030204" pitchFamily="34" charset="0"/>
                <a:cs typeface="Calibri" panose="020F0502020204030204" pitchFamily="34" charset="0"/>
              </a:rPr>
              <a:t>cap justificació per escrit, es quedarà fora de l’aula la primera sessió.</a:t>
            </a:r>
          </a:p>
          <a:p>
            <a:pPr marL="109728" indent="0">
              <a:buNone/>
            </a:pPr>
            <a:endParaRPr lang="ca-E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Els </a:t>
            </a:r>
            <a:r>
              <a:rPr lang="ca-ES" sz="2400" dirty="0">
                <a:latin typeface="Calibri" panose="020F0502020204030204" pitchFamily="34" charset="0"/>
                <a:cs typeface="Calibri" panose="020F0502020204030204" pitchFamily="34" charset="0"/>
              </a:rPr>
              <a:t>horaris d’obertura del centre seran a les 8:55h i a les 14:55h</a:t>
            </a:r>
            <a:r>
              <a:rPr lang="ca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Tot i amb això, les entrades de l’alumnat de 5è són a les 9:05 i a les 15:05 per tal de respectar el distanciament social. </a:t>
            </a:r>
            <a:endParaRPr lang="ca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FF75C9FC-E451-46C7-83FE-265BB8CBB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6 Título">
            <a:extLst>
              <a:ext uri="{FF2B5EF4-FFF2-40B4-BE49-F238E27FC236}">
                <a16:creationId xmlns:a16="http://schemas.microsoft.com/office/drawing/2014/main" xmlns="" id="{A92E6AED-6762-4E6A-967A-F9BC353F7E2D}"/>
              </a:ext>
            </a:extLst>
          </p:cNvPr>
          <p:cNvSpPr txBox="1">
            <a:spLocks/>
          </p:cNvSpPr>
          <p:nvPr/>
        </p:nvSpPr>
        <p:spPr>
          <a:xfrm>
            <a:off x="457200" y="273050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ASSISTÈNCIA</a:t>
            </a:r>
          </a:p>
        </p:txBody>
      </p:sp>
    </p:spTree>
    <p:extLst>
      <p:ext uri="{BB962C8B-B14F-4D97-AF65-F5344CB8AC3E}">
        <p14:creationId xmlns:p14="http://schemas.microsoft.com/office/powerpoint/2010/main" val="14910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C4698AE9-AA7F-48A7-B45D-807ED4058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És el vehicle de comunicació entre l’escola i la família.</a:t>
            </a:r>
          </a:p>
          <a:p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Apuntem les feines, controls i els materials a dur.</a:t>
            </a:r>
          </a:p>
          <a:p>
            <a:pPr marL="109728" indent="0">
              <a:buNone/>
            </a:pPr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Hi posem les hores d’entrevista i comunicacions importants.</a:t>
            </a:r>
          </a:p>
          <a:p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Les faltes d’assistència i retard es justifiquen per escrit a l’agenda.</a:t>
            </a:r>
          </a:p>
          <a:p>
            <a:pPr marL="109728" indent="0">
              <a:buNone/>
            </a:pPr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S’ha de revisar cada dia, i cal signar les notificacions, si n’hi ha...</a:t>
            </a: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A297B298-D655-4E20-8EC9-D39AC1DFF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0B2F3456-69C7-4966-9E97-7BC8D9895775}"/>
              </a:ext>
            </a:extLst>
          </p:cNvPr>
          <p:cNvSpPr txBox="1">
            <a:spLocks/>
          </p:cNvSpPr>
          <p:nvPr/>
        </p:nvSpPr>
        <p:spPr>
          <a:xfrm>
            <a:off x="457200" y="273050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ÚS DE L’AGENDA</a:t>
            </a:r>
          </a:p>
        </p:txBody>
      </p:sp>
      <p:pic>
        <p:nvPicPr>
          <p:cNvPr id="5" name="6 Marcador de contenido" descr="agenda.jpg">
            <a:extLst>
              <a:ext uri="{FF2B5EF4-FFF2-40B4-BE49-F238E27FC236}">
                <a16:creationId xmlns:a16="http://schemas.microsoft.com/office/drawing/2014/main" xmlns="" id="{A386EF76-AB84-4C05-B55B-2C84DEFD74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6735" y="1916832"/>
            <a:ext cx="170726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0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endParaRPr lang="es-E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300" dirty="0">
                <a:latin typeface="Calibri" panose="020F0502020204030204" pitchFamily="34" charset="0"/>
                <a:cs typeface="Calibri" panose="020F0502020204030204" pitchFamily="34" charset="0"/>
              </a:rPr>
              <a:t>Els llibres són socialitzats i el material, comunitari (colors, </a:t>
            </a:r>
            <a:r>
              <a:rPr lang="ca-ES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retoladors, </a:t>
            </a:r>
            <a:r>
              <a:rPr lang="ca-ES" sz="3300" dirty="0">
                <a:latin typeface="Calibri" panose="020F0502020204030204" pitchFamily="34" charset="0"/>
                <a:cs typeface="Calibri" panose="020F0502020204030204" pitchFamily="34" charset="0"/>
              </a:rPr>
              <a:t>regle, etc.). Han de </a:t>
            </a:r>
            <a:r>
              <a:rPr lang="ca-ES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respectar-lo.</a:t>
            </a:r>
          </a:p>
          <a:p>
            <a:pPr marL="109728" indent="0">
              <a:buNone/>
            </a:pPr>
            <a:endParaRPr lang="ca-ES" sz="33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SzPts val="1907"/>
            </a:pPr>
            <a:r>
              <a:rPr lang="es-ES" sz="3600" dirty="0" err="1">
                <a:latin typeface="Calibri"/>
                <a:sym typeface="Calibri"/>
              </a:rPr>
              <a:t>L’estoig</a:t>
            </a:r>
            <a:r>
              <a:rPr lang="es-ES" sz="3600" dirty="0">
                <a:latin typeface="Calibri"/>
                <a:sym typeface="Calibri"/>
              </a:rPr>
              <a:t> personal no </a:t>
            </a:r>
            <a:r>
              <a:rPr lang="es-ES" sz="3600" dirty="0" err="1">
                <a:latin typeface="Calibri"/>
                <a:sym typeface="Calibri"/>
              </a:rPr>
              <a:t>pot</a:t>
            </a:r>
            <a:r>
              <a:rPr lang="es-ES" sz="3600" dirty="0">
                <a:latin typeface="Calibri"/>
                <a:sym typeface="Calibri"/>
              </a:rPr>
              <a:t> ser </a:t>
            </a:r>
            <a:r>
              <a:rPr lang="es-ES" sz="3600" dirty="0" err="1">
                <a:latin typeface="Calibri"/>
                <a:sym typeface="Calibri"/>
              </a:rPr>
              <a:t>molt</a:t>
            </a:r>
            <a:r>
              <a:rPr lang="es-ES" sz="3600" dirty="0">
                <a:latin typeface="Calibri"/>
                <a:sym typeface="Calibri"/>
              </a:rPr>
              <a:t> gran</a:t>
            </a:r>
            <a:r>
              <a:rPr lang="es-ES" sz="3600" dirty="0" smtClean="0">
                <a:latin typeface="Calibri"/>
                <a:sym typeface="Calibri"/>
              </a:rPr>
              <a:t>.</a:t>
            </a:r>
            <a:endParaRPr lang="ca-E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ca-E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30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Cal haver pagat la quota de material comú. També la dels </a:t>
            </a:r>
            <a:r>
              <a:rPr lang="ca-ES" sz="33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LLIBRES SOCIALITZATS.</a:t>
            </a:r>
          </a:p>
          <a:p>
            <a:pPr marL="109728" indent="0">
              <a:buNone/>
            </a:pPr>
            <a:endParaRPr lang="ca-ES" sz="3300" dirty="0">
              <a:solidFill>
                <a:srgbClr val="000000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r>
              <a:rPr lang="ca-ES" sz="33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En cas d’haver fet un mal ús, la família es farà càrrec de la </a:t>
            </a:r>
            <a:r>
              <a:rPr lang="ca-ES" sz="3300" dirty="0" smtClean="0">
                <a:solidFill>
                  <a:srgbClr val="000000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reposició del </a:t>
            </a:r>
            <a:r>
              <a:rPr lang="ca-ES" sz="33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material.</a:t>
            </a:r>
          </a:p>
          <a:p>
            <a:pPr marL="457200" indent="-457200"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a-ES" sz="2800" dirty="0">
              <a:solidFill>
                <a:srgbClr val="000000"/>
              </a:solidFill>
              <a:latin typeface="Comic Sans MS" pitchFamily="66" charset="0"/>
              <a:ea typeface="Arial Unicode MS" pitchFamily="2"/>
              <a:cs typeface="Tahoma" pitchFamily="2"/>
            </a:endParaRPr>
          </a:p>
          <a:p>
            <a:pPr marL="0" lvl="0" indent="0">
              <a:spcBef>
                <a:spcPts val="60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800" dirty="0">
                <a:solidFill>
                  <a:srgbClr val="000000"/>
                </a:solidFill>
                <a:latin typeface="Comic Sans MS" pitchFamily="66" charset="0"/>
                <a:ea typeface="Arial Unicode MS" pitchFamily="2"/>
                <a:cs typeface="Tahoma" pitchFamily="2"/>
              </a:rPr>
              <a:t>		</a:t>
            </a: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MATERIAL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400B7AA7-18CD-494F-844F-F173057E6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930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Els llibres i llibretes van a casa si tenen deures, no cal que portin els de totes les assignatures, només els que toquin aquell dia.</a:t>
            </a:r>
          </a:p>
          <a:p>
            <a:pPr marL="109728" indent="0">
              <a:buNone/>
            </a:pP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S’ha de llegir cada dia i anar estudiant els temes que es van treballant, no deixar-ho per l’últim dia.</a:t>
            </a:r>
          </a:p>
          <a:p>
            <a:pPr marL="109728" indent="0">
              <a:buNone/>
            </a:pPr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Si no tenen deures, cal repassar el que s’ha treballat a classe,  les taules, </a:t>
            </a:r>
            <a:r>
              <a:rPr lang="ca-ES" sz="2800" kern="0" dirty="0" smtClean="0">
                <a:solidFill>
                  <a:srgbClr val="000000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llegir, revisar el </a:t>
            </a:r>
            <a:r>
              <a:rPr lang="ca-ES" sz="28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classroom</a:t>
            </a:r>
            <a:r>
              <a:rPr lang="ca-ES" sz="2800" kern="0" dirty="0" smtClean="0">
                <a:solidFill>
                  <a:srgbClr val="000000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...</a:t>
            </a:r>
          </a:p>
          <a:p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Les notes dels controls són orientatives, ja que la qualificació final no només depèn d’una nota sinó també del treball diari, de l’esforç, de l’actitud...</a:t>
            </a:r>
          </a:p>
          <a:p>
            <a:pPr marL="109728" indent="0">
              <a:buNone/>
            </a:pPr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dirty="0"/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B9A9102A-8F9C-4EFD-AB44-8B8E2562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           DEURES I CONTROLS</a:t>
            </a:r>
          </a:p>
        </p:txBody>
      </p:sp>
      <p:pic>
        <p:nvPicPr>
          <p:cNvPr id="5" name="Picture 2" descr="https://encrypted-tbn1.gstatic.com/images?q=tbn:ANd9GcTQUnd7uA1pwqpEk6DT93JbvVxeZyDwZeZ152rCo2FOg2QVg_70EQ">
            <a:hlinkClick r:id="rId2"/>
            <a:extLst>
              <a:ext uri="{FF2B5EF4-FFF2-40B4-BE49-F238E27FC236}">
                <a16:creationId xmlns:a16="http://schemas.microsoft.com/office/drawing/2014/main" xmlns="" id="{EBEAC03B-A3FB-4284-89BE-FFFA005CB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31" y="274638"/>
            <a:ext cx="1461973" cy="1195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20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2EC9C472-A8F5-4E2B-8D30-F9DB85168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A l’escola NO es pot portar cap tipus d’aparells electrònics, diners, joguines, cromos, vambes de rodes, vambes amb llums...</a:t>
            </a:r>
          </a:p>
          <a:p>
            <a:pPr marL="109728" indent="0">
              <a:buNone/>
            </a:pP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Si es troba algun d’aquests objectes es portarà a direcció i l’hauran de venir a recollir els pares.</a:t>
            </a:r>
          </a:p>
          <a:p>
            <a:pPr marL="109728" indent="0">
              <a:buNone/>
            </a:pP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Aniversaris: </a:t>
            </a:r>
            <a:r>
              <a:rPr lang="ca-ES" sz="3200" dirty="0">
                <a:latin typeface="Calibri"/>
                <a:ea typeface="Calibri"/>
                <a:cs typeface="Calibri"/>
                <a:sym typeface="Calibri"/>
              </a:rPr>
              <a:t>només productes envasats (capsa de galetes). 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No es poden donar les targetes d’invitació dins de la classe.</a:t>
            </a:r>
          </a:p>
          <a:p>
            <a:endParaRPr lang="ca-ES" dirty="0"/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2D869870-3DF8-4A6A-9BAF-4A904D5CE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s-ES" sz="2400" dirty="0"/>
              <a:t/>
            </a:r>
            <a:br>
              <a:rPr lang="es-ES" sz="2400" dirty="0"/>
            </a:b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ANIVERSARIS,</a:t>
            </a:r>
            <a:b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APARELLS ELECTRÒNICS, JOGUINES, DINERS </a:t>
            </a:r>
            <a:endParaRPr lang="ca-ES" sz="28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4EEC5052-D6B8-413C-92C5-2C56231A4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0806"/>
          </a:xfrm>
        </p:spPr>
        <p:txBody>
          <a:bodyPr>
            <a:normAutofit fontScale="70000" lnSpcReduction="20000"/>
          </a:bodyPr>
          <a:lstStyle/>
          <a:p>
            <a:r>
              <a:rPr lang="ca-ES" sz="2900" b="1" u="sng" dirty="0">
                <a:latin typeface="Calibri" panose="020F0502020204030204" pitchFamily="34" charset="0"/>
                <a:cs typeface="Calibri" panose="020F0502020204030204" pitchFamily="34" charset="0"/>
              </a:rPr>
              <a:t>HIGIENE I SALUT:</a:t>
            </a:r>
          </a:p>
          <a:p>
            <a:pPr marL="109728" indent="0">
              <a:buNone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 -  Cal venir net a l’escola.</a:t>
            </a:r>
          </a:p>
          <a:p>
            <a:pPr>
              <a:buFont typeface="Wingdings 2" pitchFamily="18" charset="2"/>
              <a:buNone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No venir a escola quan tingui: febre, diarrea, erupcions contagioses, polls i llémenes.</a:t>
            </a:r>
          </a:p>
          <a:p>
            <a:pPr>
              <a:buFontTx/>
              <a:buChar char="-"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Administració de medicaments amb recepta mèdica i autorització signada.</a:t>
            </a:r>
          </a:p>
          <a:p>
            <a:pPr>
              <a:buFontTx/>
              <a:buChar char="-"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La cobertura mèdica dels alumnes és la mateixa que les famílies.</a:t>
            </a:r>
          </a:p>
          <a:p>
            <a:pPr>
              <a:buFontTx/>
              <a:buChar char="-"/>
            </a:pPr>
            <a:endParaRPr lang="ca-ES" sz="2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Portar dues caixes de mocadors de paper i dos rotlles de paper de cuina.</a:t>
            </a:r>
          </a:p>
          <a:p>
            <a:pPr marL="109728" indent="0">
              <a:buNone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ca-ES" sz="29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Esmorzars:                     </a:t>
            </a:r>
            <a:r>
              <a:rPr lang="ca-ES" sz="29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	Dilluns </a:t>
            </a:r>
            <a:r>
              <a:rPr lang="ca-ES" sz="29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i dimecres entrepà a una </a:t>
            </a:r>
            <a:r>
              <a:rPr lang="ca-ES" sz="2900" b="1" u="sng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carmanyola.</a:t>
            </a:r>
          </a:p>
          <a:p>
            <a:pPr marL="109728" indent="0">
              <a:buNone/>
            </a:pPr>
            <a:r>
              <a:rPr lang="ca-ES" sz="2900" b="1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	</a:t>
            </a:r>
            <a:r>
              <a:rPr lang="ca-ES" sz="2900" b="1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		</a:t>
            </a:r>
            <a:r>
              <a:rPr lang="ca-ES" sz="29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Dimarts </a:t>
            </a:r>
            <a:r>
              <a:rPr lang="ca-ES" sz="29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i dijous fruita. </a:t>
            </a:r>
          </a:p>
          <a:p>
            <a:pPr marL="109728" indent="0">
              <a:buNone/>
            </a:pPr>
            <a:r>
              <a:rPr lang="ca-ES" sz="29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			Divendres </a:t>
            </a:r>
            <a:r>
              <a:rPr lang="ca-ES" sz="29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lliure.</a:t>
            </a:r>
          </a:p>
          <a:p>
            <a:endParaRPr lang="ca-ES" dirty="0"/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70F9BA95-E5FC-4A75-A20C-F4BEC8F47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HÀBITS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1 Imagen">
            <a:extLst>
              <a:ext uri="{FF2B5EF4-FFF2-40B4-BE49-F238E27FC236}">
                <a16:creationId xmlns:a16="http://schemas.microsoft.com/office/drawing/2014/main" xmlns="" id="{44C8FADB-B07B-4B2E-93E4-528D1123A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5866"/>
            <a:ext cx="2167592" cy="145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33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39960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buSzPts val="1510"/>
              <a:buFont typeface="Calibri"/>
              <a:buChar char="-"/>
            </a:pPr>
            <a:r>
              <a:rPr lang="ca-ES" sz="2400" dirty="0">
                <a:latin typeface="Calibri"/>
                <a:ea typeface="Calibri"/>
                <a:cs typeface="Calibri"/>
                <a:sym typeface="Calibri"/>
              </a:rPr>
              <a:t>Portar una </a:t>
            </a:r>
            <a:r>
              <a:rPr lang="ca-ES" sz="2400" b="1" dirty="0">
                <a:latin typeface="Calibri"/>
                <a:ea typeface="Calibri"/>
                <a:cs typeface="Calibri"/>
                <a:sym typeface="Calibri"/>
              </a:rPr>
              <a:t>ampolla d’aigua</a:t>
            </a:r>
            <a:r>
              <a:rPr lang="ca-ES" sz="2400" dirty="0">
                <a:latin typeface="Calibri"/>
                <a:ea typeface="Calibri"/>
                <a:cs typeface="Calibri"/>
                <a:sym typeface="Calibri"/>
              </a:rPr>
              <a:t>, recomanem</a:t>
            </a:r>
            <a:r>
              <a:rPr lang="ca-ES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2400" dirty="0">
                <a:latin typeface="Calibri"/>
                <a:ea typeface="Calibri"/>
                <a:cs typeface="Calibri"/>
                <a:sym typeface="Calibri"/>
              </a:rPr>
              <a:t>que l’ampolla sigui reutilitzable (no vidre). Important, que estigui marcada.</a:t>
            </a:r>
            <a:endParaRPr lang="ca-ES" sz="2400" dirty="0"/>
          </a:p>
          <a:p>
            <a:pPr lvl="0" indent="-160172">
              <a:lnSpc>
                <a:spcPct val="90000"/>
              </a:lnSpc>
              <a:buSzPts val="1510"/>
              <a:buNone/>
            </a:pPr>
            <a:endParaRPr lang="ca-ES" sz="24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buFontTx/>
              <a:buChar char="-"/>
            </a:pP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400" b="1" u="sng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NORMES:</a:t>
            </a:r>
          </a:p>
          <a:p>
            <a:pPr marL="109728" indent="0">
              <a:buNone/>
            </a:pPr>
            <a:endParaRPr lang="ca-ES" sz="2400" b="1" u="sng" kern="0" dirty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ca-ES" sz="24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-</a:t>
            </a:r>
            <a:r>
              <a:rPr lang="ca-ES" sz="24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</a:t>
            </a:r>
            <a:r>
              <a:rPr lang="ca-ES" sz="24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És </a:t>
            </a:r>
            <a:r>
              <a:rPr lang="ca-ES" sz="24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important el seu compliment per tal d’aprendre a viure en societat. Estan escrites a l’agenda.</a:t>
            </a:r>
          </a:p>
          <a:p>
            <a:endParaRPr lang="ca-E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AUTONOMIA:</a:t>
            </a:r>
          </a:p>
          <a:p>
            <a:pPr marL="109728" indent="0">
              <a:buNone/>
            </a:pPr>
            <a:endParaRPr lang="ca-E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ca-ES" sz="2400" dirty="0">
                <a:latin typeface="Calibri" panose="020F0502020204030204" pitchFamily="34" charset="0"/>
                <a:cs typeface="Calibri" panose="020F0502020204030204" pitchFamily="34" charset="0"/>
              </a:rPr>
              <a:t>Preparar-se ells mateixos la motxilla.</a:t>
            </a:r>
          </a:p>
          <a:p>
            <a:pPr>
              <a:buFontTx/>
              <a:buChar char="-"/>
            </a:pPr>
            <a:r>
              <a:rPr lang="ca-ES" sz="2400" dirty="0">
                <a:latin typeface="Calibri" panose="020F0502020204030204" pitchFamily="34" charset="0"/>
                <a:cs typeface="Calibri" panose="020F0502020204030204" pitchFamily="34" charset="0"/>
              </a:rPr>
              <a:t>Revisar diàriament l’agenda per fer les feines.</a:t>
            </a:r>
          </a:p>
          <a:p>
            <a:pPr marL="109728" indent="0">
              <a:buNone/>
            </a:pPr>
            <a:endParaRPr lang="ca-ES" dirty="0"/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xmlns="" id="{70F9BA95-E5FC-4A75-A20C-F4BEC8F479B9}"/>
              </a:ext>
            </a:extLst>
          </p:cNvPr>
          <p:cNvSpPr txBox="1">
            <a:spLocks/>
          </p:cNvSpPr>
          <p:nvPr/>
        </p:nvSpPr>
        <p:spPr>
          <a:xfrm>
            <a:off x="539552" y="332656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mtClean="0">
                <a:latin typeface="Calibri" panose="020F0502020204030204" pitchFamily="34" charset="0"/>
                <a:cs typeface="Calibri" panose="020F0502020204030204" pitchFamily="34" charset="0"/>
              </a:rPr>
              <a:t>HÀBITS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99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79208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BIBLIOTECA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type="subTitle" idx="1"/>
          </p:nvPr>
        </p:nvSpPr>
        <p:spPr>
          <a:xfrm>
            <a:off x="755576" y="1124744"/>
            <a:ext cx="7016824" cy="451405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 haurà una biblioteca en préstec d’aula</a:t>
            </a:r>
            <a:r>
              <a:rPr lang="ca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endParaRPr lang="ca-E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a-ES" sz="2800" spc="-1" dirty="0">
                <a:solidFill>
                  <a:srgbClr val="000000"/>
                </a:solidFill>
                <a:latin typeface="Calibri"/>
              </a:rPr>
              <a:t>Aquest curs intentarem reprendre el servei de biblioteca escolar.</a:t>
            </a:r>
            <a:endParaRPr lang="ca-ES" sz="2800" spc="-1" dirty="0">
              <a:latin typeface="Arial"/>
            </a:endParaRPr>
          </a:p>
          <a:p>
            <a:pPr algn="l"/>
            <a:endParaRPr lang="ca-E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S’han d’acostumar a utilitzar les biblioteques que tenen al seu abast (Pompeu Fabra, Antoni Comas...).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a-ES" dirty="0">
              <a:solidFill>
                <a:schemeClr val="tx1"/>
              </a:solidFill>
            </a:endParaRPr>
          </a:p>
        </p:txBody>
      </p:sp>
      <p:pic>
        <p:nvPicPr>
          <p:cNvPr id="4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68960"/>
            <a:ext cx="1677987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Recordem que els llibres són una eina d’ajuda, una eina més de treball. No l’única.</a:t>
            </a:r>
          </a:p>
          <a:p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ca-E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MATEMÀTIQUES I LLENGÜES:</a:t>
            </a:r>
          </a:p>
          <a:p>
            <a:pPr marL="109728" indent="0">
              <a:buNone/>
            </a:pP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A les àrees de matemàtiques, català i anglès es farà 1 sessió de GRUPS INTERACTIUS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Tant a </a:t>
            </a:r>
            <a:r>
              <a:rPr lang="ca-ES" b="1" dirty="0">
                <a:latin typeface="Calibri" panose="020F0502020204030204" pitchFamily="34" charset="0"/>
                <a:cs typeface="Calibri" panose="020F0502020204030204" pitchFamily="34" charset="0"/>
              </a:rPr>
              <a:t>català com a castellà 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es treballa a partir de tipologies textuals. </a:t>
            </a: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ÀMBITS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88755"/>
            <a:ext cx="1871662" cy="102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8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ca-ES" dirty="0"/>
          </a:p>
          <a:p>
            <a:pPr marL="109728" indent="0">
              <a:buNone/>
            </a:pPr>
            <a:r>
              <a:rPr lang="ca-E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MEDI NATURAL I SOCIAL:</a:t>
            </a:r>
          </a:p>
          <a:p>
            <a:pPr marL="109728" indent="0">
              <a:buNone/>
            </a:pPr>
            <a:endParaRPr lang="ca-ES" sz="32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Medi natural: </a:t>
            </a: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projecte Ciències 6.12.</a:t>
            </a:r>
          </a:p>
          <a:p>
            <a:pPr marL="109728" indent="0">
              <a:buNone/>
            </a:pP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Medi Social: </a:t>
            </a: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temes de proximitat.</a:t>
            </a:r>
          </a:p>
          <a:p>
            <a:pPr marL="109728" indent="0">
              <a:buNone/>
            </a:pPr>
            <a:endParaRPr lang="ca-ES" dirty="0"/>
          </a:p>
          <a:p>
            <a:endParaRPr lang="ca-ES" dirty="0"/>
          </a:p>
        </p:txBody>
      </p:sp>
      <p:pic>
        <p:nvPicPr>
          <p:cNvPr id="5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13118"/>
            <a:ext cx="853008" cy="120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Título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mtClean="0">
                <a:latin typeface="Calibri" panose="020F0502020204030204" pitchFamily="34" charset="0"/>
                <a:cs typeface="Calibri" panose="020F0502020204030204" pitchFamily="34" charset="0"/>
              </a:rPr>
              <a:t>ÀMBITS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48" y="3140968"/>
            <a:ext cx="3322693" cy="332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DIRECTOR:  Sergi Luque</a:t>
            </a:r>
          </a:p>
          <a:p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CAP D’ESTUDIS: Jordana Garcia</a:t>
            </a:r>
          </a:p>
          <a:p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SECRETÀRIA: Carme Jarque</a:t>
            </a:r>
          </a:p>
          <a:p>
            <a:pPr marL="109728" indent="0">
              <a:buNone/>
            </a:pPr>
            <a:endParaRPr lang="ca-ES" dirty="0">
              <a:latin typeface="+mj-lt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EQUIP DIRECTIU: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DD6B7DC9-706A-4F48-A36A-510E00932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611968"/>
          </a:xfrm>
        </p:spPr>
        <p:txBody>
          <a:bodyPr>
            <a:normAutofit fontScale="92500" lnSpcReduction="10000"/>
          </a:bodyPr>
          <a:lstStyle/>
          <a:p>
            <a:r>
              <a:rPr lang="ca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TALLERS: 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 informàtica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, taller artístic i lineal.</a:t>
            </a:r>
          </a:p>
          <a:p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b="1" u="sng" dirty="0">
                <a:latin typeface="Calibri" panose="020F0502020204030204" pitchFamily="34" charset="0"/>
                <a:cs typeface="Calibri" panose="020F0502020204030204" pitchFamily="34" charset="0"/>
              </a:rPr>
              <a:t>EDUCACIÓ EN VALORS/ CULTURA RELIGIOSA:</a:t>
            </a:r>
            <a:r>
              <a:rPr lang="ca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àmbit avaluable + acció </a:t>
            </a:r>
            <a:r>
              <a:rPr lang="ca-ES" dirty="0" err="1">
                <a:latin typeface="Calibri" panose="020F0502020204030204" pitchFamily="34" charset="0"/>
                <a:cs typeface="Calibri" panose="020F0502020204030204" pitchFamily="34" charset="0"/>
              </a:rPr>
              <a:t>tutorial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 (individual i col·lectiva ).</a:t>
            </a:r>
          </a:p>
          <a:p>
            <a:pPr marL="109728" indent="0">
              <a:buNone/>
            </a:pP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b="1" u="sng" dirty="0">
                <a:latin typeface="Calibri" panose="020F0502020204030204" pitchFamily="34" charset="0"/>
                <a:cs typeface="Calibri" panose="020F0502020204030204" pitchFamily="34" charset="0"/>
              </a:rPr>
              <a:t>EDUCACIÓ FÍSICA: </a:t>
            </a:r>
          </a:p>
          <a:p>
            <a:pPr algn="just">
              <a:spcBef>
                <a:spcPts val="600"/>
              </a:spcBef>
              <a:buClr>
                <a:srgbClr val="94C600"/>
              </a:buClr>
              <a:buSzPct val="76000"/>
              <a:buFont typeface="Comic Sans MS" pitchFamily="66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8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</a:t>
            </a:r>
            <a:r>
              <a:rPr lang="ca-ES" sz="2800" kern="0" dirty="0" err="1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Equipació</a:t>
            </a:r>
            <a:r>
              <a:rPr lang="ca-ES" sz="28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adient per fer l’àrea.</a:t>
            </a:r>
          </a:p>
          <a:p>
            <a:pPr lvl="0" algn="just">
              <a:lnSpc>
                <a:spcPct val="90000"/>
              </a:lnSpc>
              <a:spcBef>
                <a:spcPts val="600"/>
              </a:spcBef>
              <a:buClr>
                <a:srgbClr val="94C600"/>
              </a:buClr>
              <a:buSzPts val="1968"/>
              <a:buFont typeface="Comic Sans MS"/>
              <a:buChar char="-"/>
            </a:pPr>
            <a:r>
              <a:rPr lang="ca-ES" sz="28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</a:t>
            </a:r>
            <a:r>
              <a:rPr lang="ca-ES" sz="3000" dirty="0" smtClean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Roba de recanvi i tovallola</a:t>
            </a:r>
            <a:r>
              <a:rPr lang="ca-ES" sz="3600" dirty="0" smtClean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2800" dirty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ca-ES" sz="1900" dirty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A la tercera falta, </a:t>
            </a:r>
          </a:p>
          <a:p>
            <a:pPr marL="109728" lvl="0" indent="0" algn="just">
              <a:lnSpc>
                <a:spcPct val="90000"/>
              </a:lnSpc>
              <a:spcBef>
                <a:spcPts val="600"/>
              </a:spcBef>
              <a:buClr>
                <a:srgbClr val="94C600"/>
              </a:buClr>
              <a:buSzPts val="1968"/>
              <a:buNone/>
            </a:pPr>
            <a:r>
              <a:rPr lang="ca-ES" sz="1900" dirty="0">
                <a:solidFill>
                  <a:srgbClr val="3E3D2D"/>
                </a:solidFill>
                <a:latin typeface="Calibri"/>
                <a:sym typeface="Calibri"/>
              </a:rPr>
              <a:t>      no farà la pràctica).</a:t>
            </a:r>
            <a:endParaRPr lang="ca-ES" sz="1900" dirty="0"/>
          </a:p>
          <a:p>
            <a:pPr algn="just">
              <a:spcBef>
                <a:spcPts val="600"/>
              </a:spcBef>
              <a:buClr>
                <a:srgbClr val="94C600"/>
              </a:buClr>
              <a:buSzPct val="76000"/>
              <a:buFont typeface="Comic Sans MS" pitchFamily="66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8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</a:t>
            </a:r>
            <a:r>
              <a:rPr lang="ca-ES" sz="28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Problemes físics puntuals, nota a l’agenda.</a:t>
            </a:r>
          </a:p>
          <a:p>
            <a:pPr algn="just">
              <a:spcBef>
                <a:spcPts val="600"/>
              </a:spcBef>
              <a:buClr>
                <a:srgbClr val="94C600"/>
              </a:buClr>
              <a:buSzPct val="76000"/>
              <a:buFont typeface="Comic Sans MS" pitchFamily="66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8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Problemes físics greus, cal certificat mèdic.</a:t>
            </a:r>
            <a:endParaRPr lang="ca-ES" altLang="es-ES" dirty="0">
              <a:latin typeface="Calibri" panose="020F0502020204030204" pitchFamily="34" charset="0"/>
              <a:ea typeface="MS Gothic" panose="020B0609070205080204" pitchFamily="49" charset="-128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ca-ES" dirty="0">
              <a:latin typeface="+mj-lt"/>
            </a:endParaRPr>
          </a:p>
          <a:p>
            <a:endParaRPr lang="ca-ES" dirty="0"/>
          </a:p>
          <a:p>
            <a:endParaRPr lang="ca-ES" dirty="0"/>
          </a:p>
        </p:txBody>
      </p:sp>
      <p:pic>
        <p:nvPicPr>
          <p:cNvPr id="4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287" y="4077072"/>
            <a:ext cx="1152475" cy="1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 Título"/>
          <p:cNvSpPr>
            <a:spLocks noGrp="1"/>
          </p:cNvSpPr>
          <p:nvPr>
            <p:ph type="title"/>
          </p:nvPr>
        </p:nvSpPr>
        <p:spPr>
          <a:xfrm>
            <a:off x="611560" y="269776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ÀMBITS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04581"/>
            <a:ext cx="946448" cy="107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5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395943"/>
          </a:xfrm>
        </p:spPr>
        <p:txBody>
          <a:bodyPr>
            <a:normAutofit/>
          </a:bodyPr>
          <a:lstStyle/>
          <a:p>
            <a:r>
              <a:rPr lang="ca-ES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MÚSICA:</a:t>
            </a:r>
            <a:r>
              <a:rPr lang="ca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Projecte CANTÀNIA</a:t>
            </a:r>
            <a:r>
              <a:rPr lang="ca-ES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ca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ca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PROJECTES:</a:t>
            </a:r>
            <a:r>
              <a:rPr lang="ca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treballarem dins l’horari una tarda a la setmana. Projecte CUEME</a:t>
            </a:r>
            <a:r>
              <a:rPr lang="ca-ES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  <a:p>
            <a:pPr marL="109728" indent="0">
              <a:buNone/>
            </a:pPr>
            <a:endParaRPr lang="ca-ES" b="1" u="sng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TEMA DE L’ANY:</a:t>
            </a:r>
            <a:r>
              <a:rPr lang="ca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La convivència</a:t>
            </a:r>
          </a:p>
          <a:p>
            <a:pPr marL="109728" indent="0">
              <a:buNone/>
            </a:pPr>
            <a:endParaRPr lang="ca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PROJECTE NOM DE LA CLASSE: 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Pendent del que esculli el grup classe.</a:t>
            </a:r>
            <a:endParaRPr lang="ca-ES" dirty="0"/>
          </a:p>
        </p:txBody>
      </p:sp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611560" y="269776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ÀMBITS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02FF3334-A537-486E-B2C7-371247D56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184482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a-ES" b="1" dirty="0">
                <a:latin typeface="Calibri" panose="020F0502020204030204" pitchFamily="34" charset="0"/>
                <a:cs typeface="Calibri" panose="020F0502020204030204" pitchFamily="34" charset="0"/>
              </a:rPr>
              <a:t>GRUPS INTERACTIUS: 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quatre grups i quatre activitats diferents amb un mínim de dos mestres a l’aula. (VOLUNTARIAT)</a:t>
            </a:r>
          </a:p>
          <a:p>
            <a:pPr marL="109728" indent="0">
              <a:buNone/>
            </a:pP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b="1" dirty="0">
                <a:latin typeface="Calibri" panose="020F0502020204030204" pitchFamily="34" charset="0"/>
                <a:cs typeface="Calibri" panose="020F0502020204030204" pitchFamily="34" charset="0"/>
              </a:rPr>
              <a:t>TERTÚLIES LITERÀRIES DIALÒGIQUES: 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Lectura de clàssics universals. </a:t>
            </a:r>
            <a:endParaRPr lang="ca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SzPts val="1836"/>
              <a:buChar char="🞂"/>
            </a:pPr>
            <a:r>
              <a:rPr lang="ca-ES" b="1" dirty="0">
                <a:latin typeface="Calibri"/>
                <a:ea typeface="Calibri"/>
                <a:cs typeface="Calibri"/>
                <a:sym typeface="Calibri"/>
              </a:rPr>
              <a:t>VOLUNTARIAT: </a:t>
            </a:r>
            <a:r>
              <a:rPr lang="ca-ES" dirty="0">
                <a:latin typeface="Calibri"/>
                <a:ea typeface="Calibri"/>
                <a:cs typeface="Calibri"/>
                <a:sym typeface="Calibri"/>
              </a:rPr>
              <a:t>borsa de voluntaris per grups interactius i sortides. </a:t>
            </a:r>
          </a:p>
          <a:p>
            <a:pPr lvl="0" algn="ctr">
              <a:buSzPts val="1836"/>
              <a:buChar char="🞂"/>
            </a:pPr>
            <a:r>
              <a:rPr lang="ca-ES" b="1" dirty="0">
                <a:solidFill>
                  <a:srgbClr val="FF0000"/>
                </a:solidFill>
                <a:latin typeface="Calibri"/>
                <a:sym typeface="Calibri"/>
              </a:rPr>
              <a:t>* A partir d’octubre us informarem respecte a l’organització de voluntaris.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xmlns="" id="{CC044D41-AE15-4BE9-B7E9-DAB7321B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COMUNITAT D’APRENENTATGE     (Actuacions educatives d’èxit)</a:t>
            </a:r>
          </a:p>
        </p:txBody>
      </p:sp>
    </p:spTree>
    <p:extLst>
      <p:ext uri="{BB962C8B-B14F-4D97-AF65-F5344CB8AC3E}">
        <p14:creationId xmlns:p14="http://schemas.microsoft.com/office/powerpoint/2010/main" val="31212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a-ES" dirty="0">
                <a:solidFill>
                  <a:schemeClr val="accent6"/>
                </a:solidFill>
              </a:rPr>
              <a:t>Tornarem a activar les comissions aquest any.</a:t>
            </a:r>
          </a:p>
          <a:p>
            <a:endParaRPr lang="ca-ES" dirty="0"/>
          </a:p>
          <a:p>
            <a:r>
              <a:rPr lang="ca-ES" dirty="0"/>
              <a:t>Comunitat educativa</a:t>
            </a:r>
          </a:p>
          <a:p>
            <a:r>
              <a:rPr lang="ca-ES" dirty="0"/>
              <a:t>Infraestructures</a:t>
            </a:r>
          </a:p>
          <a:p>
            <a:r>
              <a:rPr lang="ca-ES" dirty="0"/>
              <a:t>Aprenentatges</a:t>
            </a:r>
          </a:p>
          <a:p>
            <a:r>
              <a:rPr lang="ca-ES" dirty="0"/>
              <a:t>Convivència</a:t>
            </a:r>
          </a:p>
          <a:p>
            <a:r>
              <a:rPr lang="ca-ES" dirty="0"/>
              <a:t>Comissió gestora</a:t>
            </a:r>
          </a:p>
          <a:p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a-ES" dirty="0"/>
              <a:t>COMISSIONS ESCOLA</a:t>
            </a:r>
          </a:p>
        </p:txBody>
      </p:sp>
    </p:spTree>
    <p:extLst>
      <p:ext uri="{BB962C8B-B14F-4D97-AF65-F5344CB8AC3E}">
        <p14:creationId xmlns:p14="http://schemas.microsoft.com/office/powerpoint/2010/main" val="21126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7504" y="1268760"/>
            <a:ext cx="8748464" cy="4968552"/>
          </a:xfrm>
        </p:spPr>
        <p:txBody>
          <a:bodyPr>
            <a:normAutofit lnSpcReduction="10000"/>
          </a:bodyPr>
          <a:lstStyle/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ca-E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a-ES" sz="2600" b="1" dirty="0">
                <a:latin typeface="Calibri" panose="020F0502020204030204" pitchFamily="34" charset="0"/>
                <a:cs typeface="Calibri" panose="020F0502020204030204" pitchFamily="34" charset="0"/>
              </a:rPr>
              <a:t>EL PAGAMENT ES FARÀ A TRAVÉS DEL</a:t>
            </a: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a-E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TPV. ES </a:t>
            </a:r>
            <a:r>
              <a:rPr lang="ca-ES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FARÀ</a:t>
            </a:r>
            <a:r>
              <a:rPr lang="ca-E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SORTIDA </a:t>
            </a:r>
            <a:r>
              <a:rPr lang="ca-ES" sz="2600" b="1" dirty="0">
                <a:latin typeface="Calibri" panose="020F0502020204030204" pitchFamily="34" charset="0"/>
                <a:cs typeface="Calibri" panose="020F0502020204030204" pitchFamily="34" charset="0"/>
              </a:rPr>
              <a:t>PER SORTIDA</a:t>
            </a:r>
            <a:r>
              <a:rPr lang="ca-ES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a-ES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600" b="1" dirty="0">
                <a:latin typeface="Calibri" panose="020F0502020204030204" pitchFamily="34" charset="0"/>
                <a:cs typeface="Calibri" panose="020F0502020204030204" pitchFamily="34" charset="0"/>
              </a:rPr>
              <a:t>EL TPV ES </a:t>
            </a:r>
            <a:endParaRPr lang="ca-ES" sz="2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a-ES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TANCARÀ 4 DIES ABANS </a:t>
            </a:r>
            <a:r>
              <a:rPr lang="ca-ES" sz="2600" b="1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endParaRPr lang="ca-ES" sz="2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a-ES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CADA </a:t>
            </a:r>
            <a:r>
              <a:rPr lang="ca-ES" sz="2600" b="1" dirty="0">
                <a:latin typeface="Calibri" panose="020F0502020204030204" pitchFamily="34" charset="0"/>
                <a:cs typeface="Calibri" panose="020F0502020204030204" pitchFamily="34" charset="0"/>
              </a:rPr>
              <a:t>SORTIDA. </a:t>
            </a:r>
            <a:endParaRPr lang="ca-ES" sz="2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a-ES" sz="2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ca-ES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 </a:t>
            </a:r>
            <a:r>
              <a:rPr lang="ca-ES" sz="2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TANCAT </a:t>
            </a:r>
            <a:r>
              <a:rPr lang="ca-ES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ca-ES" sz="2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S’ADMETRÀ</a:t>
            </a: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a-ES" sz="2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 </a:t>
            </a:r>
            <a:r>
              <a:rPr lang="ca-ES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PAGAMENT.</a:t>
            </a: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ca-ES" sz="1800" b="1" dirty="0">
              <a:solidFill>
                <a:srgbClr val="FF0000"/>
              </a:solidFill>
              <a:highlight>
                <a:srgbClr val="D3D3D3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ca-ES" sz="1800" b="1" dirty="0">
              <a:solidFill>
                <a:srgbClr val="FF0000"/>
              </a:solidFill>
              <a:highlight>
                <a:srgbClr val="D3D3D3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es-ES_tradnl" sz="1800" dirty="0">
              <a:solidFill>
                <a:srgbClr val="FF0000"/>
              </a:solidFill>
              <a:highlight>
                <a:srgbClr val="D3D3D3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SORTIDES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8" t="30199" r="31111" b="6889"/>
          <a:stretch/>
        </p:blipFill>
        <p:spPr bwMode="auto">
          <a:xfrm>
            <a:off x="5652120" y="1196752"/>
            <a:ext cx="3261756" cy="539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8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ca-ES" altLang="es-ES" sz="3000" dirty="0"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La roba, les motxilles i les carmanyoles han d’anar marcades amb el nom i curs</a:t>
            </a:r>
            <a:r>
              <a:rPr lang="ca-ES" altLang="es-ES" sz="3000" dirty="0" smtClean="0"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.</a:t>
            </a:r>
          </a:p>
          <a:p>
            <a:endParaRPr lang="ca-ES" altLang="es-ES" sz="3000" dirty="0">
              <a:latin typeface="Calibri" panose="020F0502020204030204" pitchFamily="34" charset="0"/>
              <a:ea typeface="MS Gothic" panose="020B0609070205080204" pitchFamily="49" charset="-128"/>
              <a:cs typeface="Calibri" panose="020F0502020204030204" pitchFamily="34" charset="0"/>
            </a:endParaRPr>
          </a:p>
          <a:p>
            <a:pPr lvl="0"/>
            <a:r>
              <a:rPr lang="ca-ES" sz="3000" dirty="0">
                <a:latin typeface="Calibri"/>
                <a:ea typeface="Calibri"/>
                <a:cs typeface="Calibri"/>
                <a:sym typeface="Calibri"/>
              </a:rPr>
              <a:t>Portar una </a:t>
            </a:r>
            <a:r>
              <a:rPr lang="ca-ES" sz="3000" b="1" dirty="0">
                <a:latin typeface="Calibri"/>
                <a:ea typeface="Calibri"/>
                <a:cs typeface="Calibri"/>
                <a:sym typeface="Calibri"/>
              </a:rPr>
              <a:t>ampolla d’aigua</a:t>
            </a:r>
            <a:r>
              <a:rPr lang="ca-ES" sz="3000" dirty="0">
                <a:latin typeface="Calibri"/>
                <a:ea typeface="Calibri"/>
                <a:cs typeface="Calibri"/>
                <a:sym typeface="Calibri"/>
              </a:rPr>
              <a:t>, recomanem que l’ampolla sigui reutilitzable (no vidre). Important, que estigui </a:t>
            </a:r>
            <a:r>
              <a:rPr lang="ca-ES" sz="3000" dirty="0" smtClean="0">
                <a:latin typeface="Calibri"/>
                <a:ea typeface="Calibri"/>
                <a:cs typeface="Calibri"/>
                <a:sym typeface="Calibri"/>
              </a:rPr>
              <a:t>marcada</a:t>
            </a:r>
            <a:r>
              <a:rPr lang="es-ES" altLang="es-ES" sz="3000" dirty="0" smtClean="0"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 amb el </a:t>
            </a:r>
            <a:r>
              <a:rPr lang="es-ES" altLang="es-ES" sz="3000" dirty="0" err="1" smtClean="0"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nom</a:t>
            </a:r>
            <a:r>
              <a:rPr lang="es-ES" altLang="es-ES" sz="3000" dirty="0" smtClean="0"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 i </a:t>
            </a:r>
            <a:r>
              <a:rPr lang="es-ES" altLang="es-ES" sz="3000" dirty="0" err="1" smtClean="0"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curs</a:t>
            </a:r>
            <a:r>
              <a:rPr lang="es-ES" altLang="es-ES" sz="3000" dirty="0" smtClean="0"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. </a:t>
            </a:r>
            <a:endParaRPr lang="ca-ES" altLang="es-ES" sz="3000" dirty="0">
              <a:latin typeface="Calibri" panose="020F0502020204030204" pitchFamily="34" charset="0"/>
              <a:ea typeface="MS Gothic" panose="020B0609070205080204" pitchFamily="49" charset="-128"/>
              <a:cs typeface="Calibri" panose="020F0502020204030204" pitchFamily="34" charset="0"/>
            </a:endParaRPr>
          </a:p>
          <a:p>
            <a:endParaRPr lang="ca-ES" altLang="es-ES" sz="3000" dirty="0">
              <a:latin typeface="Calibri" panose="020F0502020204030204" pitchFamily="34" charset="0"/>
              <a:ea typeface="MS Gothic" panose="020B0609070205080204" pitchFamily="49" charset="-128"/>
              <a:cs typeface="Calibri" panose="020F0502020204030204" pitchFamily="34" charset="0"/>
            </a:endParaRPr>
          </a:p>
          <a:p>
            <a:r>
              <a:rPr lang="ca-ES" altLang="es-ES" sz="3000" dirty="0"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Els abrics, jaquetes, jerseis i bates marcats i amb betes per poder-los penjar.</a:t>
            </a:r>
          </a:p>
          <a:p>
            <a:pPr marL="109728" indent="0">
              <a:buNone/>
            </a:pPr>
            <a:endParaRPr lang="ca-ES" altLang="es-ES" dirty="0">
              <a:latin typeface="+mj-lt"/>
              <a:ea typeface="MS Gothic" panose="020B0609070205080204" pitchFamily="49" charset="-128"/>
            </a:endParaRPr>
          </a:p>
          <a:p>
            <a:endParaRPr lang="ca-ES" altLang="es-ES" dirty="0">
              <a:latin typeface="+mj-lt"/>
              <a:ea typeface="MS Gothic" panose="020B0609070205080204" pitchFamily="49" charset="-128"/>
            </a:endParaRPr>
          </a:p>
          <a:p>
            <a:pPr marL="109728" indent="0">
              <a:buNone/>
            </a:pPr>
            <a:endParaRPr lang="ca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ALTRES</a:t>
            </a:r>
          </a:p>
        </p:txBody>
      </p:sp>
    </p:spTree>
    <p:extLst>
      <p:ext uri="{BB962C8B-B14F-4D97-AF65-F5344CB8AC3E}">
        <p14:creationId xmlns:p14="http://schemas.microsoft.com/office/powerpoint/2010/main" val="18925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Telèfon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de l ’ AMPA</a:t>
            </a: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r>
              <a:rPr lang="es-ES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616882779</a:t>
            </a:r>
          </a:p>
          <a:p>
            <a:pPr marL="109728" indent="0" algn="ctr">
              <a:buNone/>
            </a:pPr>
            <a:endParaRPr lang="es-ES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És important que el tingueu gravat a la vostra agenda per tal de poder rebre informació. </a:t>
            </a:r>
          </a:p>
          <a:p>
            <a:pPr marL="109728" indent="0">
              <a:buNone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Hi ha un pare/mare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delegat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AMPA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s://lh3.googleusercontent.com/HWoD9pPKawj9gtLwB8k9cLP_LO9reHfNhUHcmjs8nEzWkUJgnHpwJmYRb4emjFANZlLD2unM2mZUVLVgwKMoNoYHTRQUH0VF78Xbyz3vAd7Xk4GqxRJ2-sHYJWeHzYily88snTc=s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400040" cy="34651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99592" y="1481328"/>
            <a:ext cx="8244408" cy="5116024"/>
          </a:xfrm>
        </p:spPr>
        <p:txBody>
          <a:bodyPr/>
          <a:lstStyle/>
          <a:p>
            <a:pPr marL="109728" indent="0">
              <a:buNone/>
            </a:pPr>
            <a:r>
              <a:rPr lang="es-ES" sz="2800" b="1" dirty="0" smtClean="0">
                <a:latin typeface="Calibri" panose="020F0502020204030204" pitchFamily="34" charset="0"/>
              </a:rPr>
              <a:t>          GRÀCIES </a:t>
            </a:r>
            <a:r>
              <a:rPr lang="es-ES" sz="2800" b="1" dirty="0">
                <a:latin typeface="Calibri" panose="020F0502020204030204" pitchFamily="34" charset="0"/>
              </a:rPr>
              <a:t>PER LA VOSTRA </a:t>
            </a:r>
            <a:r>
              <a:rPr lang="es-ES" sz="2800" b="1" dirty="0" smtClean="0">
                <a:latin typeface="Calibri" panose="020F0502020204030204" pitchFamily="34" charset="0"/>
              </a:rPr>
              <a:t>ATENCIÓ.  </a:t>
            </a:r>
          </a:p>
          <a:p>
            <a:pPr marL="109728" indent="0" algn="ctr">
              <a:buNone/>
            </a:pPr>
            <a:endParaRPr lang="es-ES" sz="800" b="1" dirty="0" smtClean="0"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latin typeface="Eras Bold ITC" panose="020B0907030504020204" pitchFamily="34" charset="0"/>
              </a:rPr>
              <a:t>               EQUIP DE CICLE</a:t>
            </a:r>
            <a:r>
              <a:rPr lang="es-ES" sz="2400" dirty="0">
                <a:solidFill>
                  <a:schemeClr val="bg1">
                    <a:lumMod val="85000"/>
                  </a:schemeClr>
                </a:solidFill>
                <a:latin typeface="Eras Bold ITC" panose="020B0907030504020204" pitchFamily="34" charset="0"/>
              </a:rPr>
              <a:t>  </a:t>
            </a:r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latin typeface="Eras Bold ITC" panose="020B0907030504020204" pitchFamily="34" charset="0"/>
              </a:rPr>
              <a:t>SUPERIOR</a:t>
            </a:r>
          </a:p>
          <a:p>
            <a:pPr marL="109728" indent="0" algn="ctr">
              <a:buNone/>
            </a:pPr>
            <a:endParaRPr lang="es-ES" sz="2400" dirty="0">
              <a:latin typeface="Eras Bold ITC" panose="020B0907030504020204" pitchFamily="34" charset="0"/>
            </a:endParaRPr>
          </a:p>
          <a:p>
            <a:pPr marL="109728" indent="0" algn="ctr">
              <a:buNone/>
            </a:pPr>
            <a:endParaRPr lang="es-ES" sz="2400" dirty="0" smtClean="0">
              <a:latin typeface="Eras Bold ITC" panose="020B0907030504020204" pitchFamily="34" charset="0"/>
            </a:endParaRPr>
          </a:p>
          <a:p>
            <a:pPr marL="109728" indent="0" algn="ctr">
              <a:buNone/>
            </a:pPr>
            <a:endParaRPr lang="es-ES" sz="2400" dirty="0">
              <a:latin typeface="Eras Bold ITC" panose="020B0907030504020204" pitchFamily="34" charset="0"/>
            </a:endParaRPr>
          </a:p>
          <a:p>
            <a:pPr marL="109728" indent="0" algn="ctr">
              <a:buNone/>
            </a:pPr>
            <a:endParaRPr lang="es-ES" sz="2400" dirty="0" smtClean="0">
              <a:latin typeface="Eras Bold ITC" panose="020B0907030504020204" pitchFamily="34" charset="0"/>
            </a:endParaRPr>
          </a:p>
          <a:p>
            <a:pPr marL="109728" indent="0" algn="ctr">
              <a:buNone/>
            </a:pPr>
            <a:endParaRPr lang="es-ES" sz="2400" dirty="0" smtClean="0">
              <a:latin typeface="Eras Bold ITC" panose="020B0907030504020204" pitchFamily="34" charset="0"/>
            </a:endParaRPr>
          </a:p>
          <a:p>
            <a:pPr marL="109728" indent="0" algn="ctr">
              <a:buNone/>
            </a:pPr>
            <a:endParaRPr lang="es-ES" sz="2400" dirty="0" smtClean="0">
              <a:latin typeface="Eras Bold ITC" panose="020B0907030504020204" pitchFamily="34" charset="0"/>
            </a:endParaRPr>
          </a:p>
          <a:p>
            <a:pPr marL="109728" indent="0" algn="ctr">
              <a:buNone/>
            </a:pPr>
            <a:endParaRPr lang="es-ES" sz="2400" dirty="0">
              <a:latin typeface="Eras Bold ITC" panose="020B0907030504020204" pitchFamily="34" charset="0"/>
            </a:endParaRPr>
          </a:p>
          <a:p>
            <a:pPr marL="109728" indent="0">
              <a:buNone/>
            </a:pPr>
            <a:endParaRPr lang="es-ES" sz="2400" dirty="0" smtClean="0">
              <a:latin typeface="Eras Bold ITC" panose="020B0907030504020204" pitchFamily="34" charset="0"/>
            </a:endParaRPr>
          </a:p>
          <a:p>
            <a:pPr marL="109728" indent="0">
              <a:buNone/>
            </a:pPr>
            <a:r>
              <a:rPr lang="es-ES" sz="2400" dirty="0">
                <a:latin typeface="Eras Bold ITC" panose="020B0907030504020204" pitchFamily="34" charset="0"/>
              </a:rPr>
              <a:t> </a:t>
            </a:r>
            <a:r>
              <a:rPr lang="es-ES" sz="2400" dirty="0" smtClean="0">
                <a:latin typeface="Eras Bold ITC" panose="020B0907030504020204" pitchFamily="34" charset="0"/>
              </a:rPr>
              <a:t>       </a:t>
            </a:r>
            <a:r>
              <a:rPr lang="es-ES" sz="2400" dirty="0" err="1" smtClean="0">
                <a:latin typeface="Eras Bold ITC" panose="020B0907030504020204" pitchFamily="34" charset="0"/>
              </a:rPr>
              <a:t>Benvinguts</a:t>
            </a:r>
            <a:r>
              <a:rPr lang="es-ES" sz="2400" dirty="0" smtClean="0">
                <a:latin typeface="Eras Bold ITC" panose="020B0907030504020204" pitchFamily="34" charset="0"/>
              </a:rPr>
              <a:t> i bon </a:t>
            </a:r>
            <a:r>
              <a:rPr lang="es-ES" sz="2400" dirty="0" err="1" smtClean="0">
                <a:latin typeface="Eras Bold ITC" panose="020B0907030504020204" pitchFamily="34" charset="0"/>
              </a:rPr>
              <a:t>curs</a:t>
            </a:r>
            <a:r>
              <a:rPr lang="es-ES" sz="2400" dirty="0" smtClean="0">
                <a:latin typeface="Eras Bold ITC" panose="020B0907030504020204" pitchFamily="34" charset="0"/>
              </a:rPr>
              <a:t> 2021 - 2022</a:t>
            </a:r>
          </a:p>
          <a:p>
            <a:pPr marL="109728" indent="0" algn="ctr">
              <a:buNone/>
            </a:pPr>
            <a:endParaRPr lang="es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               PRECS I PREGUNTES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Título"/>
          <p:cNvSpPr txBox="1">
            <a:spLocks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smtClean="0">
                <a:solidFill>
                  <a:srgbClr val="4646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MESURES COVID-19</a:t>
            </a:r>
            <a:endParaRPr lang="es-ES" dirty="0">
              <a:solidFill>
                <a:srgbClr val="46464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xmlns="" id="{2DABDADE-7524-4B50-99C3-B01801BDC8D8}"/>
              </a:ext>
            </a:extLst>
          </p:cNvPr>
          <p:cNvSpPr txBox="1">
            <a:spLocks/>
          </p:cNvSpPr>
          <p:nvPr/>
        </p:nvSpPr>
        <p:spPr>
          <a:xfrm>
            <a:off x="609600" y="16610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2DA2BF"/>
              </a:buClr>
              <a:buFont typeface="Wingdings 3"/>
              <a:buNone/>
            </a:pPr>
            <a:r>
              <a:rPr lang="es-ES" sz="35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Prevenció</a:t>
            </a:r>
            <a:r>
              <a:rPr lang="es-ES" sz="35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5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d’higiene</a:t>
            </a:r>
            <a:r>
              <a:rPr lang="es-ES" sz="35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s-ES" sz="35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salut</a:t>
            </a:r>
            <a:r>
              <a:rPr lang="es-ES" sz="35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Clr>
                <a:srgbClr val="2DA2BF"/>
              </a:buClr>
              <a:buFont typeface="Wingdings 3"/>
              <a:buNone/>
            </a:pPr>
            <a:endParaRPr lang="es-ES" sz="29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2DA2BF"/>
              </a:buClr>
            </a:pPr>
            <a:r>
              <a:rPr lang="ca-ES" sz="2900" dirty="0" smtClean="0">
                <a:solidFill>
                  <a:prstClr val="black"/>
                </a:solidFill>
                <a:latin typeface="Calibri" panose="020F0502020204030204" pitchFamily="34" charset="0"/>
              </a:rPr>
              <a:t>Distanciament físic</a:t>
            </a:r>
          </a:p>
          <a:p>
            <a:pPr lvl="1">
              <a:buClr>
                <a:srgbClr val="2DA2BF"/>
              </a:buClr>
            </a:pPr>
            <a:r>
              <a:rPr lang="ca-ES" sz="25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Entrades i sortides controlades.</a:t>
            </a:r>
          </a:p>
          <a:p>
            <a:pPr lvl="1">
              <a:buClr>
                <a:srgbClr val="2DA2BF"/>
              </a:buClr>
            </a:pPr>
            <a:r>
              <a:rPr lang="ca-ES" sz="25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Control de flux de circulació</a:t>
            </a:r>
          </a:p>
          <a:p>
            <a:pPr lvl="1">
              <a:buClr>
                <a:srgbClr val="2DA2BF"/>
              </a:buClr>
            </a:pPr>
            <a:r>
              <a:rPr lang="ca-ES" sz="2500" dirty="0" smtClean="0">
                <a:solidFill>
                  <a:prstClr val="black"/>
                </a:solidFill>
                <a:latin typeface="Calibri" panose="020F0502020204030204" pitchFamily="34" charset="0"/>
              </a:rPr>
              <a:t>Zona de pati exclusiva per cada grup classe.</a:t>
            </a:r>
          </a:p>
          <a:p>
            <a:pPr lvl="1">
              <a:buClr>
                <a:srgbClr val="2DA2BF"/>
              </a:buClr>
            </a:pPr>
            <a:r>
              <a:rPr lang="ca-ES" sz="2500" dirty="0" smtClean="0">
                <a:solidFill>
                  <a:prstClr val="black"/>
                </a:solidFill>
                <a:latin typeface="Calibri" panose="020F0502020204030204" pitchFamily="34" charset="0"/>
              </a:rPr>
              <a:t>Grups estables.</a:t>
            </a:r>
          </a:p>
          <a:p>
            <a:pPr lvl="1">
              <a:buClr>
                <a:srgbClr val="2DA2BF"/>
              </a:buClr>
            </a:pPr>
            <a:endParaRPr lang="ca-ES" sz="25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buClr>
                <a:srgbClr val="2DA2BF"/>
              </a:buClr>
            </a:pPr>
            <a:r>
              <a:rPr lang="ca-ES" sz="2900" dirty="0" smtClean="0">
                <a:solidFill>
                  <a:prstClr val="black"/>
                </a:solidFill>
                <a:latin typeface="Calibri" panose="020F0502020204030204" pitchFamily="34" charset="0"/>
              </a:rPr>
              <a:t>Higiene de mans</a:t>
            </a:r>
          </a:p>
          <a:p>
            <a:pPr lvl="1">
              <a:buClr>
                <a:srgbClr val="2DA2BF"/>
              </a:buClr>
            </a:pPr>
            <a:endParaRPr lang="es-ES" dirty="0" smtClean="0">
              <a:solidFill>
                <a:prstClr val="black"/>
              </a:solidFill>
            </a:endParaRPr>
          </a:p>
          <a:p>
            <a:pPr lvl="1">
              <a:buClr>
                <a:srgbClr val="2DA2BF"/>
              </a:buClr>
            </a:pPr>
            <a:endParaRPr lang="ca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xmlns="" id="{2DABDADE-7524-4B50-99C3-B01801BDC8D8}"/>
              </a:ext>
            </a:extLst>
          </p:cNvPr>
          <p:cNvSpPr txBox="1">
            <a:spLocks/>
          </p:cNvSpPr>
          <p:nvPr/>
        </p:nvSpPr>
        <p:spPr>
          <a:xfrm>
            <a:off x="609600" y="1661029"/>
            <a:ext cx="8229600" cy="4525963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2DA2BF"/>
              </a:buClr>
            </a:pPr>
            <a:r>
              <a:rPr lang="ca-ES" sz="2900" dirty="0" smtClean="0">
                <a:solidFill>
                  <a:prstClr val="black"/>
                </a:solidFill>
                <a:latin typeface="Calibri" panose="020F0502020204030204" pitchFamily="34" charset="0"/>
              </a:rPr>
              <a:t>Ús </a:t>
            </a:r>
            <a:r>
              <a:rPr lang="ca-ES" sz="2900" dirty="0">
                <a:solidFill>
                  <a:prstClr val="black"/>
                </a:solidFill>
                <a:latin typeface="Calibri" panose="020F0502020204030204" pitchFamily="34" charset="0"/>
              </a:rPr>
              <a:t>de </a:t>
            </a:r>
            <a:r>
              <a:rPr lang="ca-ES" sz="29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mascareta</a:t>
            </a:r>
          </a:p>
          <a:p>
            <a:pPr lvl="1">
              <a:buClr>
                <a:srgbClr val="2DA2BF"/>
              </a:buClr>
            </a:pPr>
            <a:r>
              <a:rPr lang="ca-ES" sz="2500" dirty="0" smtClean="0">
                <a:solidFill>
                  <a:prstClr val="black"/>
                </a:solidFill>
                <a:latin typeface="Calibri" panose="020F0502020204030204" pitchFamily="34" charset="0"/>
              </a:rPr>
              <a:t>Obligatòria a tots els espais escolars.</a:t>
            </a:r>
          </a:p>
          <a:p>
            <a:pPr lvl="1">
              <a:buClr>
                <a:srgbClr val="2DA2BF"/>
              </a:buClr>
            </a:pPr>
            <a:r>
              <a:rPr lang="es-ES" sz="25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Recomanem</a:t>
            </a:r>
            <a:r>
              <a:rPr lang="es-ES" sz="25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portar una bossa de roba per guardar la mascareta </a:t>
            </a:r>
            <a:r>
              <a:rPr lang="es-ES" sz="25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quan</a:t>
            </a:r>
            <a:r>
              <a:rPr lang="es-ES" sz="25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25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esmorzem</a:t>
            </a:r>
            <a:r>
              <a:rPr lang="es-ES" sz="25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 </a:t>
            </a:r>
            <a:endParaRPr lang="ca-ES" sz="25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2DA2BF"/>
              </a:buClr>
            </a:pPr>
            <a:endParaRPr lang="ca-ES" sz="25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buClr>
                <a:srgbClr val="2DA2BF"/>
              </a:buClr>
            </a:pPr>
            <a:r>
              <a:rPr lang="ca-ES" sz="2900" dirty="0">
                <a:solidFill>
                  <a:prstClr val="black"/>
                </a:solidFill>
                <a:latin typeface="Calibri" panose="020F0502020204030204" pitchFamily="34" charset="0"/>
              </a:rPr>
              <a:t>Requisits d’accés al centre educatiu</a:t>
            </a:r>
          </a:p>
          <a:p>
            <a:pPr lvl="1">
              <a:buClr>
                <a:srgbClr val="2DA2BF"/>
              </a:buClr>
            </a:pPr>
            <a:r>
              <a:rPr lang="ca-ES" sz="25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Signar </a:t>
            </a:r>
            <a:r>
              <a:rPr lang="ca-ES" sz="2500" dirty="0">
                <a:solidFill>
                  <a:prstClr val="black"/>
                </a:solidFill>
                <a:latin typeface="Calibri" panose="020F0502020204030204" pitchFamily="34" charset="0"/>
              </a:rPr>
              <a:t>la declaració de </a:t>
            </a:r>
            <a:r>
              <a:rPr lang="ca-ES" sz="2500" dirty="0" smtClean="0">
                <a:solidFill>
                  <a:prstClr val="black"/>
                </a:solidFill>
                <a:latin typeface="Calibri" panose="020F0502020204030204" pitchFamily="34" charset="0"/>
              </a:rPr>
              <a:t>responsabilitat on ens comprometem a:</a:t>
            </a:r>
          </a:p>
          <a:p>
            <a:pPr lvl="3">
              <a:buClr>
                <a:srgbClr val="DA1F28"/>
              </a:buClr>
            </a:pPr>
            <a:r>
              <a:rPr lang="ca-ES" dirty="0" smtClean="0">
                <a:solidFill>
                  <a:prstClr val="black"/>
                </a:solidFill>
                <a:latin typeface="Calibri" panose="020F0502020204030204" pitchFamily="34" charset="0"/>
              </a:rPr>
              <a:t>No presentar cap símptoma COVID (malestar general, mal de cap, tos, febre, mal de coll, diarrea i vòmits)</a:t>
            </a:r>
          </a:p>
          <a:p>
            <a:pPr lvl="3">
              <a:buClr>
                <a:srgbClr val="DA1F28"/>
              </a:buClr>
            </a:pPr>
            <a:r>
              <a:rPr lang="ca-ES" dirty="0" smtClean="0">
                <a:solidFill>
                  <a:prstClr val="black"/>
                </a:solidFill>
                <a:latin typeface="Calibri" panose="020F0502020204030204" pitchFamily="34" charset="0"/>
              </a:rPr>
              <a:t>No haver estat en contacte amb cap cas positiu de COVID en els últims 14 dies.</a:t>
            </a:r>
          </a:p>
          <a:p>
            <a:pPr lvl="1">
              <a:buClr>
                <a:srgbClr val="2DA2BF"/>
              </a:buClr>
            </a:pPr>
            <a:endParaRPr lang="ca-ES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buClr>
                <a:srgbClr val="2DA2BF"/>
              </a:buClr>
            </a:pPr>
            <a:r>
              <a:rPr lang="ca-ES" sz="2900" dirty="0">
                <a:solidFill>
                  <a:prstClr val="black"/>
                </a:solidFill>
                <a:latin typeface="Calibri" panose="020F0502020204030204" pitchFamily="34" charset="0"/>
              </a:rPr>
              <a:t>Control de </a:t>
            </a:r>
            <a:r>
              <a:rPr lang="ca-ES" sz="29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símptomes</a:t>
            </a:r>
          </a:p>
          <a:p>
            <a:pPr lvl="1">
              <a:buClr>
                <a:srgbClr val="2DA2BF"/>
              </a:buClr>
            </a:pPr>
            <a:r>
              <a:rPr lang="ca-ES" sz="25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Espais COVID d’aïllament.</a:t>
            </a:r>
            <a:endParaRPr lang="ca-ES" sz="25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2DA2BF"/>
              </a:buClr>
            </a:pPr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5" name="6 Título"/>
          <p:cNvSpPr txBox="1">
            <a:spLocks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smtClean="0">
                <a:solidFill>
                  <a:srgbClr val="4646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MESURES COVID-19</a:t>
            </a:r>
            <a:endParaRPr lang="es-ES" dirty="0">
              <a:solidFill>
                <a:srgbClr val="46464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xmlns="" id="{2DABDADE-7524-4B50-99C3-B01801BDC8D8}"/>
              </a:ext>
            </a:extLst>
          </p:cNvPr>
          <p:cNvSpPr txBox="1">
            <a:spLocks/>
          </p:cNvSpPr>
          <p:nvPr/>
        </p:nvSpPr>
        <p:spPr>
          <a:xfrm>
            <a:off x="609600" y="16610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2DA2BF"/>
              </a:buClr>
            </a:pPr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5" name="6 Título"/>
          <p:cNvSpPr txBox="1">
            <a:spLocks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err="1" smtClean="0">
                <a:solidFill>
                  <a:srgbClr val="4646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Entrades</a:t>
            </a:r>
            <a:r>
              <a:rPr lang="es-ES" dirty="0" smtClean="0">
                <a:solidFill>
                  <a:srgbClr val="4646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dirty="0" err="1" smtClean="0">
                <a:solidFill>
                  <a:srgbClr val="4646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sortides</a:t>
            </a:r>
            <a:r>
              <a:rPr lang="es-ES" dirty="0" smtClean="0">
                <a:solidFill>
                  <a:srgbClr val="4646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s-ES" dirty="0" err="1" smtClean="0">
                <a:solidFill>
                  <a:srgbClr val="4646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recorregut</a:t>
            </a:r>
            <a:endParaRPr lang="es-ES" dirty="0">
              <a:solidFill>
                <a:srgbClr val="46464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QuadreDeText 1"/>
          <p:cNvSpPr txBox="1"/>
          <p:nvPr/>
        </p:nvSpPr>
        <p:spPr>
          <a:xfrm>
            <a:off x="522177" y="1527825"/>
            <a:ext cx="4169006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b="1" u="sng" dirty="0" smtClean="0">
                <a:solidFill>
                  <a:prstClr val="black"/>
                </a:solidFill>
              </a:rPr>
              <a:t>Recorregut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s-ES" dirty="0" smtClean="0">
                <a:solidFill>
                  <a:prstClr val="black"/>
                </a:solidFill>
              </a:rPr>
              <a:t>Entren per la porta principal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s-ES" b="1" dirty="0" smtClean="0">
                <a:solidFill>
                  <a:prstClr val="black"/>
                </a:solidFill>
              </a:rPr>
              <a:t>5èA i 5èB  </a:t>
            </a:r>
            <a:r>
              <a:rPr lang="es-ES" dirty="0" err="1" smtClean="0">
                <a:solidFill>
                  <a:prstClr val="black"/>
                </a:solidFill>
              </a:rPr>
              <a:t>passen</a:t>
            </a:r>
            <a:r>
              <a:rPr lang="es-ES" dirty="0" smtClean="0">
                <a:solidFill>
                  <a:prstClr val="black"/>
                </a:solidFill>
              </a:rPr>
              <a:t> per el </a:t>
            </a:r>
            <a:r>
              <a:rPr lang="es-ES" dirty="0" err="1" smtClean="0">
                <a:solidFill>
                  <a:prstClr val="black"/>
                </a:solidFill>
              </a:rPr>
              <a:t>passadís</a:t>
            </a:r>
            <a:r>
              <a:rPr lang="es-ES" dirty="0" smtClean="0">
                <a:solidFill>
                  <a:prstClr val="black"/>
                </a:solidFill>
              </a:rPr>
              <a:t> central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s-ES" dirty="0" err="1" smtClean="0">
                <a:solidFill>
                  <a:prstClr val="black"/>
                </a:solidFill>
              </a:rPr>
              <a:t>Accedeixen</a:t>
            </a:r>
            <a:r>
              <a:rPr lang="es-ES" dirty="0" smtClean="0">
                <a:solidFill>
                  <a:prstClr val="black"/>
                </a:solidFill>
              </a:rPr>
              <a:t> a les </a:t>
            </a:r>
            <a:r>
              <a:rPr lang="es-ES" dirty="0" err="1" smtClean="0">
                <a:solidFill>
                  <a:prstClr val="black"/>
                </a:solidFill>
              </a:rPr>
              <a:t>seves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 err="1" smtClean="0">
                <a:solidFill>
                  <a:prstClr val="black"/>
                </a:solidFill>
              </a:rPr>
              <a:t>classes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 err="1" smtClean="0">
                <a:solidFill>
                  <a:prstClr val="black"/>
                </a:solidFill>
              </a:rPr>
              <a:t>pel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 err="1" smtClean="0">
                <a:solidFill>
                  <a:prstClr val="black"/>
                </a:solidFill>
              </a:rPr>
              <a:t>passadís</a:t>
            </a:r>
            <a:r>
              <a:rPr lang="es-ES" dirty="0" smtClean="0">
                <a:solidFill>
                  <a:prstClr val="black"/>
                </a:solidFill>
              </a:rPr>
              <a:t> rosa. </a:t>
            </a:r>
          </a:p>
          <a:p>
            <a:pPr algn="just">
              <a:lnSpc>
                <a:spcPct val="150000"/>
              </a:lnSpc>
            </a:pPr>
            <a:endParaRPr lang="es-ES" sz="1100" dirty="0" smtClean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S" b="1" dirty="0" smtClean="0">
                <a:solidFill>
                  <a:prstClr val="black"/>
                </a:solidFill>
              </a:rPr>
              <a:t>IMPORTANT</a:t>
            </a:r>
            <a:r>
              <a:rPr lang="es-ES" dirty="0" smtClean="0">
                <a:solidFill>
                  <a:prstClr val="black"/>
                </a:solidFill>
              </a:rPr>
              <a:t> – </a:t>
            </a:r>
            <a:r>
              <a:rPr lang="es-ES" dirty="0" err="1" smtClean="0">
                <a:solidFill>
                  <a:prstClr val="black"/>
                </a:solidFill>
              </a:rPr>
              <a:t>sempre</a:t>
            </a:r>
            <a:r>
              <a:rPr lang="es-ES" dirty="0" smtClean="0">
                <a:solidFill>
                  <a:prstClr val="black"/>
                </a:solidFill>
              </a:rPr>
              <a:t> seguir les </a:t>
            </a:r>
            <a:r>
              <a:rPr lang="es-ES" dirty="0" err="1" smtClean="0">
                <a:solidFill>
                  <a:prstClr val="black"/>
                </a:solidFill>
              </a:rPr>
              <a:t>fletxes</a:t>
            </a:r>
            <a:r>
              <a:rPr lang="es-ES" dirty="0" smtClean="0">
                <a:solidFill>
                  <a:prstClr val="black"/>
                </a:solidFill>
              </a:rPr>
              <a:t> que marquen el </a:t>
            </a:r>
            <a:r>
              <a:rPr lang="es-ES" dirty="0" err="1" smtClean="0">
                <a:solidFill>
                  <a:prstClr val="black"/>
                </a:solidFill>
              </a:rPr>
              <a:t>recorregut</a:t>
            </a:r>
            <a:r>
              <a:rPr lang="es-ES" dirty="0" smtClean="0">
                <a:solidFill>
                  <a:prstClr val="black"/>
                </a:solidFill>
              </a:rPr>
              <a:t>.</a:t>
            </a: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4" t="5743" r="26394" b="10464"/>
          <a:stretch/>
        </p:blipFill>
        <p:spPr bwMode="auto">
          <a:xfrm>
            <a:off x="4944972" y="1772816"/>
            <a:ext cx="4199028" cy="419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15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161555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</a:t>
            </a:r>
            <a:r>
              <a:rPr lang="ca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TUTORA </a:t>
            </a:r>
            <a:r>
              <a:rPr lang="ca-ES" sz="36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5</a:t>
            </a:r>
            <a:r>
              <a:rPr lang="ca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è A </a:t>
            </a:r>
            <a:r>
              <a:rPr lang="ca-ES" sz="36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: </a:t>
            </a:r>
            <a:r>
              <a:rPr lang="ca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Pilar </a:t>
            </a:r>
            <a:r>
              <a:rPr lang="ca-ES" sz="3600" kern="0" dirty="0" err="1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Solanelles</a:t>
            </a:r>
            <a:r>
              <a:rPr lang="ca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	</a:t>
            </a:r>
            <a:endParaRPr lang="ca-ES" sz="3600" kern="0" dirty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TUTORA 5</a:t>
            </a:r>
            <a:r>
              <a:rPr lang="ca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è </a:t>
            </a:r>
            <a:r>
              <a:rPr lang="ca-ES" sz="36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B: </a:t>
            </a:r>
            <a:r>
              <a:rPr lang="ca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Meritxell </a:t>
            </a:r>
            <a:r>
              <a:rPr lang="ca-ES" sz="3600" kern="0" dirty="0" err="1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Llivina</a:t>
            </a:r>
            <a:endParaRPr lang="ca-ES" sz="3600" kern="0" dirty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 lvl="0"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ANGLÈS</a:t>
            </a:r>
            <a:r>
              <a:rPr lang="ca-ES" sz="36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: </a:t>
            </a:r>
            <a:r>
              <a:rPr lang="ca-ES" sz="3600" dirty="0" smtClean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3600" dirty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Raquel </a:t>
            </a:r>
            <a:r>
              <a:rPr lang="ca-ES" sz="3600" dirty="0" err="1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Verjano</a:t>
            </a:r>
            <a:endParaRPr lang="ca-ES" sz="3200" dirty="0"/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MÚSICA</a:t>
            </a:r>
            <a:r>
              <a:rPr lang="ca-ES" sz="36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: </a:t>
            </a:r>
            <a:r>
              <a:rPr lang="ca-ES" sz="3600" dirty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Màxim Escrivà</a:t>
            </a:r>
            <a:endParaRPr lang="ca-ES" sz="3600" kern="0" dirty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Ed. FÍSICA: Jordi Fernàndez</a:t>
            </a: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Ed</a:t>
            </a:r>
            <a:r>
              <a:rPr lang="ca-ES" sz="36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. ESPECIAL: </a:t>
            </a:r>
            <a:r>
              <a:rPr lang="ca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Núria Torres</a:t>
            </a: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600" kern="0" dirty="0" err="1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Referent</a:t>
            </a:r>
            <a:r>
              <a:rPr lang="es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SIEI: </a:t>
            </a:r>
            <a:r>
              <a:rPr lang="es-ES" sz="3600" kern="0" dirty="0" err="1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Jénnifer</a:t>
            </a:r>
            <a:r>
              <a:rPr lang="es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Díaz</a:t>
            </a:r>
            <a:endParaRPr lang="ca-ES" sz="3600" kern="0" dirty="0" smtClean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600" kern="0" dirty="0" err="1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Referent</a:t>
            </a:r>
            <a:r>
              <a:rPr lang="es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</a:t>
            </a:r>
            <a:r>
              <a:rPr lang="es-ES" sz="3600" kern="0" dirty="0" err="1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E.directiu</a:t>
            </a:r>
            <a:r>
              <a:rPr lang="es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: Carme </a:t>
            </a:r>
            <a:r>
              <a:rPr lang="es-ES" sz="3600" kern="0" dirty="0" err="1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Jarque</a:t>
            </a:r>
            <a:endParaRPr lang="ca-ES" sz="3600" kern="0" dirty="0" smtClean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 marL="109728" indent="0"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a-ES" sz="3600" kern="0" dirty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Coordinadora: </a:t>
            </a:r>
            <a:r>
              <a:rPr lang="ca-ES" sz="3600" dirty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Raquel </a:t>
            </a:r>
            <a:r>
              <a:rPr lang="ca-ES" sz="3600" dirty="0" err="1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Verjano</a:t>
            </a:r>
            <a:endParaRPr lang="ca-ES" sz="3600" kern="0" dirty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EQUIP DE MESTRES DE 5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è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7" y="2060848"/>
            <a:ext cx="180181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2DABDADE-7524-4B50-99C3-B01801BDC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500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ES" sz="25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TREVISTES I INFORMES </a:t>
            </a:r>
          </a:p>
          <a:p>
            <a:pPr>
              <a:buNone/>
            </a:pPr>
            <a:endParaRPr lang="es-ES" sz="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3 informes, un per trimestre. </a:t>
            </a:r>
          </a:p>
          <a:p>
            <a:pPr marL="109728" indent="0">
              <a:buNone/>
            </a:pPr>
            <a:endParaRPr lang="es-ES" sz="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sz="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2 entrevistes al llarg del curs. Les pot sol·licitar el mestre o els pares, via agenda.</a:t>
            </a:r>
            <a:r>
              <a:rPr lang="ca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(Possibilitat de fer-les telemàticament.)</a:t>
            </a:r>
            <a:r>
              <a:rPr lang="ca-E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9728" indent="0">
              <a:buNone/>
            </a:pPr>
            <a:endParaRPr lang="ca-ES" sz="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 entrevistes són</a:t>
            </a:r>
          </a:p>
          <a:p>
            <a:pPr lvl="6"/>
            <a:r>
              <a:rPr lang="ca-ES" sz="25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5è A, </a:t>
            </a:r>
            <a:r>
              <a:rPr lang="ca-E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dijous de 9:30 a 10:00 o de 10:00 a 10:30</a:t>
            </a:r>
            <a:endParaRPr lang="ca-ES" sz="25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6"/>
            <a:r>
              <a:rPr lang="ca-ES" sz="25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5è B, </a:t>
            </a:r>
            <a:r>
              <a:rPr lang="ca-E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dimarts </a:t>
            </a:r>
            <a:r>
              <a:rPr lang="ca-ES" sz="2500" dirty="0">
                <a:latin typeface="Calibri" panose="020F0502020204030204" pitchFamily="34" charset="0"/>
                <a:cs typeface="Calibri" panose="020F0502020204030204" pitchFamily="34" charset="0"/>
              </a:rPr>
              <a:t>de 9:30 a 10:00 </a:t>
            </a:r>
            <a:r>
              <a:rPr lang="ca-E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ca-ES" sz="2500" dirty="0">
                <a:latin typeface="Calibri" panose="020F0502020204030204" pitchFamily="34" charset="0"/>
                <a:cs typeface="Calibri" panose="020F0502020204030204" pitchFamily="34" charset="0"/>
              </a:rPr>
              <a:t>de 10:00 a 10:30</a:t>
            </a:r>
            <a:endParaRPr lang="ca-ES" sz="25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2 Marcador de texto">
            <a:extLst>
              <a:ext uri="{FF2B5EF4-FFF2-40B4-BE49-F238E27FC236}">
                <a16:creationId xmlns:a16="http://schemas.microsoft.com/office/drawing/2014/main" xmlns="" id="{08A3CF3E-5AB5-4A4F-B9B3-C2A165B5F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 ENS COMUNIQUEM</a:t>
            </a:r>
            <a:endParaRPr lang="es-E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2 Imagen">
            <a:extLst>
              <a:ext uri="{FF2B5EF4-FFF2-40B4-BE49-F238E27FC236}">
                <a16:creationId xmlns:a16="http://schemas.microsoft.com/office/drawing/2014/main" xmlns="" id="{A97C9A80-36F9-411C-81B5-FC0544FE0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51028"/>
            <a:ext cx="143986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0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D9BF046D-5E9C-4851-A65B-0257CC766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 través de l’aplicació TPV escola.</a:t>
            </a:r>
          </a:p>
          <a:p>
            <a:pPr>
              <a:defRPr/>
            </a:pPr>
            <a:r>
              <a:rPr lang="es-E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Via</a:t>
            </a:r>
            <a:r>
              <a:rPr lang="es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agenda.</a:t>
            </a:r>
            <a:endParaRPr lang="ca-E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Cartellera de l’entrada.</a:t>
            </a:r>
          </a:p>
          <a:p>
            <a:pPr>
              <a:defRPr/>
            </a:pPr>
            <a:r>
              <a:rPr lang="ca-E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Noodes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d’escola </a:t>
            </a:r>
            <a:endParaRPr lang="ca-ES" sz="3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  <a:defRPr/>
            </a:pPr>
            <a:r>
              <a:rPr lang="es-ES" sz="2800" dirty="0" smtClean="0">
                <a:hlinkClick r:id="rId2"/>
              </a:rPr>
              <a:t>https://agora.xtec.cat/esc-camidelcros/</a:t>
            </a:r>
            <a:endParaRPr lang="ca-E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Xarxes</a:t>
            </a:r>
            <a:r>
              <a:rPr lang="es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socials</a:t>
            </a:r>
            <a:r>
              <a:rPr lang="es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a-E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a-E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escola camí del cros</a:t>
            </a:r>
          </a:p>
          <a:p>
            <a:pPr marL="109728" indent="0">
              <a:buNone/>
            </a:pP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a-E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Twitter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@</a:t>
            </a:r>
            <a:r>
              <a:rPr lang="ca-E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CamidelCros</a:t>
            </a:r>
            <a:endParaRPr lang="ca-E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a-E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Instagram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@</a:t>
            </a:r>
            <a:r>
              <a:rPr lang="ca-E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camidelcrosç</a:t>
            </a:r>
            <a:endParaRPr lang="ca-E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lvl="0" indent="0">
              <a:buNone/>
            </a:pPr>
            <a:r>
              <a:rPr lang="es-ES" sz="3200" b="1" dirty="0" err="1">
                <a:latin typeface="Calibri"/>
                <a:ea typeface="Calibri"/>
                <a:cs typeface="Calibri"/>
                <a:sym typeface="Calibri"/>
              </a:rPr>
              <a:t>Telèfon</a:t>
            </a:r>
            <a:r>
              <a:rPr lang="es-ES" sz="3200" b="1" dirty="0">
                <a:latin typeface="Calibri"/>
                <a:ea typeface="Calibri"/>
                <a:cs typeface="Calibri"/>
                <a:sym typeface="Calibri"/>
              </a:rPr>
              <a:t> de contacte de </a:t>
            </a:r>
            <a:r>
              <a:rPr lang="es-ES" sz="3200" b="1" dirty="0" err="1">
                <a:latin typeface="Calibri"/>
                <a:ea typeface="Calibri"/>
                <a:cs typeface="Calibri"/>
                <a:sym typeface="Calibri"/>
              </a:rPr>
              <a:t>l’escola</a:t>
            </a:r>
            <a:r>
              <a:rPr lang="es-ES" sz="3200" b="1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ES" sz="3200" dirty="0">
                <a:latin typeface="Calibri"/>
                <a:ea typeface="Calibri"/>
                <a:cs typeface="Calibri"/>
                <a:sym typeface="Calibri"/>
              </a:rPr>
              <a:t>634800143</a:t>
            </a:r>
            <a:endParaRPr lang="es-ES" sz="3200" b="1" dirty="0">
              <a:latin typeface="Calibri"/>
              <a:ea typeface="Calibri"/>
              <a:cs typeface="Calibri"/>
              <a:sym typeface="Calibri"/>
            </a:endParaRPr>
          </a:p>
          <a:p>
            <a:pPr marL="109728" indent="0">
              <a:buNone/>
            </a:pPr>
            <a:endParaRPr lang="es-E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ca-E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dirty="0"/>
          </a:p>
        </p:txBody>
      </p:sp>
      <p:sp>
        <p:nvSpPr>
          <p:cNvPr id="4" name="2 Marcador de texto">
            <a:extLst>
              <a:ext uri="{FF2B5EF4-FFF2-40B4-BE49-F238E27FC236}">
                <a16:creationId xmlns:a16="http://schemas.microsoft.com/office/drawing/2014/main" xmlns="" id="{F8629B2A-6EB1-47C9-8B54-64153C000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ALTRES VIES DE COMUNICACIÓ</a:t>
            </a:r>
            <a:endParaRPr lang="es-E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F54C5526-2BC6-4D77-BDD0-9BFDA7748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3000" b="1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Les franges horàries seran:</a:t>
            </a:r>
          </a:p>
          <a:p>
            <a:pPr marL="109728" indent="0">
              <a:buNone/>
            </a:pPr>
            <a:r>
              <a:rPr lang="ca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- </a:t>
            </a:r>
            <a:r>
              <a:rPr lang="ca-ES" sz="3000" b="1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Sessió 1</a:t>
            </a:r>
            <a:r>
              <a:rPr lang="ca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de </a:t>
            </a:r>
            <a:r>
              <a:rPr lang="ca-ES" sz="30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9:10h </a:t>
            </a:r>
            <a:r>
              <a:rPr lang="ca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a 10:30h</a:t>
            </a:r>
          </a:p>
          <a:p>
            <a:pPr marL="109728" indent="0">
              <a:buNone/>
            </a:pPr>
            <a:r>
              <a:rPr lang="ca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- </a:t>
            </a:r>
            <a:r>
              <a:rPr lang="ca-ES" sz="3000" b="1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Pati </a:t>
            </a:r>
            <a:r>
              <a:rPr lang="ca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de 10:30h a 11:00h</a:t>
            </a:r>
          </a:p>
          <a:p>
            <a:pPr marL="109728" indent="0">
              <a:buNone/>
            </a:pPr>
            <a:r>
              <a:rPr lang="ca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- </a:t>
            </a:r>
            <a:r>
              <a:rPr lang="ca-ES" sz="3000" b="1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Sessió 2 </a:t>
            </a:r>
            <a:r>
              <a:rPr lang="ca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d’11:00h a 12:30h </a:t>
            </a:r>
          </a:p>
          <a:p>
            <a:pPr marL="109728" indent="0">
              <a:buNone/>
            </a:pPr>
            <a:r>
              <a:rPr lang="ca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- </a:t>
            </a:r>
            <a:r>
              <a:rPr lang="ca-ES" sz="3000" b="1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Sessió 3 </a:t>
            </a:r>
            <a:r>
              <a:rPr lang="ca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de </a:t>
            </a:r>
            <a:r>
              <a:rPr lang="ca-ES" sz="30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15:10h </a:t>
            </a:r>
            <a:r>
              <a:rPr lang="ca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a 16:30h.</a:t>
            </a:r>
          </a:p>
          <a:p>
            <a:pPr>
              <a:buNone/>
            </a:pPr>
            <a:endParaRPr lang="es-E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Plantilla amb horari a l’agenda i per casa. </a:t>
            </a:r>
            <a:r>
              <a:rPr lang="es-ES" sz="30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S’ ha de mirar el que li toca </a:t>
            </a:r>
            <a:r>
              <a:rPr lang="es-ES" sz="3000" kern="0" dirty="0" err="1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fer</a:t>
            </a:r>
            <a:r>
              <a:rPr lang="es-ES" sz="30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cada </a:t>
            </a:r>
            <a:r>
              <a:rPr lang="es-ES" sz="3000" kern="0" dirty="0" err="1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dia</a:t>
            </a:r>
            <a:r>
              <a:rPr lang="es-ES" sz="30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i portar el que </a:t>
            </a:r>
            <a:r>
              <a:rPr lang="ca-ES" sz="30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calgui.</a:t>
            </a:r>
          </a:p>
          <a:p>
            <a:endParaRPr lang="ca-ES" dirty="0"/>
          </a:p>
        </p:txBody>
      </p:sp>
      <p:sp>
        <p:nvSpPr>
          <p:cNvPr id="4" name="6 Título">
            <a:extLst>
              <a:ext uri="{FF2B5EF4-FFF2-40B4-BE49-F238E27FC236}">
                <a16:creationId xmlns:a16="http://schemas.microsoft.com/office/drawing/2014/main" xmlns="" id="{E6248948-F3A6-46D6-BF3B-C22624E7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HORARIS</a:t>
            </a:r>
          </a:p>
        </p:txBody>
      </p:sp>
      <p:pic>
        <p:nvPicPr>
          <p:cNvPr id="5" name="9 Marcador de contenido" descr="untitled.png">
            <a:extLst>
              <a:ext uri="{FF2B5EF4-FFF2-40B4-BE49-F238E27FC236}">
                <a16:creationId xmlns:a16="http://schemas.microsoft.com/office/drawing/2014/main" xmlns="" id="{78EFE1F5-8189-4365-B176-C7AC78EDFE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2655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2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1318</Words>
  <Application>Microsoft Office PowerPoint</Application>
  <PresentationFormat>Presentación en pantalla (4:3)</PresentationFormat>
  <Paragraphs>248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Concurrencia</vt:lpstr>
      <vt:lpstr>REUNIÓ DE PARES DE 5è</vt:lpstr>
      <vt:lpstr>EQUIP DIRECTIU:</vt:lpstr>
      <vt:lpstr>Presentación de PowerPoint</vt:lpstr>
      <vt:lpstr>Presentación de PowerPoint</vt:lpstr>
      <vt:lpstr>Presentación de PowerPoint</vt:lpstr>
      <vt:lpstr>EQUIP DE MESTRES DE 5è</vt:lpstr>
      <vt:lpstr>COM ENS COMUNIQUEM</vt:lpstr>
      <vt:lpstr>ALTRES VIES DE COMUNICACIÓ</vt:lpstr>
      <vt:lpstr>HORARIS</vt:lpstr>
      <vt:lpstr>Presentación de PowerPoint</vt:lpstr>
      <vt:lpstr>Presentación de PowerPoint</vt:lpstr>
      <vt:lpstr>MATERIAL</vt:lpstr>
      <vt:lpstr>            DEURES I CONTROLS</vt:lpstr>
      <vt:lpstr> ANIVERSARIS, APARELLS ELECTRÒNICS, JOGUINES, DINERS </vt:lpstr>
      <vt:lpstr>HÀBITS</vt:lpstr>
      <vt:lpstr>Presentación de PowerPoint</vt:lpstr>
      <vt:lpstr>               BIBLIOTECA</vt:lpstr>
      <vt:lpstr>ÀMBITS</vt:lpstr>
      <vt:lpstr>Presentación de PowerPoint</vt:lpstr>
      <vt:lpstr>ÀMBITS</vt:lpstr>
      <vt:lpstr>ÀMBITS</vt:lpstr>
      <vt:lpstr>COMUNITAT D’APRENENTATGE     (Actuacions educatives d’èxit)</vt:lpstr>
      <vt:lpstr>COMISSIONS ESCOLA</vt:lpstr>
      <vt:lpstr>SORTIDES</vt:lpstr>
      <vt:lpstr>ALTRES</vt:lpstr>
      <vt:lpstr>AMPA</vt:lpstr>
      <vt:lpstr>                PRECS I PREGUNTES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 DE PARES DE 5è</dc:title>
  <dc:creator>usuari</dc:creator>
  <cp:lastModifiedBy>Prof</cp:lastModifiedBy>
  <cp:revision>158</cp:revision>
  <cp:lastPrinted>2020-09-07T09:13:02Z</cp:lastPrinted>
  <dcterms:created xsi:type="dcterms:W3CDTF">2014-09-12T15:00:41Z</dcterms:created>
  <dcterms:modified xsi:type="dcterms:W3CDTF">2021-09-08T08:11:19Z</dcterms:modified>
</cp:coreProperties>
</file>